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7" r:id="rId2"/>
    <p:sldId id="256" r:id="rId3"/>
    <p:sldId id="662" r:id="rId4"/>
    <p:sldId id="663" r:id="rId5"/>
    <p:sldId id="664" r:id="rId6"/>
    <p:sldId id="419" r:id="rId7"/>
    <p:sldId id="676" r:id="rId8"/>
    <p:sldId id="669" r:id="rId9"/>
    <p:sldId id="484" r:id="rId10"/>
    <p:sldId id="675" r:id="rId11"/>
    <p:sldId id="678" r:id="rId12"/>
    <p:sldId id="693" r:id="rId13"/>
    <p:sldId id="646" r:id="rId14"/>
    <p:sldId id="647" r:id="rId15"/>
    <p:sldId id="698" r:id="rId16"/>
    <p:sldId id="439" r:id="rId17"/>
    <p:sldId id="683" r:id="rId18"/>
    <p:sldId id="489" r:id="rId19"/>
    <p:sldId id="271" r:id="rId20"/>
    <p:sldId id="691" r:id="rId21"/>
    <p:sldId id="684" r:id="rId22"/>
    <p:sldId id="259" r:id="rId23"/>
    <p:sldId id="654" r:id="rId24"/>
    <p:sldId id="464" r:id="rId25"/>
    <p:sldId id="649" r:id="rId26"/>
    <p:sldId id="656" r:id="rId27"/>
    <p:sldId id="652" r:id="rId28"/>
    <p:sldId id="695" r:id="rId29"/>
    <p:sldId id="657" r:id="rId30"/>
    <p:sldId id="658" r:id="rId31"/>
    <p:sldId id="660" r:id="rId32"/>
    <p:sldId id="659" r:id="rId33"/>
    <p:sldId id="479" r:id="rId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81" autoAdjust="0"/>
    <p:restoredTop sz="95380" autoAdjust="0"/>
  </p:normalViewPr>
  <p:slideViewPr>
    <p:cSldViewPr snapToGrid="0">
      <p:cViewPr varScale="1">
        <p:scale>
          <a:sx n="87" d="100"/>
          <a:sy n="87" d="100"/>
        </p:scale>
        <p:origin x="2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3T20:29:28.611"/>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1,'2'22,"-1"1,3 0,1 0,11 38,-7-31,-3-2,5 37,1 31,-3-17,2 90,-9-134,10 65,1 17,-12 255,-2-192,3-145,3-1,0 2,16 62,2 7,7 80,-2-30,29 189,-29-132,-1-84,-27-117,3 0,-1 2,2-2,-1 1,0-2,1 1,0 1,3-2,-3 0,12 13,-8-7,-2-1,2 1,-1 2,-3-1,7 29,-4-20,14 40,-16-47,2 1,-1 0,2 35,-6-39,0 0,2-2,-2 2,3-2,-1 0,1 0,1 2,10 17,-6-17,-2 2,-1 0,2-1,3 24,-3-20,-1 1,13 27,88 122,-75-123,2 21,-29-55,-1 0,0-1,2-1,1 0,0 1,12 11,-2-3,-2 0,22 31,-28-35,4 1,-3 0,2-2,2 0,16 14,4-4,-12-10,-2 1,1 2,-2 0,31 38,-39-41,3 0,-2-1,3-1,23 18,75 43,-56-40,-33-20,2-2,1-1,54 15,-49-16,0 0,37 19,-33-12,70 22,-34-16,-32-11,-1-3,2-1,44 2,18 4,15 0,225-4,-277-11,34 2,-25 0,1-4,76-11,115-26,-154 28,184 8,-145 5,-107-2,-1-3,59-12,-3 1,38-9,84-40,-86 18,18-3,-136 41,0 0,-2-3,2 2,-1-4,-2 2,1-2,25-24,-16 15,55-34,-48 33,0 0,-1-2,31-31,44-33,-32 32,-51 34,4 1,-1 2,48-23,-63 34,1 0,-2 0,0 0,0-3,-1 2,0-3,12-10,-10 6,0 3,3-1,23-15,228-141,-248 155,1 0,26-27,-29 24,1 1,38-24,52-35,33-18,-74 49,-46 29,32-18,64-39,50-22,-140 76,2 0,-3-2,43-43,2-1,0 7,76-69,-136 117,-2-1,1 2,-1-3,-1 0,-1 2,1-3,5-13,-9 18,1 0,0 0,1 2,-1-1,0 0,12-9,-4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2D471-2AC3-4D8A-B430-C1D641F8DCCA}" type="datetimeFigureOut">
              <a:rPr lang="de-DE" smtClean="0"/>
              <a:t>24.04.2022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BDF02-540B-43B4-9953-76428F00ACAC}" type="slidenum">
              <a:rPr lang="de-DE" smtClean="0"/>
              <a:t>‹Nr.›</a:t>
            </a:fld>
            <a:endParaRPr lang="de-DE"/>
          </a:p>
        </p:txBody>
      </p:sp>
    </p:spTree>
    <p:extLst>
      <p:ext uri="{BB962C8B-B14F-4D97-AF65-F5344CB8AC3E}">
        <p14:creationId xmlns:p14="http://schemas.microsoft.com/office/powerpoint/2010/main" val="2084243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wikipedia.org/wiki/Onlin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e.wikipedia.org/wiki/Gemeinschaf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epai.org/machine-learning-glossary-and-terms/neural-network"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Als Covid-19 zum ersten Mal entdeckt wurde, wurden zahlreiche Maßnahmen ergriffen, um die Kontamination zu minimieren. Eine dieser Maßnahmen war das Tragen von Masken. Gleichzeitig haben viele Wissenschaftler im Bereich des maschinellen Lernens damit begonnen, digitale Lösungen für die Kontrolle des Tragens von Masken vorzuschlagen. Denn viele Menschen schaffen es nicht, die staatlichen Maßnahmen zu respektieren. Daher wurde ein sehr einfaches und grundlegendes CNN-Modell (Convolutional Neural Network) unter Verwendung von TensorFlow mit der Keras-Bibliothek und OpenCV entwickelt, um Gesichtsmasken zu erkennen. Aber eine Sache ist, die Maske zu tragen. Die andere Sache ist, dass man ihn gut tragen muss. Mit der Zeit wurde auch erkannt, dass nicht alle Masken getragen werden dürfen. In dieser Studie gehen wir von der Grundlage der vorgeschlagenen digitalen Lösungen aus, um nicht nur zu erkennen, dass die Person eine Maske getragen hat, sondern auch, welche Art von Maske sie getragen hat. Dies ist der Zweck dieser Arbeit.</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2</a:t>
            </a:fld>
            <a:endParaRPr lang="de-DE"/>
          </a:p>
        </p:txBody>
      </p:sp>
    </p:spTree>
    <p:extLst>
      <p:ext uri="{BB962C8B-B14F-4D97-AF65-F5344CB8AC3E}">
        <p14:creationId xmlns:p14="http://schemas.microsoft.com/office/powerpoint/2010/main" val="1632363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Zusammenfassend lässt sich sagen, dass zur Entwicklung und zum Training künstlicher neuronaler Netze die folgenden vier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Schritte in einer Schleife wiederholen: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Der erste Schritt ist der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Vorwärtspropagation</a:t>
            </a:r>
            <a:r>
              <a:rPr lang="de-DE" sz="1800" dirty="0">
                <a:effectLst/>
                <a:latin typeface="Arial" panose="020B0604020202020204" pitchFamily="34" charset="0"/>
                <a:ea typeface="Calibri" panose="020F0502020204030204" pitchFamily="34" charset="0"/>
                <a:cs typeface="Times New Roman" panose="02020603050405020304" pitchFamily="18" charset="0"/>
              </a:rPr>
              <a:t>: Die Daten werden von der ersten Schicht zur letzten geleitet. Um eine Ausgabe </a:t>
            </a:r>
            <a:r>
              <a:rPr lang="de-DE" sz="2000" b="1" dirty="0">
                <a:effectLst/>
                <a:latin typeface="Arial" panose="020B0604020202020204" pitchFamily="34" charset="0"/>
                <a:ea typeface="Calibri" panose="020F0502020204030204" pitchFamily="34" charset="0"/>
                <a:cs typeface="Times New Roman" panose="02020603050405020304" pitchFamily="18" charset="0"/>
              </a:rPr>
              <a:t>y</a:t>
            </a:r>
            <a:r>
              <a:rPr lang="de-DE" sz="1800" dirty="0">
                <a:effectLst/>
                <a:latin typeface="Arial" panose="020B0604020202020204" pitchFamily="34" charset="0"/>
                <a:ea typeface="Calibri" panose="020F0502020204030204" pitchFamily="34" charset="0"/>
                <a:cs typeface="Times New Roman" panose="02020603050405020304" pitchFamily="18" charset="0"/>
              </a:rPr>
              <a:t> zu erzeugen.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Der zweite Schritt ist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Berechnung des Fehlers </a:t>
            </a:r>
            <a:r>
              <a:rPr lang="de-DE" sz="1800" dirty="0">
                <a:effectLst/>
                <a:latin typeface="Arial" panose="020B0604020202020204" pitchFamily="34" charset="0"/>
                <a:ea typeface="Calibri" panose="020F0502020204030204" pitchFamily="34" charset="0"/>
                <a:cs typeface="Times New Roman" panose="02020603050405020304" pitchFamily="18" charset="0"/>
              </a:rPr>
              <a:t>zwischen dieser Ausgabe und der Referenzausgabe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y_true</a:t>
            </a:r>
            <a:r>
              <a:rPr lang="de-DE" sz="1800" b="1" dirty="0">
                <a:effectLst/>
                <a:latin typeface="Arial" panose="020B0604020202020204" pitchFamily="34" charset="0"/>
                <a:ea typeface="Calibri" panose="020F0502020204030204" pitchFamily="34" charset="0"/>
                <a:cs typeface="Times New Roman" panose="02020603050405020304" pitchFamily="18" charset="0"/>
              </a:rPr>
              <a:t>, </a:t>
            </a:r>
            <a:r>
              <a:rPr lang="de-DE" sz="1800" dirty="0">
                <a:effectLst/>
                <a:latin typeface="Arial" panose="020B0604020202020204" pitchFamily="34" charset="0"/>
                <a:ea typeface="Calibri" panose="020F0502020204030204" pitchFamily="34" charset="0"/>
                <a:cs typeface="Times New Roman" panose="02020603050405020304" pitchFamily="18" charset="0"/>
              </a:rPr>
              <a:t>welche man haben wolle.</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Hierfür wird eine sogenannte</a:t>
            </a:r>
            <a:r>
              <a:rPr lang="de-DE" sz="1800" b="1" dirty="0">
                <a:effectLst/>
                <a:latin typeface="Arial" panose="020B0604020202020204" pitchFamily="34" charset="0"/>
                <a:ea typeface="Calibri" panose="020F0502020204030204" pitchFamily="34" charset="0"/>
                <a:cs typeface="Times New Roman" panose="02020603050405020304" pitchFamily="18" charset="0"/>
              </a:rPr>
              <a:t> Kostenfunktion </a:t>
            </a:r>
            <a:r>
              <a:rPr lang="de-DE" sz="1800" b="0" dirty="0">
                <a:effectLst/>
                <a:latin typeface="Arial" panose="020B0604020202020204" pitchFamily="34" charset="0"/>
                <a:ea typeface="Calibri" panose="020F0502020204030204" pitchFamily="34" charset="0"/>
                <a:cs typeface="Times New Roman" panose="02020603050405020304" pitchFamily="18" charset="0"/>
              </a:rPr>
              <a:t>verwendet</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Der dritte Schritt ist dann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Backpropagation: </a:t>
            </a:r>
            <a:r>
              <a:rPr lang="de-DE" sz="1800" dirty="0">
                <a:effectLst/>
                <a:latin typeface="Arial" panose="020B0604020202020204" pitchFamily="34" charset="0"/>
                <a:ea typeface="Calibri" panose="020F0502020204030204" pitchFamily="34" charset="0"/>
                <a:cs typeface="Times New Roman" panose="02020603050405020304" pitchFamily="18" charset="0"/>
              </a:rPr>
              <a:t>Es wird gemessen, wie sich diese Kostenfunktion in Bezug auf jede Schicht des Modells, von der letzten bis zur ersten Schicht verändert.</a:t>
            </a:r>
          </a:p>
          <a:p>
            <a:endParaRPr lang="de-DE" dirty="0"/>
          </a:p>
          <a:p>
            <a:r>
              <a:rPr lang="de-DE" dirty="0"/>
              <a:t>Der vierte und letzte Schritt umfasst schließlich die Korrektur der einzelnen Parameter des Modells mit dem </a:t>
            </a:r>
            <a:r>
              <a:rPr lang="de-DE" dirty="0" err="1"/>
              <a:t>Gradientenabstiegsalgorithmus</a:t>
            </a:r>
            <a:r>
              <a:rPr lang="de-DE" dirty="0"/>
              <a:t>, Danach wird zum ersten Schritt, der Vorwärtspropagation, zurückgekehrt, um einen neuen Trainingszyklus zu beginnen.</a:t>
            </a:r>
          </a:p>
        </p:txBody>
      </p:sp>
      <p:sp>
        <p:nvSpPr>
          <p:cNvPr id="4" name="Foliennummernplatzhalter 3"/>
          <p:cNvSpPr>
            <a:spLocks noGrp="1"/>
          </p:cNvSpPr>
          <p:nvPr>
            <p:ph type="sldNum" sz="quarter" idx="5"/>
          </p:nvPr>
        </p:nvSpPr>
        <p:spPr/>
        <p:txBody>
          <a:bodyPr/>
          <a:lstStyle/>
          <a:p>
            <a:fld id="{692BDF02-540B-43B4-9953-76428F00ACAC}" type="slidenum">
              <a:rPr lang="de-DE" smtClean="0"/>
              <a:t>11</a:t>
            </a:fld>
            <a:endParaRPr lang="de-DE"/>
          </a:p>
        </p:txBody>
      </p:sp>
    </p:spTree>
    <p:extLst>
      <p:ext uri="{BB962C8B-B14F-4D97-AF65-F5344CB8AC3E}">
        <p14:creationId xmlns:p14="http://schemas.microsoft.com/office/powerpoint/2010/main" val="110911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i="0" dirty="0">
                <a:solidFill>
                  <a:srgbClr val="202122"/>
                </a:solidFill>
                <a:effectLst/>
                <a:latin typeface="Arial" panose="020B0604020202020204" pitchFamily="34" charset="0"/>
              </a:rPr>
              <a:t>Kaggle</a:t>
            </a:r>
            <a:r>
              <a:rPr lang="de-DE" b="0" i="0" dirty="0">
                <a:solidFill>
                  <a:srgbClr val="202122"/>
                </a:solidFill>
                <a:effectLst/>
                <a:latin typeface="Arial" panose="020B0604020202020204" pitchFamily="34" charset="0"/>
              </a:rPr>
              <a:t> ist eine </a:t>
            </a:r>
            <a:r>
              <a:rPr lang="de-DE" b="0" i="0" u="none" strike="noStrike" dirty="0">
                <a:solidFill>
                  <a:srgbClr val="0645AD"/>
                </a:solidFill>
                <a:effectLst/>
                <a:latin typeface="Arial" panose="020B0604020202020204" pitchFamily="34" charset="0"/>
                <a:hlinkClick r:id="rId3" tooltip="Online"/>
              </a:rPr>
              <a:t>Online</a:t>
            </a:r>
            <a:r>
              <a:rPr lang="de-DE" b="0" i="0" dirty="0">
                <a:solidFill>
                  <a:srgbClr val="202122"/>
                </a:solidFill>
                <a:effectLst/>
                <a:latin typeface="Arial" panose="020B0604020202020204" pitchFamily="34" charset="0"/>
              </a:rPr>
              <a:t>-</a:t>
            </a:r>
            <a:r>
              <a:rPr lang="de-DE" b="0" i="0" u="none" strike="noStrike" dirty="0">
                <a:solidFill>
                  <a:srgbClr val="0645AD"/>
                </a:solidFill>
                <a:effectLst/>
                <a:latin typeface="Arial" panose="020B0604020202020204" pitchFamily="34" charset="0"/>
                <a:hlinkClick r:id="rId4" tooltip="Gemeinschaft"/>
              </a:rPr>
              <a:t>Community</a:t>
            </a:r>
            <a:r>
              <a:rPr lang="de-DE" b="0" i="0" dirty="0">
                <a:solidFill>
                  <a:srgbClr val="202122"/>
                </a:solidFill>
                <a:effectLst/>
                <a:latin typeface="Arial" panose="020B0604020202020204" pitchFamily="34" charset="0"/>
              </a:rPr>
              <a:t>, </a:t>
            </a:r>
            <a:r>
              <a:rPr lang="de-DE" b="0" i="0" dirty="0">
                <a:solidFill>
                  <a:srgbClr val="333333"/>
                </a:solidFill>
                <a:effectLst/>
                <a:latin typeface="Roboto" panose="02000000000000000000" pitchFamily="2" charset="0"/>
              </a:rPr>
              <a:t>und wohl die bekannteste Plattform für Data Science und </a:t>
            </a:r>
            <a:r>
              <a:rPr lang="de-DE" b="0" i="0" dirty="0" err="1">
                <a:solidFill>
                  <a:srgbClr val="333333"/>
                </a:solidFill>
                <a:effectLst/>
                <a:latin typeface="Roboto" panose="02000000000000000000" pitchFamily="2" charset="0"/>
              </a:rPr>
              <a:t>Artificial</a:t>
            </a:r>
            <a:r>
              <a:rPr lang="de-DE" b="0" i="0" dirty="0">
                <a:solidFill>
                  <a:srgbClr val="333333"/>
                </a:solidFill>
                <a:effectLst/>
                <a:latin typeface="Roboto" panose="02000000000000000000" pitchFamily="2" charset="0"/>
              </a:rPr>
              <a:t> Intelligence Challenges. Dort finden regelmäßig Wettbewerbe in Kooperation mit Firmen stat</a:t>
            </a:r>
            <a:r>
              <a:rPr lang="de-DE" b="0" i="0" dirty="0">
                <a:solidFill>
                  <a:srgbClr val="202122"/>
                </a:solidFill>
                <a:effectLst/>
                <a:latin typeface="Arial" panose="020B0604020202020204" pitchFamily="34" charset="0"/>
              </a:rPr>
              <a:t>. Der Hauptzweck von Kaggle ist die Organisation von Data-Science-Wettbewerben. Bei Kaggle findet man den gesamten Code und die Daten, die man für die Arbeit in der Datenwissenschaft benötigt. Über 50.000 öffentliche Datensätze und 400.000 öffentliche Notebooks helfen dabei, jede Analyse in kürzester Zeit zu erstellen. Zugang zu kostenlosen GPUs und einem riesigen Repository mit veröffentlichten Daten und Code der Community.</a:t>
            </a:r>
            <a:endParaRPr lang="de-DE" dirty="0">
              <a:effectLst/>
              <a:latin typeface="Arial" panose="020B0604020202020204" pitchFamily="34" charset="0"/>
            </a:endParaRPr>
          </a:p>
          <a:p>
            <a:endParaRPr lang="de-DE" dirty="0">
              <a:effectLst/>
              <a:latin typeface="Arial" panose="020B0604020202020204" pitchFamily="34" charset="0"/>
            </a:endParaRPr>
          </a:p>
          <a:p>
            <a:r>
              <a:rPr lang="de-DE" dirty="0" err="1">
                <a:effectLst/>
                <a:latin typeface="Arial" panose="020B0604020202020204" pitchFamily="34" charset="0"/>
              </a:rPr>
              <a:t>ImageNet</a:t>
            </a:r>
            <a:r>
              <a:rPr lang="de-DE" dirty="0">
                <a:effectLst/>
                <a:latin typeface="Arial" panose="020B0604020202020204" pitchFamily="34" charset="0"/>
              </a:rPr>
              <a:t> ist eine Bild-Datenbank, welche entsprechend der </a:t>
            </a:r>
            <a:r>
              <a:rPr lang="de-DE" dirty="0" err="1">
                <a:effectLst/>
                <a:latin typeface="Arial" panose="020B0604020202020204" pitchFamily="34" charset="0"/>
              </a:rPr>
              <a:t>WordNet</a:t>
            </a:r>
            <a:r>
              <a:rPr lang="de-DE" dirty="0">
                <a:effectLst/>
                <a:latin typeface="Arial" panose="020B0604020202020204" pitchFamily="34" charset="0"/>
              </a:rPr>
              <a:t>-Hierarchie organisiert ist in der jeder Knoten der Hierarchie durch Hunderte und Tausende von Bildern dargestellt wird. Das Projekt hat die Forschung im Bereich Computer Vision und Deep Learning entscheidend vorangebracht. Die Daten stehen Forschern für die nichtkommerzielle Nutzung kostenlos zur Verfügung</a:t>
            </a:r>
          </a:p>
          <a:p>
            <a:endParaRPr lang="de-DE" dirty="0">
              <a:effectLst/>
              <a:latin typeface="Arial" panose="020B0604020202020204" pitchFamily="34" charset="0"/>
            </a:endParaRPr>
          </a:p>
          <a:p>
            <a:endParaRPr lang="de-DE" dirty="0">
              <a:effectLst/>
              <a:latin typeface="Arial" panose="020B0604020202020204" pitchFamily="34" charset="0"/>
            </a:endParaRPr>
          </a:p>
          <a:p>
            <a:r>
              <a:rPr lang="de-DE" dirty="0">
                <a:effectLst/>
                <a:latin typeface="Arial" panose="020B0604020202020204" pitchFamily="34" charset="0"/>
              </a:rPr>
              <a:t>Für das Experiment verwenden den Autoren den Datensatz MAFA [33] , der aus </a:t>
            </a:r>
            <a:br>
              <a:rPr lang="de-DE" dirty="0"/>
            </a:br>
            <a:r>
              <a:rPr lang="de-DE" dirty="0">
                <a:effectLst/>
                <a:latin typeface="Arial" panose="020B0604020202020204" pitchFamily="34" charset="0"/>
              </a:rPr>
              <a:t>35.806 maskierten Gesichtern mit einer Mindestgröße von 32x32 besteht. Der </a:t>
            </a:r>
            <a:br>
              <a:rPr lang="de-DE" dirty="0"/>
            </a:br>
            <a:r>
              <a:rPr lang="de-DE" dirty="0">
                <a:effectLst/>
                <a:latin typeface="Arial" panose="020B0604020202020204" pitchFamily="34" charset="0"/>
              </a:rPr>
              <a:t>Datensatz ist in drei Teile unterteilt, die jeweils 5000, 1000 und 1000 Bilder für </a:t>
            </a:r>
            <a:br>
              <a:rPr lang="de-DE" dirty="0"/>
            </a:br>
            <a:r>
              <a:rPr lang="de-DE" dirty="0">
                <a:effectLst/>
                <a:latin typeface="Arial" panose="020B0604020202020204" pitchFamily="34" charset="0"/>
              </a:rPr>
              <a:t>Training, Validierung und Test enthalten.</a:t>
            </a: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12</a:t>
            </a:fld>
            <a:endParaRPr lang="de-DE"/>
          </a:p>
        </p:txBody>
      </p:sp>
    </p:spTree>
    <p:extLst>
      <p:ext uri="{BB962C8B-B14F-4D97-AF65-F5344CB8AC3E}">
        <p14:creationId xmlns:p14="http://schemas.microsoft.com/office/powerpoint/2010/main" val="3149848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07000"/>
              </a:lnSpc>
              <a:spcAft>
                <a:spcPts val="8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2-Stage Detektor besteht aus 2 Schritten:</a:t>
            </a: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buFont typeface="Wingdings" panose="05000000000000000000" pitchFamily="2" charset="2"/>
              <a:buNone/>
            </a:pPr>
            <a:r>
              <a:rPr lang="de-DE" sz="1800" b="1" i="0" u="none" strike="noStrike" baseline="0" dirty="0" err="1">
                <a:latin typeface="+mn-lt"/>
                <a:ea typeface="Roboto" panose="02000000000000000000" pitchFamily="2" charset="0"/>
              </a:rPr>
              <a:t>Two</a:t>
            </a:r>
            <a:r>
              <a:rPr lang="de-DE" sz="1800" b="1" i="0" u="none" strike="noStrike" baseline="0" dirty="0">
                <a:latin typeface="+mn-lt"/>
                <a:ea typeface="Roboto" panose="02000000000000000000" pitchFamily="2" charset="0"/>
              </a:rPr>
              <a:t>-Stage Methoden </a:t>
            </a:r>
            <a:r>
              <a:rPr lang="de-DE" sz="1800" b="0" i="0" u="none" strike="noStrike" baseline="0" dirty="0">
                <a:latin typeface="+mn-lt"/>
                <a:ea typeface="Roboto" panose="02000000000000000000" pitchFamily="2" charset="0"/>
              </a:rPr>
              <a:t>müssen in einem ersten Schritt sogenannte Region-</a:t>
            </a:r>
            <a:r>
              <a:rPr lang="de-DE" sz="1800" b="0" i="0" u="none" strike="noStrike" baseline="0" dirty="0" err="1">
                <a:latin typeface="+mn-lt"/>
                <a:ea typeface="Roboto" panose="02000000000000000000" pitchFamily="2" charset="0"/>
              </a:rPr>
              <a:t>Proposals</a:t>
            </a:r>
            <a:r>
              <a:rPr lang="de-DE" sz="1800" b="0" i="0" u="none" strike="noStrike" baseline="0" dirty="0">
                <a:latin typeface="+mn-lt"/>
                <a:ea typeface="Roboto" panose="02000000000000000000" pitchFamily="2" charset="0"/>
              </a:rPr>
              <a:t>, also Vorschläge für Bereiche, in denen sich Objekte befinden betrachten. Und zweiten Schritt werden diese Regionen verwendet und der Inhalt als Klassifikationsproblem betrachtet, d.h. die Klasse des abgebildeten Objekts ermittelt</a:t>
            </a:r>
            <a:r>
              <a:rPr lang="de-DE" sz="1800" b="0" i="0" u="none" strike="noStrike" baseline="0" dirty="0">
                <a:effectLst/>
                <a:latin typeface="+mn-lt"/>
                <a:ea typeface="Roboto" panose="02000000000000000000" pitchFamily="2" charset="0"/>
                <a:cs typeface="Times New Roman" panose="02020603050405020304" pitchFamily="18" charset="0"/>
              </a:rPr>
              <a:t>. </a:t>
            </a:r>
            <a:r>
              <a:rPr lang="de-DE" sz="1800" dirty="0">
                <a:effectLst/>
                <a:latin typeface="+mn-lt"/>
                <a:ea typeface="Calibri" panose="020F0502020204030204" pitchFamily="34" charset="0"/>
                <a:cs typeface="Times New Roman" panose="02020603050405020304" pitchFamily="18" charset="0"/>
              </a:rPr>
              <a:t>Das führt dazu, dass </a:t>
            </a:r>
            <a:r>
              <a:rPr lang="de-DE" sz="1800" b="1" dirty="0">
                <a:effectLst/>
                <a:latin typeface="+mn-lt"/>
                <a:ea typeface="Calibri" panose="020F0502020204030204" pitchFamily="34" charset="0"/>
                <a:cs typeface="Times New Roman" panose="02020603050405020304" pitchFamily="18" charset="0"/>
              </a:rPr>
              <a:t>die Zeit, um ein Bild zu verarbeiten sehr hoch ist</a:t>
            </a:r>
            <a:r>
              <a:rPr lang="de-DE" sz="1800" b="1" i="0" u="none" strike="noStrike" baseline="0" dirty="0">
                <a:effectLst/>
                <a:latin typeface="Arial" panose="020B0604020202020204" pitchFamily="34" charset="0"/>
                <a:ea typeface="Calibri" panose="020F0502020204030204" pitchFamily="34" charset="0"/>
                <a:cs typeface="Times New Roman" panose="02020603050405020304" pitchFamily="18" charset="0"/>
              </a:rPr>
              <a:t>.</a:t>
            </a:r>
            <a:r>
              <a:rPr lang="de-DE" sz="1800" b="0" i="0" u="none" strike="noStrike" baseline="0" dirty="0">
                <a:latin typeface="+mn-lt"/>
                <a:ea typeface="Roboto" panose="02000000000000000000" pitchFamily="2" charset="0"/>
              </a:rPr>
              <a:t> </a:t>
            </a:r>
            <a:r>
              <a:rPr lang="de-DE" sz="1800" dirty="0">
                <a:effectLst/>
                <a:latin typeface="Arial" panose="020B0604020202020204" pitchFamily="34" charset="0"/>
                <a:ea typeface="Calibri" panose="020F0502020204030204" pitchFamily="34" charset="0"/>
                <a:cs typeface="Times New Roman" panose="02020603050405020304" pitchFamily="18" charset="0"/>
              </a:rPr>
              <a:t>Für jede möglich Detektion wird die anschließende Klassifikation einzeln aufgerufen.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de-DE" dirty="0"/>
          </a:p>
          <a:p>
            <a:pPr algn="l"/>
            <a:endParaRPr lang="de-DE" dirty="0"/>
          </a:p>
          <a:p>
            <a:pPr algn="l"/>
            <a:endParaRPr lang="de-DE" dirty="0"/>
          </a:p>
          <a:p>
            <a:pPr algn="l"/>
            <a:endParaRPr lang="de-DE" dirty="0"/>
          </a:p>
          <a:p>
            <a:pPr algn="just">
              <a:lnSpc>
                <a:spcPct val="107000"/>
              </a:lnSpc>
              <a:spcAft>
                <a:spcPts val="800"/>
              </a:spcAft>
            </a:pPr>
            <a:r>
              <a:rPr lang="de-DE" sz="1200" b="1" dirty="0">
                <a:effectLst/>
                <a:latin typeface="Arial" panose="020B0604020202020204" pitchFamily="34" charset="0"/>
                <a:ea typeface="Calibri" panose="020F0502020204030204" pitchFamily="34" charset="0"/>
                <a:cs typeface="Times New Roman" panose="02020603050405020304" pitchFamily="18" charset="0"/>
              </a:rPr>
              <a:t>Dies  ist eine Kombination von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region</a:t>
            </a:r>
            <a:r>
              <a:rPr lang="de-DE" sz="1200" b="1" dirty="0">
                <a:effectLst/>
                <a:latin typeface="Arial" panose="020B0604020202020204" pitchFamily="34" charset="0"/>
                <a:ea typeface="Calibri" panose="020F0502020204030204" pitchFamily="34" charset="0"/>
                <a:cs typeface="Times New Roman" panose="02020603050405020304" pitchFamily="18" charset="0"/>
              </a:rPr>
              <a:t>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proposal</a:t>
            </a:r>
            <a:r>
              <a:rPr lang="de-DE" sz="1200" b="1" dirty="0">
                <a:effectLst/>
                <a:latin typeface="Arial" panose="020B0604020202020204" pitchFamily="34" charset="0"/>
                <a:ea typeface="Calibri" panose="020F0502020204030204" pitchFamily="34" charset="0"/>
                <a:cs typeface="Times New Roman" panose="02020603050405020304" pitchFamily="18" charset="0"/>
              </a:rPr>
              <a:t> und CNN.</a:t>
            </a:r>
            <a:endParaRPr lang="de-DE"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Die Hauptidee von </a:t>
            </a:r>
            <a:r>
              <a:rPr lang="de-DE" sz="1200" b="1" dirty="0">
                <a:effectLst/>
                <a:latin typeface="Arial" panose="020B0604020202020204" pitchFamily="34" charset="0"/>
                <a:ea typeface="Calibri" panose="020F0502020204030204" pitchFamily="34" charset="0"/>
                <a:cs typeface="Times New Roman" panose="02020603050405020304" pitchFamily="18" charset="0"/>
              </a:rPr>
              <a:t>RCNN</a:t>
            </a:r>
            <a:r>
              <a:rPr lang="de-DE" sz="1200" dirty="0">
                <a:effectLst/>
                <a:latin typeface="Arial" panose="020B0604020202020204" pitchFamily="34" charset="0"/>
                <a:ea typeface="Calibri" panose="020F0502020204030204" pitchFamily="34" charset="0"/>
                <a:cs typeface="Times New Roman" panose="02020603050405020304" pitchFamily="18" charset="0"/>
              </a:rPr>
              <a:t> ist die Zusammenfassung von zwei Schritten: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lnSpc>
                <a:spcPct val="107000"/>
              </a:lnSpc>
              <a:spcAft>
                <a:spcPts val="800"/>
              </a:spcAft>
              <a:buFont typeface="Arial" panose="020B0604020202020204" pitchFamily="34" charset="0"/>
              <a:buChar char="•"/>
              <a:tabLst>
                <a:tab pos="457200" algn="l"/>
              </a:tabLst>
            </a:pPr>
            <a:r>
              <a:rPr lang="de-DE" sz="1200" dirty="0">
                <a:effectLst/>
                <a:latin typeface="Arial" panose="020B0604020202020204" pitchFamily="34" charset="0"/>
                <a:ea typeface="Calibri" panose="020F0502020204030204" pitchFamily="34" charset="0"/>
                <a:cs typeface="Times New Roman" panose="02020603050405020304" pitchFamily="18" charset="0"/>
              </a:rPr>
              <a:t>Vorschlagen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Regions</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of</a:t>
            </a:r>
            <a:r>
              <a:rPr lang="de-DE" sz="1200" dirty="0">
                <a:effectLst/>
                <a:latin typeface="Arial" panose="020B0604020202020204" pitchFamily="34" charset="0"/>
                <a:ea typeface="Calibri" panose="020F0502020204030204" pitchFamily="34" charset="0"/>
                <a:cs typeface="Times New Roman" panose="02020603050405020304" pitchFamily="18" charset="0"/>
              </a:rPr>
              <a:t> Interest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RoI</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lnSpc>
                <a:spcPct val="107000"/>
              </a:lnSpc>
              <a:spcAft>
                <a:spcPts val="800"/>
              </a:spcAft>
              <a:buFont typeface="Arial" panose="020B0604020202020204" pitchFamily="34" charset="0"/>
              <a:buChar char="•"/>
              <a:tabLst>
                <a:tab pos="457200" algn="l"/>
              </a:tabLst>
            </a:pPr>
            <a:r>
              <a:rPr lang="de-DE" sz="1200" dirty="0">
                <a:effectLst/>
                <a:latin typeface="Arial" panose="020B0604020202020204" pitchFamily="34" charset="0"/>
                <a:ea typeface="Calibri" panose="020F0502020204030204" pitchFamily="34" charset="0"/>
                <a:cs typeface="Times New Roman" panose="02020603050405020304" pitchFamily="18" charset="0"/>
              </a:rPr>
              <a:t>Klassifikation und Bounding-box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Bbox</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Deswegen gehört RCNN zu ”</a:t>
            </a:r>
            <a:r>
              <a:rPr lang="de-DE" sz="1200" b="1" dirty="0">
                <a:effectLst/>
                <a:latin typeface="Arial" panose="020B0604020202020204" pitchFamily="34" charset="0"/>
                <a:ea typeface="Calibri" panose="020F0502020204030204" pitchFamily="34" charset="0"/>
                <a:cs typeface="Times New Roman" panose="02020603050405020304" pitchFamily="18" charset="0"/>
              </a:rPr>
              <a:t>2-stage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detector</a:t>
            </a:r>
            <a:r>
              <a:rPr lang="de-DE" sz="1200" dirty="0">
                <a:effectLst/>
                <a:latin typeface="Arial" panose="020B0604020202020204" pitchFamily="34" charset="0"/>
                <a:ea typeface="Calibri" panose="020F0502020204030204" pitchFamily="34" charset="0"/>
                <a:cs typeface="Times New Roman" panose="02020603050405020304" pitchFamily="18" charset="0"/>
              </a:rPr>
              <a:t>” oder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region</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based</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detectors</a:t>
            </a:r>
            <a:r>
              <a:rPr lang="de-DE" sz="1200" dirty="0">
                <a:effectLst/>
                <a:latin typeface="Arial" panose="020B0604020202020204" pitchFamily="34" charset="0"/>
                <a:ea typeface="Calibri" panose="020F0502020204030204" pitchFamily="34" charset="0"/>
                <a:cs typeface="Times New Roman" panose="02020603050405020304" pitchFamily="18" charset="0"/>
              </a:rPr>
              <a:t>”.</a:t>
            </a:r>
          </a:p>
          <a:p>
            <a:pPr algn="just">
              <a:lnSpc>
                <a:spcPct val="107000"/>
              </a:lnSpc>
              <a:spcAft>
                <a:spcPts val="800"/>
              </a:spcAft>
            </a:pPr>
            <a:endParaRPr lang="de-DE" sz="12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2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2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2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2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b="1" dirty="0">
                <a:effectLst/>
                <a:latin typeface="Arial" panose="020B0604020202020204" pitchFamily="34" charset="0"/>
                <a:ea typeface="Calibri" panose="020F0502020204030204" pitchFamily="34" charset="0"/>
                <a:cs typeface="Times New Roman" panose="02020603050405020304" pitchFamily="18" charset="0"/>
              </a:rPr>
              <a:t>R-CNN </a:t>
            </a:r>
            <a:r>
              <a:rPr lang="de-DE" sz="1200" dirty="0">
                <a:effectLst/>
                <a:latin typeface="Arial" panose="020B0604020202020204" pitchFamily="34" charset="0"/>
                <a:ea typeface="Calibri" panose="020F0502020204030204" pitchFamily="34" charset="0"/>
                <a:cs typeface="Times New Roman" panose="02020603050405020304" pitchFamily="18" charset="0"/>
              </a:rPr>
              <a:t>verwendet </a:t>
            </a:r>
            <a:r>
              <a:rPr lang="de-DE" sz="1200" b="1" dirty="0">
                <a:effectLst/>
                <a:latin typeface="Arial" panose="020B0604020202020204" pitchFamily="34" charset="0"/>
                <a:ea typeface="Calibri" panose="020F0502020204030204" pitchFamily="34" charset="0"/>
                <a:cs typeface="Times New Roman" panose="02020603050405020304" pitchFamily="18" charset="0"/>
              </a:rPr>
              <a:t>selektive Suche </a:t>
            </a:r>
            <a:r>
              <a:rPr lang="de-DE" sz="1200" dirty="0">
                <a:effectLst/>
                <a:latin typeface="Arial" panose="020B0604020202020204" pitchFamily="34" charset="0"/>
                <a:ea typeface="Calibri" panose="020F0502020204030204" pitchFamily="34" charset="0"/>
                <a:cs typeface="Times New Roman" panose="02020603050405020304" pitchFamily="18" charset="0"/>
              </a:rPr>
              <a:t>und andere Vorverarbeitungsschritte, um die potenziellen </a:t>
            </a:r>
            <a:r>
              <a:rPr lang="de-DE" sz="1200" b="1" dirty="0">
                <a:effectLst/>
                <a:latin typeface="Arial" panose="020B0604020202020204" pitchFamily="34" charset="0"/>
                <a:ea typeface="Calibri" panose="020F0502020204030204" pitchFamily="34" charset="0"/>
                <a:cs typeface="Times New Roman" panose="02020603050405020304" pitchFamily="18" charset="0"/>
              </a:rPr>
              <a:t>Bounding-Boxen</a:t>
            </a:r>
            <a:r>
              <a:rPr lang="de-DE" sz="1200" dirty="0">
                <a:effectLst/>
                <a:latin typeface="Arial" panose="020B0604020202020204" pitchFamily="34" charset="0"/>
                <a:ea typeface="Calibri" panose="020F0502020204030204" pitchFamily="34" charset="0"/>
                <a:cs typeface="Times New Roman" panose="02020603050405020304" pitchFamily="18" charset="0"/>
              </a:rPr>
              <a:t> zu extrahieren .</a:t>
            </a:r>
            <a:r>
              <a:rPr lang="de-DE" sz="1200" b="1" dirty="0">
                <a:effectLst/>
                <a:latin typeface="Arial" panose="020B060402020202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Seine Aufgabe ist es, eine jeder Größe Eingabe Bild auf eine Ausgabe fester Größe abzubilden: die Eingabe in das Netz kann also jede beliebige Größe haben (!!!) + dieser Ansatz extrahiert die Faltungsmerkmale des Originalbildes nur einmal.</a:t>
            </a:r>
          </a:p>
          <a:p>
            <a:pPr algn="just">
              <a:lnSpc>
                <a:spcPct val="107000"/>
              </a:lnSpc>
              <a:spcAft>
                <a:spcPts val="800"/>
              </a:spcAft>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b="1" dirty="0">
                <a:effectLst/>
                <a:latin typeface="Arial" panose="020B0604020202020204" pitchFamily="34" charset="0"/>
                <a:ea typeface="Calibri" panose="020F0502020204030204" pitchFamily="34" charset="0"/>
                <a:cs typeface="Times New Roman" panose="02020603050405020304" pitchFamily="18" charset="0"/>
              </a:rPr>
              <a:t>Im Jahr 2015  </a:t>
            </a:r>
            <a:r>
              <a:rPr lang="de-DE" sz="1200" dirty="0">
                <a:effectLst/>
                <a:latin typeface="Arial" panose="020B0604020202020204" pitchFamily="34" charset="0"/>
                <a:ea typeface="Calibri" panose="020F0502020204030204" pitchFamily="34" charset="0"/>
                <a:cs typeface="Times New Roman" panose="02020603050405020304" pitchFamily="18" charset="0"/>
              </a:rPr>
              <a:t>veröffentlichen die gleiche Autoren </a:t>
            </a:r>
            <a:r>
              <a:rPr lang="de-DE" sz="1200" b="1" dirty="0">
                <a:effectLst/>
                <a:latin typeface="Arial" panose="020B0604020202020204" pitchFamily="34" charset="0"/>
                <a:ea typeface="Calibri" panose="020F0502020204030204" pitchFamily="34" charset="0"/>
                <a:cs typeface="Times New Roman" panose="02020603050405020304" pitchFamily="18" charset="0"/>
              </a:rPr>
              <a:t>Fast R-CNN</a:t>
            </a:r>
            <a:r>
              <a:rPr lang="de-DE" sz="1200" dirty="0">
                <a:effectLst/>
                <a:latin typeface="Arial" panose="020B0604020202020204" pitchFamily="34" charset="0"/>
                <a:ea typeface="Calibri" panose="020F0502020204030204" pitchFamily="34" charset="0"/>
                <a:cs typeface="Times New Roman" panose="02020603050405020304" pitchFamily="18" charset="0"/>
              </a:rPr>
              <a:t>. Der hat eine bessere Mean </a:t>
            </a:r>
            <a:r>
              <a:rPr lang="de-DE" sz="1200" b="1" dirty="0">
                <a:effectLst/>
                <a:latin typeface="Arial" panose="020B0604020202020204" pitchFamily="34" charset="0"/>
                <a:ea typeface="Calibri" panose="020F0502020204030204" pitchFamily="34" charset="0"/>
                <a:cs typeface="Times New Roman" panose="02020603050405020304" pitchFamily="18" charset="0"/>
              </a:rPr>
              <a:t>Average Precision</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mAP</a:t>
            </a:r>
            <a:r>
              <a:rPr lang="de-DE" sz="1200" dirty="0">
                <a:effectLst/>
                <a:latin typeface="Arial" panose="020B0604020202020204" pitchFamily="34" charset="0"/>
                <a:ea typeface="Calibri" panose="020F0502020204030204" pitchFamily="34" charset="0"/>
                <a:cs typeface="Times New Roman" panose="02020603050405020304" pitchFamily="18" charset="0"/>
              </a:rPr>
              <a:t>) als das vorherige </a:t>
            </a:r>
            <a:r>
              <a:rPr lang="de-DE" sz="1200" b="1" dirty="0">
                <a:effectLst/>
                <a:latin typeface="Arial" panose="020B0604020202020204" pitchFamily="34" charset="0"/>
                <a:ea typeface="Calibri" panose="020F0502020204030204" pitchFamily="34" charset="0"/>
                <a:cs typeface="Times New Roman" panose="02020603050405020304" pitchFamily="18" charset="0"/>
              </a:rPr>
              <a:t>R-CNN</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2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b="1" dirty="0">
                <a:effectLst/>
                <a:latin typeface="Arial" panose="020B0604020202020204" pitchFamily="34" charset="0"/>
                <a:ea typeface="Calibri" panose="020F0502020204030204" pitchFamily="34" charset="0"/>
                <a:cs typeface="Times New Roman" panose="02020603050405020304" pitchFamily="18" charset="0"/>
              </a:rPr>
              <a:t>Faster R-CNN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Eine Besonderheit von Faster R-CNN ist das </a:t>
            </a:r>
            <a:r>
              <a:rPr lang="de-DE" sz="1200" b="1" dirty="0">
                <a:effectLst/>
                <a:latin typeface="Arial" panose="020B0604020202020204" pitchFamily="34" charset="0"/>
                <a:ea typeface="Calibri" panose="020F0502020204030204" pitchFamily="34" charset="0"/>
                <a:cs typeface="Times New Roman" panose="02020603050405020304" pitchFamily="18" charset="0"/>
              </a:rPr>
              <a:t>Region Proposal Network </a:t>
            </a:r>
            <a:r>
              <a:rPr lang="de-DE" sz="1200" dirty="0">
                <a:effectLst/>
                <a:latin typeface="Arial" panose="020B0604020202020204" pitchFamily="34" charset="0"/>
                <a:ea typeface="Calibri" panose="020F0502020204030204" pitchFamily="34" charset="0"/>
                <a:cs typeface="Times New Roman" panose="02020603050405020304" pitchFamily="18" charset="0"/>
              </a:rPr>
              <a:t>(RPN). Das RPN ersetzte die </a:t>
            </a:r>
            <a:r>
              <a:rPr lang="de-DE" sz="1200" b="1" dirty="0">
                <a:effectLst/>
                <a:latin typeface="Arial" panose="020B0604020202020204" pitchFamily="34" charset="0"/>
                <a:ea typeface="Calibri" panose="020F0502020204030204" pitchFamily="34" charset="0"/>
                <a:cs typeface="Times New Roman" panose="02020603050405020304" pitchFamily="18" charset="0"/>
              </a:rPr>
              <a:t>external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region</a:t>
            </a:r>
            <a:r>
              <a:rPr lang="de-DE" sz="1200" b="1" dirty="0">
                <a:effectLst/>
                <a:latin typeface="Arial" panose="020B0604020202020204" pitchFamily="34" charset="0"/>
                <a:ea typeface="Calibri" panose="020F0502020204030204" pitchFamily="34" charset="0"/>
                <a:cs typeface="Times New Roman" panose="02020603050405020304" pitchFamily="18" charset="0"/>
              </a:rPr>
              <a:t>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proposal</a:t>
            </a:r>
            <a:r>
              <a:rPr lang="de-DE" sz="1200" dirty="0">
                <a:effectLst/>
                <a:latin typeface="Arial" panose="020B0604020202020204" pitchFamily="34" charset="0"/>
                <a:ea typeface="Calibri" panose="020F0502020204030204" pitchFamily="34" charset="0"/>
                <a:cs typeface="Times New Roman" panose="02020603050405020304" pitchFamily="18" charset="0"/>
              </a:rPr>
              <a:t> Methode </a:t>
            </a:r>
            <a:r>
              <a:rPr lang="de-DE" sz="1200" b="1" dirty="0">
                <a:effectLst/>
                <a:latin typeface="Arial" panose="020B0604020202020204" pitchFamily="34" charset="0"/>
                <a:ea typeface="Calibri" panose="020F0502020204030204" pitchFamily="34" charset="0"/>
                <a:cs typeface="Times New Roman" panose="02020603050405020304" pitchFamily="18" charset="0"/>
              </a:rPr>
              <a:t>(</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selective</a:t>
            </a:r>
            <a:r>
              <a:rPr lang="de-DE" sz="1200" b="1" dirty="0">
                <a:effectLst/>
                <a:latin typeface="Arial" panose="020B0604020202020204" pitchFamily="34" charset="0"/>
                <a:ea typeface="Calibri" panose="020F0502020204030204" pitchFamily="34" charset="0"/>
                <a:cs typeface="Times New Roman" panose="02020603050405020304" pitchFamily="18" charset="0"/>
              </a:rPr>
              <a:t>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search</a:t>
            </a:r>
            <a:r>
              <a:rPr lang="de-DE" sz="1200" b="1" dirty="0">
                <a:effectLst/>
                <a:latin typeface="Arial" panose="020B0604020202020204" pitchFamily="34" charset="0"/>
                <a:ea typeface="Calibri" panose="020F0502020204030204" pitchFamily="34" charset="0"/>
                <a:cs typeface="Times New Roman" panose="02020603050405020304" pitchFamily="18" charset="0"/>
              </a:rPr>
              <a:t>).</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p>
          <a:p>
            <a:pPr algn="l"/>
            <a:endParaRPr lang="de-DE" dirty="0"/>
          </a:p>
        </p:txBody>
      </p:sp>
      <p:sp>
        <p:nvSpPr>
          <p:cNvPr id="4" name="Foliennummernplatzhalter 3"/>
          <p:cNvSpPr>
            <a:spLocks noGrp="1"/>
          </p:cNvSpPr>
          <p:nvPr>
            <p:ph type="sldNum" sz="quarter" idx="5"/>
          </p:nvPr>
        </p:nvSpPr>
        <p:spPr/>
        <p:txBody>
          <a:bodyPr/>
          <a:lstStyle/>
          <a:p>
            <a:fld id="{2A25699E-364B-4519-A6BA-52A73D7D5A20}" type="slidenum">
              <a:rPr lang="de-DE" smtClean="0"/>
              <a:t>13</a:t>
            </a:fld>
            <a:endParaRPr lang="de-DE"/>
          </a:p>
        </p:txBody>
      </p:sp>
    </p:spTree>
    <p:extLst>
      <p:ext uri="{BB962C8B-B14F-4D97-AF65-F5344CB8AC3E}">
        <p14:creationId xmlns:p14="http://schemas.microsoft.com/office/powerpoint/2010/main" val="3345710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lgn="just">
              <a:buFont typeface="Wingdings" panose="05000000000000000000" pitchFamily="2" charset="2"/>
              <a:buChar char="Ø"/>
            </a:pPr>
            <a:endParaRPr lang="de-DE" sz="1800" b="0" i="0" u="none" strike="noStrike" baseline="0" dirty="0">
              <a:latin typeface="+mn-lt"/>
              <a:ea typeface="Roboto" panose="02000000000000000000" pitchFamily="2" charset="0"/>
            </a:endParaRPr>
          </a:p>
          <a:p>
            <a:pPr algn="just">
              <a:lnSpc>
                <a:spcPct val="107000"/>
              </a:lnSpc>
              <a:spcAft>
                <a:spcPts val="8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Single Shot Detektor (SSD)</a:t>
            </a:r>
          </a:p>
          <a:p>
            <a:pPr marL="0" marR="0" lvl="0" indent="0" algn="just" defTabSz="914400" rtl="0" eaLnBrk="1" fontAlgn="auto" latinLnBrk="0" hangingPunct="1">
              <a:lnSpc>
                <a:spcPct val="107000"/>
              </a:lnSpc>
              <a:spcBef>
                <a:spcPts val="0"/>
              </a:spcBef>
              <a:spcAft>
                <a:spcPts val="800"/>
              </a:spcAft>
              <a:buClrTx/>
              <a:buSzTx/>
              <a:buFontTx/>
              <a:buNone/>
              <a:tabLst/>
              <a:defRPr/>
            </a:pPr>
            <a:r>
              <a:rPr lang="de-DE" sz="1800" b="0" i="0" u="none" strike="noStrike" baseline="0" dirty="0">
                <a:latin typeface="+mn-lt"/>
              </a:rPr>
              <a:t>Sie betrachten die Objekterkennung als ein Regressionsproblem, bei dem mithilfe eines neuronalen Netzes aus den Pixeln des Eingangsbildes, Objekte ermittelt werden. Hierbei wird ein erkanntes Objekt durch eine sogenannte </a:t>
            </a:r>
            <a:r>
              <a:rPr lang="de-DE" sz="1800" b="0" i="0" u="none" strike="noStrike" baseline="0" dirty="0" err="1">
                <a:latin typeface="+mn-lt"/>
              </a:rPr>
              <a:t>Bounding</a:t>
            </a:r>
            <a:r>
              <a:rPr lang="de-DE" sz="1800" b="0" i="0" u="none" strike="noStrike" baseline="0" dirty="0">
                <a:latin typeface="+mn-lt"/>
              </a:rPr>
              <a:t> Box beschrieben, die Position und Größe eindeutig bestimmt. </a:t>
            </a:r>
            <a:r>
              <a:rPr lang="de-DE" sz="1800" dirty="0">
                <a:effectLst/>
                <a:latin typeface="Arial" panose="020B0604020202020204" pitchFamily="34" charset="0"/>
                <a:ea typeface="Calibri" panose="020F0502020204030204" pitchFamily="34" charset="0"/>
                <a:cs typeface="Times New Roman" panose="02020603050405020304" pitchFamily="18" charset="0"/>
              </a:rPr>
              <a:t>Er ermittelt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Boundary Boxes und die Klassen </a:t>
            </a:r>
            <a:r>
              <a:rPr lang="de-DE" sz="1800" dirty="0">
                <a:effectLst/>
                <a:latin typeface="Arial" panose="020B0604020202020204" pitchFamily="34" charset="0"/>
                <a:ea typeface="Calibri" panose="020F0502020204030204" pitchFamily="34" charset="0"/>
                <a:cs typeface="Times New Roman" panose="02020603050405020304" pitchFamily="18" charset="0"/>
              </a:rPr>
              <a:t>direkt aus Feature Maps in einem einzigen Durchgang</a:t>
            </a:r>
            <a:endParaRPr lang="de-DE" sz="1800" b="0" i="0" u="none" strike="noStrike" baseline="0" dirty="0">
              <a:latin typeface="+mn-lt"/>
            </a:endParaRPr>
          </a:p>
          <a:p>
            <a:pPr algn="just">
              <a:lnSpc>
                <a:spcPct val="107000"/>
              </a:lnSpc>
              <a:spcAft>
                <a:spcPts val="8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SSD ist ein Single-Shot-Detektor. Er ermittelt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Boundary Boxes und die Klassen </a:t>
            </a:r>
            <a:r>
              <a:rPr lang="de-DE" sz="1800" dirty="0">
                <a:effectLst/>
                <a:latin typeface="Arial" panose="020B0604020202020204" pitchFamily="34" charset="0"/>
                <a:ea typeface="Calibri" panose="020F0502020204030204" pitchFamily="34" charset="0"/>
                <a:cs typeface="Times New Roman" panose="02020603050405020304" pitchFamily="18" charset="0"/>
              </a:rPr>
              <a:t>direkt aus Feature Maps in einem einzigen Durchgang. </a:t>
            </a:r>
            <a:r>
              <a:rPr lang="de-DE" sz="1800" i="1" dirty="0">
                <a:effectLst/>
                <a:latin typeface="Arial" panose="020B0604020202020204" pitchFamily="34" charset="0"/>
                <a:ea typeface="Calibri" panose="020F0502020204030204" pitchFamily="34" charset="0"/>
                <a:cs typeface="Times New Roman" panose="02020603050405020304" pitchFamily="18" charset="0"/>
              </a:rPr>
              <a:t>Um die Genauigkeit zu </a:t>
            </a:r>
            <a:r>
              <a:rPr lang="de-DE" sz="1800" i="1" dirty="0" err="1">
                <a:effectLst/>
                <a:latin typeface="Arial" panose="020B0604020202020204" pitchFamily="34" charset="0"/>
                <a:ea typeface="Calibri" panose="020F0502020204030204" pitchFamily="34" charset="0"/>
                <a:cs typeface="Times New Roman" panose="02020603050405020304" pitchFamily="18" charset="0"/>
              </a:rPr>
              <a:t>verbessern.</a:t>
            </a:r>
            <a:r>
              <a:rPr lang="de-DE" sz="1800" b="1" dirty="0" err="1">
                <a:effectLst/>
                <a:latin typeface="+mn-lt"/>
                <a:ea typeface="Calibri" panose="020F0502020204030204" pitchFamily="34" charset="0"/>
                <a:cs typeface="Times New Roman" panose="02020603050405020304" pitchFamily="18" charset="0"/>
              </a:rPr>
              <a:t>Single</a:t>
            </a:r>
            <a:r>
              <a:rPr lang="de-DE" sz="1800" b="1" dirty="0">
                <a:effectLst/>
                <a:latin typeface="+mn-lt"/>
                <a:ea typeface="Calibri" panose="020F0502020204030204" pitchFamily="34" charset="0"/>
                <a:cs typeface="Times New Roman" panose="02020603050405020304" pitchFamily="18" charset="0"/>
              </a:rPr>
              <a:t> Shot Detektors hingegen</a:t>
            </a:r>
            <a:r>
              <a:rPr lang="de-DE" sz="1800" dirty="0">
                <a:effectLst/>
                <a:latin typeface="+mn-lt"/>
                <a:ea typeface="Calibri" panose="020F0502020204030204" pitchFamily="34" charset="0"/>
                <a:cs typeface="Times New Roman" panose="02020603050405020304" pitchFamily="18" charset="0"/>
              </a:rPr>
              <a:t>, machen die Detektion in </a:t>
            </a:r>
            <a:r>
              <a:rPr lang="de-DE" sz="1800" b="1" dirty="0">
                <a:effectLst/>
                <a:latin typeface="+mn-lt"/>
                <a:ea typeface="Calibri" panose="020F0502020204030204" pitchFamily="34" charset="0"/>
                <a:cs typeface="Times New Roman" panose="02020603050405020304" pitchFamily="18" charset="0"/>
              </a:rPr>
              <a:t>einem Schritt</a:t>
            </a:r>
            <a:r>
              <a:rPr lang="de-DE" sz="1800" dirty="0">
                <a:effectLst/>
                <a:latin typeface="+mn-lt"/>
                <a:ea typeface="Calibri" panose="020F0502020204030204" pitchFamily="34" charset="0"/>
                <a:cs typeface="Times New Roman" panose="02020603050405020304" pitchFamily="18" charset="0"/>
              </a:rPr>
              <a:t>. </a:t>
            </a:r>
          </a:p>
          <a:p>
            <a:pPr algn="just">
              <a:lnSpc>
                <a:spcPct val="107000"/>
              </a:lnSpc>
              <a:spcAft>
                <a:spcPts val="800"/>
              </a:spcAft>
            </a:pPr>
            <a:endParaRPr lang="de-DE" sz="1800" dirty="0">
              <a:effectLst/>
              <a:latin typeface="+mn-lt"/>
              <a:ea typeface="Calibri" panose="020F0502020204030204" pitchFamily="34" charset="0"/>
              <a:cs typeface="Times New Roman" panose="02020603050405020304" pitchFamily="18" charset="0"/>
            </a:endParaRPr>
          </a:p>
          <a:p>
            <a:pPr algn="just"/>
            <a:endParaRPr lang="de-DE" sz="1800" b="0" i="0" u="none" strike="noStrike" baseline="0" dirty="0">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mn-lt"/>
                <a:ea typeface="Calibri" panose="020F0502020204030204" pitchFamily="34" charset="0"/>
                <a:cs typeface="Times New Roman" panose="02020603050405020304" pitchFamily="18" charset="0"/>
              </a:rPr>
              <a:t>Wie das im Detail aussieht, werden wir uns anschließend anhand von YOLO anschauen.</a:t>
            </a:r>
          </a:p>
          <a:p>
            <a:pPr algn="just">
              <a:lnSpc>
                <a:spcPct val="107000"/>
              </a:lnSpc>
              <a:spcAft>
                <a:spcPts val="800"/>
              </a:spcAft>
            </a:pPr>
            <a:endParaRPr lang="de-DE" sz="1800" dirty="0">
              <a:effectLst/>
              <a:latin typeface="+mn-lt"/>
              <a:ea typeface="Calibri" panose="020F0502020204030204" pitchFamily="34" charset="0"/>
              <a:cs typeface="Times New Roman" panose="02020603050405020304" pitchFamily="18" charset="0"/>
            </a:endParaRPr>
          </a:p>
          <a:p>
            <a:pPr algn="l"/>
            <a:endParaRPr lang="de-DE" sz="1800" b="0" i="0" u="none" strike="noStrike" baseline="0" dirty="0">
              <a:effectLst/>
              <a:latin typeface="NimbusRomNo9L-Regu"/>
              <a:ea typeface="Calibri" panose="020F0502020204030204" pitchFamily="34" charset="0"/>
              <a:cs typeface="Times New Roman" panose="02020603050405020304" pitchFamily="18" charset="0"/>
            </a:endParaRPr>
          </a:p>
          <a:p>
            <a:pPr algn="l"/>
            <a:endParaRPr lang="de-DE" sz="1800" b="0" i="0" u="none" strike="noStrike" baseline="0" dirty="0">
              <a:effectLst/>
              <a:latin typeface="NimbusRomNo9L-Regu"/>
              <a:ea typeface="Calibri" panose="020F0502020204030204" pitchFamily="34" charset="0"/>
              <a:cs typeface="Times New Roman" panose="02020603050405020304" pitchFamily="18" charset="0"/>
            </a:endParaRPr>
          </a:p>
          <a:p>
            <a:pPr algn="l"/>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de-DE" dirty="0"/>
          </a:p>
        </p:txBody>
      </p:sp>
      <p:sp>
        <p:nvSpPr>
          <p:cNvPr id="4" name="Foliennummernplatzhalter 3"/>
          <p:cNvSpPr>
            <a:spLocks noGrp="1"/>
          </p:cNvSpPr>
          <p:nvPr>
            <p:ph type="sldNum" sz="quarter" idx="5"/>
          </p:nvPr>
        </p:nvSpPr>
        <p:spPr/>
        <p:txBody>
          <a:bodyPr/>
          <a:lstStyle/>
          <a:p>
            <a:fld id="{2A25699E-364B-4519-A6BA-52A73D7D5A20}" type="slidenum">
              <a:rPr lang="de-DE" smtClean="0"/>
              <a:t>14</a:t>
            </a:fld>
            <a:endParaRPr lang="de-DE"/>
          </a:p>
        </p:txBody>
      </p:sp>
    </p:spTree>
    <p:extLst>
      <p:ext uri="{BB962C8B-B14F-4D97-AF65-F5344CB8AC3E}">
        <p14:creationId xmlns:p14="http://schemas.microsoft.com/office/powerpoint/2010/main" val="3906979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07000"/>
              </a:lnSpc>
              <a:spcAft>
                <a:spcPts val="8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Single Shot Detektor (SSD)</a:t>
            </a:r>
          </a:p>
          <a:p>
            <a:pPr marL="0" marR="0" lvl="0" indent="0" algn="just" defTabSz="914400" rtl="0" eaLnBrk="1" fontAlgn="auto" latinLnBrk="0" hangingPunct="1">
              <a:lnSpc>
                <a:spcPct val="107000"/>
              </a:lnSpc>
              <a:spcBef>
                <a:spcPts val="0"/>
              </a:spcBef>
              <a:spcAft>
                <a:spcPts val="800"/>
              </a:spcAft>
              <a:buClrTx/>
              <a:buSzTx/>
              <a:buFontTx/>
              <a:buNone/>
              <a:tabLst/>
              <a:defRPr/>
            </a:pPr>
            <a:r>
              <a:rPr lang="de-DE" sz="1800" b="0" i="0" u="none" strike="noStrike" baseline="0" dirty="0">
                <a:latin typeface="+mn-lt"/>
              </a:rPr>
              <a:t>Sie betrachten die Objekterkennung als ein Regressionsproblem, bei dem mithilfe eines neuronalen Netzes aus den Pixeln des Eingangsbildes, Objekte ermittelt werden. Hierbei wird ein erkanntes Objekt durch eine sogenannte </a:t>
            </a:r>
            <a:r>
              <a:rPr lang="de-DE" sz="1800" b="0" i="0" u="none" strike="noStrike" baseline="0" dirty="0" err="1">
                <a:latin typeface="+mn-lt"/>
              </a:rPr>
              <a:t>Bounding</a:t>
            </a:r>
            <a:r>
              <a:rPr lang="de-DE" sz="1800" b="0" i="0" u="none" strike="noStrike" baseline="0" dirty="0">
                <a:latin typeface="+mn-lt"/>
              </a:rPr>
              <a:t> Box beschrieben, die Position und Größe eindeutig bestimmt. </a:t>
            </a:r>
            <a:r>
              <a:rPr lang="de-DE" sz="1800" dirty="0">
                <a:effectLst/>
                <a:latin typeface="Arial" panose="020B0604020202020204" pitchFamily="34" charset="0"/>
                <a:ea typeface="Calibri" panose="020F0502020204030204" pitchFamily="34" charset="0"/>
                <a:cs typeface="Times New Roman" panose="02020603050405020304" pitchFamily="18" charset="0"/>
              </a:rPr>
              <a:t>Er ermittelt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Boundary Boxes und die Klassen </a:t>
            </a:r>
            <a:r>
              <a:rPr lang="de-DE" sz="1800" dirty="0">
                <a:effectLst/>
                <a:latin typeface="Arial" panose="020B0604020202020204" pitchFamily="34" charset="0"/>
                <a:ea typeface="Calibri" panose="020F0502020204030204" pitchFamily="34" charset="0"/>
                <a:cs typeface="Times New Roman" panose="02020603050405020304" pitchFamily="18" charset="0"/>
              </a:rPr>
              <a:t>direkt aus Feature Maps in einem einzigen Durchgang.</a:t>
            </a:r>
          </a:p>
          <a:p>
            <a:pPr marL="0" marR="0" lvl="0" indent="0" algn="just" defTabSz="914400" rtl="0" eaLnBrk="1" fontAlgn="auto" latinLnBrk="0" hangingPunct="1">
              <a:lnSpc>
                <a:spcPct val="107000"/>
              </a:lnSpc>
              <a:spcBef>
                <a:spcPts val="0"/>
              </a:spcBef>
              <a:spcAft>
                <a:spcPts val="800"/>
              </a:spcAft>
              <a:buClrTx/>
              <a:buSzTx/>
              <a:buFontTx/>
              <a:buNone/>
              <a:tabLst/>
              <a:defRPr/>
            </a:pPr>
            <a:endParaRPr lang="de-DE" sz="1800" b="0" i="0" u="none" strike="noStrike" baseline="0" dirty="0">
              <a:effectLst/>
              <a:latin typeface="Arial" panose="020B0604020202020204" pitchFamily="34" charset="0"/>
              <a:cs typeface="Times New Roman" panose="02020603050405020304" pitchFamily="18" charset="0"/>
            </a:endParaRPr>
          </a:p>
          <a:p>
            <a:pPr algn="just">
              <a:lnSpc>
                <a:spcPct val="107000"/>
              </a:lnSpc>
              <a:spcAft>
                <a:spcPts val="8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2-Stage Detektor besteht aus 2 Schritten:</a:t>
            </a: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buFont typeface="Wingdings" panose="05000000000000000000" pitchFamily="2" charset="2"/>
              <a:buNone/>
            </a:pPr>
            <a:r>
              <a:rPr lang="de-DE" sz="1800" b="1" i="0" u="none" strike="noStrike" baseline="0" dirty="0" err="1">
                <a:latin typeface="+mn-lt"/>
                <a:ea typeface="Roboto" panose="02000000000000000000" pitchFamily="2" charset="0"/>
              </a:rPr>
              <a:t>Two</a:t>
            </a:r>
            <a:r>
              <a:rPr lang="de-DE" sz="1800" b="1" i="0" u="none" strike="noStrike" baseline="0" dirty="0">
                <a:latin typeface="+mn-lt"/>
                <a:ea typeface="Roboto" panose="02000000000000000000" pitchFamily="2" charset="0"/>
              </a:rPr>
              <a:t>-Stage Methoden </a:t>
            </a:r>
            <a:r>
              <a:rPr lang="de-DE" sz="1800" b="0" i="0" u="none" strike="noStrike" baseline="0" dirty="0">
                <a:latin typeface="+mn-lt"/>
                <a:ea typeface="Roboto" panose="02000000000000000000" pitchFamily="2" charset="0"/>
              </a:rPr>
              <a:t>müssen in einem ersten Schritt sogenannte Region-</a:t>
            </a:r>
            <a:r>
              <a:rPr lang="de-DE" sz="1800" b="0" i="0" u="none" strike="noStrike" baseline="0" dirty="0" err="1">
                <a:latin typeface="+mn-lt"/>
                <a:ea typeface="Roboto" panose="02000000000000000000" pitchFamily="2" charset="0"/>
              </a:rPr>
              <a:t>Proposals</a:t>
            </a:r>
            <a:r>
              <a:rPr lang="de-DE" sz="1800" b="0" i="0" u="none" strike="noStrike" baseline="0" dirty="0">
                <a:latin typeface="+mn-lt"/>
                <a:ea typeface="Roboto" panose="02000000000000000000" pitchFamily="2" charset="0"/>
              </a:rPr>
              <a:t>, also Vorschläge für Bereiche, in denen sich Objekte befinden betrachten. Und zweiten Schritt werden diese Regionen verwendet und der Inhalt als Klassifikationsproblem betrachtet, d.h. die Klasse des abgebildeten Objekts ermittelt</a:t>
            </a:r>
            <a:r>
              <a:rPr lang="de-DE" sz="1800" b="0" i="0" u="none" strike="noStrike" baseline="0" dirty="0">
                <a:effectLst/>
                <a:latin typeface="+mn-lt"/>
                <a:ea typeface="Roboto" panose="02000000000000000000" pitchFamily="2" charset="0"/>
                <a:cs typeface="Times New Roman" panose="02020603050405020304" pitchFamily="18" charset="0"/>
              </a:rPr>
              <a:t>. </a:t>
            </a:r>
            <a:r>
              <a:rPr lang="de-DE" sz="1800" dirty="0">
                <a:effectLst/>
                <a:latin typeface="+mn-lt"/>
                <a:ea typeface="Calibri" panose="020F0502020204030204" pitchFamily="34" charset="0"/>
                <a:cs typeface="Times New Roman" panose="02020603050405020304" pitchFamily="18" charset="0"/>
              </a:rPr>
              <a:t>Das führt dazu, dass </a:t>
            </a:r>
            <a:r>
              <a:rPr lang="de-DE" sz="1800" b="1" dirty="0">
                <a:effectLst/>
                <a:latin typeface="+mn-lt"/>
                <a:ea typeface="Calibri" panose="020F0502020204030204" pitchFamily="34" charset="0"/>
                <a:cs typeface="Times New Roman" panose="02020603050405020304" pitchFamily="18" charset="0"/>
              </a:rPr>
              <a:t>die Zeit, um ein Bild zu verarbeiten sehr hoch ist</a:t>
            </a:r>
            <a:r>
              <a:rPr lang="de-DE" sz="1800" b="1" i="0" u="none" strike="noStrike" baseline="0" dirty="0">
                <a:effectLst/>
                <a:latin typeface="Arial" panose="020B0604020202020204" pitchFamily="34" charset="0"/>
                <a:ea typeface="Calibri" panose="020F0502020204030204" pitchFamily="34" charset="0"/>
                <a:cs typeface="Times New Roman" panose="02020603050405020304" pitchFamily="18" charset="0"/>
              </a:rPr>
              <a:t>.</a:t>
            </a:r>
            <a:r>
              <a:rPr lang="de-DE" sz="1800" b="0" i="0" u="none" strike="noStrike" baseline="0" dirty="0">
                <a:latin typeface="+mn-lt"/>
                <a:ea typeface="Roboto" panose="02000000000000000000" pitchFamily="2" charset="0"/>
              </a:rPr>
              <a:t> </a:t>
            </a:r>
            <a:r>
              <a:rPr lang="de-DE" sz="1800" dirty="0">
                <a:effectLst/>
                <a:latin typeface="Arial" panose="020B0604020202020204" pitchFamily="34" charset="0"/>
                <a:ea typeface="Calibri" panose="020F0502020204030204" pitchFamily="34" charset="0"/>
                <a:cs typeface="Times New Roman" panose="02020603050405020304" pitchFamily="18" charset="0"/>
              </a:rPr>
              <a:t>Für jede möglich Detektion wird die anschließende Klassifikation einzeln aufgerufen.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lang="de-DE" sz="1800" b="0" i="0" u="none" strike="noStrike" baseline="0" dirty="0">
              <a:effectLst/>
              <a:latin typeface="Arial" panose="020B060402020202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lang="de-DE" sz="1800" b="0" i="0" u="none" strike="noStrike" baseline="0" dirty="0">
              <a:latin typeface="+mn-lt"/>
            </a:endParaRPr>
          </a:p>
          <a:p>
            <a:pPr algn="just">
              <a:lnSpc>
                <a:spcPct val="107000"/>
              </a:lnSpc>
              <a:spcAft>
                <a:spcPts val="8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SSD ist ein Single-Shot-Detektor. Er ermittelt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Boundary Boxes und die Klassen </a:t>
            </a:r>
            <a:r>
              <a:rPr lang="de-DE" sz="1800" dirty="0">
                <a:effectLst/>
                <a:latin typeface="Arial" panose="020B0604020202020204" pitchFamily="34" charset="0"/>
                <a:ea typeface="Calibri" panose="020F0502020204030204" pitchFamily="34" charset="0"/>
                <a:cs typeface="Times New Roman" panose="02020603050405020304" pitchFamily="18" charset="0"/>
              </a:rPr>
              <a:t>direkt aus Feature Maps in einem einzigen Durchgang. </a:t>
            </a:r>
            <a:r>
              <a:rPr lang="de-DE" sz="1800" i="1" dirty="0">
                <a:effectLst/>
                <a:latin typeface="Arial" panose="020B0604020202020204" pitchFamily="34" charset="0"/>
                <a:ea typeface="Calibri" panose="020F0502020204030204" pitchFamily="34" charset="0"/>
                <a:cs typeface="Times New Roman" panose="02020603050405020304" pitchFamily="18" charset="0"/>
              </a:rPr>
              <a:t>Um die Genauigkeit zu </a:t>
            </a:r>
            <a:r>
              <a:rPr lang="de-DE" sz="1800" i="1" dirty="0" err="1">
                <a:effectLst/>
                <a:latin typeface="Arial" panose="020B0604020202020204" pitchFamily="34" charset="0"/>
                <a:ea typeface="Calibri" panose="020F0502020204030204" pitchFamily="34" charset="0"/>
                <a:cs typeface="Times New Roman" panose="02020603050405020304" pitchFamily="18" charset="0"/>
              </a:rPr>
              <a:t>verbessern.</a:t>
            </a:r>
            <a:r>
              <a:rPr lang="de-DE" sz="1800" b="1" dirty="0" err="1">
                <a:effectLst/>
                <a:latin typeface="+mn-lt"/>
                <a:ea typeface="Calibri" panose="020F0502020204030204" pitchFamily="34" charset="0"/>
                <a:cs typeface="Times New Roman" panose="02020603050405020304" pitchFamily="18" charset="0"/>
              </a:rPr>
              <a:t>Single</a:t>
            </a:r>
            <a:r>
              <a:rPr lang="de-DE" sz="1800" b="1" dirty="0">
                <a:effectLst/>
                <a:latin typeface="+mn-lt"/>
                <a:ea typeface="Calibri" panose="020F0502020204030204" pitchFamily="34" charset="0"/>
                <a:cs typeface="Times New Roman" panose="02020603050405020304" pitchFamily="18" charset="0"/>
              </a:rPr>
              <a:t> Shot Detektors hingegen</a:t>
            </a:r>
            <a:r>
              <a:rPr lang="de-DE" sz="1800" dirty="0">
                <a:effectLst/>
                <a:latin typeface="+mn-lt"/>
                <a:ea typeface="Calibri" panose="020F0502020204030204" pitchFamily="34" charset="0"/>
                <a:cs typeface="Times New Roman" panose="02020603050405020304" pitchFamily="18" charset="0"/>
              </a:rPr>
              <a:t>, machen die Detektion in </a:t>
            </a:r>
            <a:r>
              <a:rPr lang="de-DE" sz="1800" b="1" dirty="0">
                <a:effectLst/>
                <a:latin typeface="+mn-lt"/>
                <a:ea typeface="Calibri" panose="020F0502020204030204" pitchFamily="34" charset="0"/>
                <a:cs typeface="Times New Roman" panose="02020603050405020304" pitchFamily="18" charset="0"/>
              </a:rPr>
              <a:t>einem Schritt</a:t>
            </a:r>
            <a:r>
              <a:rPr lang="de-DE" sz="1800" dirty="0">
                <a:effectLst/>
                <a:latin typeface="+mn-lt"/>
                <a:ea typeface="Calibri" panose="020F0502020204030204" pitchFamily="34" charset="0"/>
                <a:cs typeface="Times New Roman" panose="02020603050405020304" pitchFamily="18" charset="0"/>
              </a:rPr>
              <a:t>. </a:t>
            </a:r>
          </a:p>
          <a:p>
            <a:pPr algn="just">
              <a:lnSpc>
                <a:spcPct val="107000"/>
              </a:lnSpc>
              <a:spcAft>
                <a:spcPts val="800"/>
              </a:spcAft>
            </a:pPr>
            <a:endParaRPr lang="de-DE" sz="1800" dirty="0">
              <a:effectLst/>
              <a:latin typeface="+mn-lt"/>
              <a:ea typeface="Calibri" panose="020F0502020204030204" pitchFamily="34" charset="0"/>
              <a:cs typeface="Times New Roman" panose="02020603050405020304" pitchFamily="18" charset="0"/>
            </a:endParaRPr>
          </a:p>
          <a:p>
            <a:pPr algn="just"/>
            <a:endParaRPr lang="de-DE" sz="1800" b="0" i="0" u="none" strike="noStrike" baseline="0" dirty="0">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mn-lt"/>
                <a:ea typeface="Calibri" panose="020F0502020204030204" pitchFamily="34" charset="0"/>
                <a:cs typeface="Times New Roman" panose="02020603050405020304" pitchFamily="18" charset="0"/>
              </a:rPr>
              <a:t>Wie das im Detail aussieht, werden wir uns anschließend anhand von YOLO anschauen.</a:t>
            </a:r>
          </a:p>
          <a:p>
            <a:pPr algn="just">
              <a:lnSpc>
                <a:spcPct val="107000"/>
              </a:lnSpc>
              <a:spcAft>
                <a:spcPts val="800"/>
              </a:spcAft>
            </a:pPr>
            <a:endParaRPr lang="de-DE" sz="1800" dirty="0">
              <a:effectLst/>
              <a:latin typeface="+mn-lt"/>
              <a:ea typeface="Calibri" panose="020F0502020204030204" pitchFamily="34" charset="0"/>
              <a:cs typeface="Times New Roman" panose="02020603050405020304" pitchFamily="18" charset="0"/>
            </a:endParaRPr>
          </a:p>
          <a:p>
            <a:pPr algn="l"/>
            <a:endParaRPr lang="de-DE" sz="1800" b="0" i="0" u="none" strike="noStrike" baseline="0" dirty="0">
              <a:effectLst/>
              <a:latin typeface="NimbusRomNo9L-Regu"/>
              <a:ea typeface="Calibri" panose="020F0502020204030204" pitchFamily="34" charset="0"/>
              <a:cs typeface="Times New Roman" panose="02020603050405020304" pitchFamily="18" charset="0"/>
            </a:endParaRPr>
          </a:p>
          <a:p>
            <a:pPr algn="l"/>
            <a:endParaRPr lang="de-DE" sz="1800" b="0" i="0" u="none" strike="noStrike" baseline="0" dirty="0">
              <a:effectLst/>
              <a:latin typeface="NimbusRomNo9L-Regu"/>
              <a:ea typeface="Calibri" panose="020F0502020204030204" pitchFamily="34" charset="0"/>
              <a:cs typeface="Times New Roman" panose="02020603050405020304" pitchFamily="18" charset="0"/>
            </a:endParaRPr>
          </a:p>
          <a:p>
            <a:pPr algn="l"/>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de-DE" dirty="0"/>
          </a:p>
        </p:txBody>
      </p:sp>
      <p:sp>
        <p:nvSpPr>
          <p:cNvPr id="4" name="Foliennummernplatzhalter 3"/>
          <p:cNvSpPr>
            <a:spLocks noGrp="1"/>
          </p:cNvSpPr>
          <p:nvPr>
            <p:ph type="sldNum" sz="quarter" idx="5"/>
          </p:nvPr>
        </p:nvSpPr>
        <p:spPr/>
        <p:txBody>
          <a:bodyPr/>
          <a:lstStyle/>
          <a:p>
            <a:fld id="{2A25699E-364B-4519-A6BA-52A73D7D5A20}" type="slidenum">
              <a:rPr lang="de-DE" smtClean="0"/>
              <a:t>15</a:t>
            </a:fld>
            <a:endParaRPr lang="de-DE"/>
          </a:p>
        </p:txBody>
      </p:sp>
    </p:spTree>
    <p:extLst>
      <p:ext uri="{BB962C8B-B14F-4D97-AF65-F5344CB8AC3E}">
        <p14:creationId xmlns:p14="http://schemas.microsoft.com/office/powerpoint/2010/main" val="434591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Idee auch hier: </a:t>
            </a:r>
          </a:p>
          <a:p>
            <a:endParaRPr lang="de-DE" dirty="0"/>
          </a:p>
          <a:p>
            <a:r>
              <a:rPr lang="de-DE" dirty="0"/>
              <a:t>Wir geben dem Neuronalen Netz zusätzliche Intuitionen über unsere Daten mit </a:t>
            </a:r>
          </a:p>
          <a:p>
            <a:r>
              <a:rPr lang="de-DE" dirty="0"/>
              <a:t>Dazu können wir einen CNN-Layer verwenden </a:t>
            </a:r>
          </a:p>
          <a:p>
            <a:r>
              <a:rPr lang="de-DE" dirty="0"/>
              <a:t>Unser Neuronales Netz kann auf der ersten Ebene lernen, Kanten zu erkennen </a:t>
            </a:r>
          </a:p>
          <a:p>
            <a:r>
              <a:rPr lang="de-DE" dirty="0"/>
              <a:t>Und diese neuen „Features“ werden dann auf höheren Ebenen weiterverarbeitet</a:t>
            </a:r>
          </a:p>
        </p:txBody>
      </p:sp>
    </p:spTree>
    <p:extLst>
      <p:ext uri="{BB962C8B-B14F-4D97-AF65-F5344CB8AC3E}">
        <p14:creationId xmlns:p14="http://schemas.microsoft.com/office/powerpoint/2010/main" val="413942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i="0" u="none" strike="noStrike" baseline="0" dirty="0">
                <a:solidFill>
                  <a:srgbClr val="002060"/>
                </a:solidFill>
                <a:latin typeface="Arial" panose="020B0604020202020204" pitchFamily="34" charset="0"/>
              </a:rPr>
              <a:t>1-Convolution</a:t>
            </a:r>
            <a:endParaRPr lang="de-DE" b="0" i="0" dirty="0">
              <a:solidFill>
                <a:srgbClr val="202124"/>
              </a:solidFill>
              <a:effectLst/>
              <a:latin typeface="Roboto" panose="02000000000000000000" pitchFamily="2" charset="0"/>
            </a:endParaRPr>
          </a:p>
          <a:p>
            <a:r>
              <a:rPr lang="de-DE" b="0" i="0" dirty="0">
                <a:solidFill>
                  <a:srgbClr val="202124"/>
                </a:solidFill>
                <a:effectLst/>
                <a:latin typeface="Roboto" panose="02000000000000000000" pitchFamily="2" charset="0"/>
              </a:rPr>
              <a:t>In der Funktionalanalysis, einem Teilbereich der Mathematik, beschreibt die Faltung, auch Konvolution, einen mathematischen Operator, der für zwei Funktionen  und  eine dritte Funktion  liefert. </a:t>
            </a:r>
          </a:p>
          <a:p>
            <a:r>
              <a:rPr lang="de-DE" b="0" i="0" dirty="0">
                <a:solidFill>
                  <a:srgbClr val="202124"/>
                </a:solidFill>
                <a:effectLst/>
                <a:latin typeface="Roboto" panose="02000000000000000000" pitchFamily="2" charset="0"/>
              </a:rPr>
              <a:t>Jedes Bild wird als eine Matrix von Pixelwerten betrachtet. Bei den folgenden 5*5 Bildern sind die Pixelwerte nur 0 und 1</a:t>
            </a:r>
          </a:p>
          <a:p>
            <a:endParaRPr lang="de-DE" b="0" i="0" dirty="0">
              <a:solidFill>
                <a:srgbClr val="202124"/>
              </a:solidFill>
              <a:effectLst/>
              <a:latin typeface="Roboto" panose="02000000000000000000" pitchFamily="2" charset="0"/>
            </a:endParaRPr>
          </a:p>
          <a:p>
            <a:r>
              <a:rPr lang="de-DE" b="0" i="0" dirty="0">
                <a:solidFill>
                  <a:srgbClr val="202124"/>
                </a:solidFill>
                <a:effectLst/>
                <a:latin typeface="Roboto" panose="02000000000000000000" pitchFamily="2" charset="0"/>
              </a:rPr>
              <a:t>Die Filtermatrix wird über das Bild gelegt und das Ergebnis des Punktprodukts berechnet, um Muster zu erkennen. </a:t>
            </a:r>
          </a:p>
          <a:p>
            <a:endParaRPr lang="de-DE" b="0" i="0" dirty="0">
              <a:solidFill>
                <a:srgbClr val="202124"/>
              </a:solidFill>
              <a:effectLst/>
              <a:latin typeface="Roboto" panose="02000000000000000000" pitchFamily="2" charset="0"/>
            </a:endParaRPr>
          </a:p>
          <a:p>
            <a:r>
              <a:rPr lang="de-DE" b="0" i="0" dirty="0">
                <a:solidFill>
                  <a:srgbClr val="202124"/>
                </a:solidFill>
                <a:effectLst/>
                <a:latin typeface="Roboto" panose="02000000000000000000" pitchFamily="2" charset="0"/>
              </a:rPr>
              <a:t>2-Nach jeder </a:t>
            </a:r>
            <a:r>
              <a:rPr lang="de-DE" b="1" i="0" dirty="0">
                <a:solidFill>
                  <a:srgbClr val="202124"/>
                </a:solidFill>
                <a:effectLst/>
                <a:latin typeface="Roboto" panose="02000000000000000000" pitchFamily="2" charset="0"/>
              </a:rPr>
              <a:t>Faltungsoperation</a:t>
            </a:r>
            <a:r>
              <a:rPr lang="de-DE" b="0" i="0" dirty="0">
                <a:solidFill>
                  <a:srgbClr val="202124"/>
                </a:solidFill>
                <a:effectLst/>
                <a:latin typeface="Roboto" panose="02000000000000000000" pitchFamily="2" charset="0"/>
              </a:rPr>
              <a:t> wendet das CNN eine </a:t>
            </a:r>
            <a:r>
              <a:rPr lang="de-DE" b="0" i="0" dirty="0" err="1">
                <a:solidFill>
                  <a:srgbClr val="202124"/>
                </a:solidFill>
                <a:effectLst/>
                <a:latin typeface="Roboto" panose="02000000000000000000" pitchFamily="2" charset="0"/>
              </a:rPr>
              <a:t>ReLU</a:t>
            </a:r>
            <a:r>
              <a:rPr lang="de-DE" b="0" i="0" dirty="0">
                <a:solidFill>
                  <a:srgbClr val="202124"/>
                </a:solidFill>
                <a:effectLst/>
                <a:latin typeface="Roboto" panose="02000000000000000000" pitchFamily="2" charset="0"/>
              </a:rPr>
              <a:t>-Transformation (</a:t>
            </a:r>
            <a:r>
              <a:rPr lang="de-DE" b="0" i="0" dirty="0" err="1">
                <a:solidFill>
                  <a:srgbClr val="202124"/>
                </a:solidFill>
                <a:effectLst/>
                <a:latin typeface="Roboto" panose="02000000000000000000" pitchFamily="2" charset="0"/>
              </a:rPr>
              <a:t>Rectified</a:t>
            </a:r>
            <a:r>
              <a:rPr lang="de-DE" b="0" i="0" dirty="0">
                <a:solidFill>
                  <a:srgbClr val="202124"/>
                </a:solidFill>
                <a:effectLst/>
                <a:latin typeface="Roboto" panose="02000000000000000000" pitchFamily="2" charset="0"/>
              </a:rPr>
              <a:t> Linear Unit) auf das gefaltete Merkmal an, um Nichtlinearität in das Modell einzuführen.</a:t>
            </a:r>
            <a:endParaRPr lang="de-DE" b="1" dirty="0"/>
          </a:p>
          <a:p>
            <a:endParaRPr lang="de-DE" b="1" dirty="0"/>
          </a:p>
          <a:p>
            <a:r>
              <a:rPr lang="de-DE" b="1" dirty="0" err="1"/>
              <a:t>ReLUs</a:t>
            </a:r>
            <a:r>
              <a:rPr lang="de-DE" dirty="0"/>
              <a:t> Aufgabe, besteht darin, das Training zu beschleunigen.  alle negativen Elemente werden auf 0,0 gesetzt - keine Exponentielle, keine Multiplikations- oder Divisionsoperationen.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a:solidFill>
                  <a:schemeClr val="accent2"/>
                </a:solidFill>
              </a:rPr>
              <a:t>4-Pooling-Schichten werden in CNNs verwendet, um die Anzahl der Parameter im Modell zu reduzieren und damit das Overfitting zu verringern</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17</a:t>
            </a:fld>
            <a:endParaRPr lang="de-DE"/>
          </a:p>
        </p:txBody>
      </p:sp>
    </p:spTree>
    <p:extLst>
      <p:ext uri="{BB962C8B-B14F-4D97-AF65-F5344CB8AC3E}">
        <p14:creationId xmlns:p14="http://schemas.microsoft.com/office/powerpoint/2010/main" val="2864147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i="1" dirty="0">
                <a:solidFill>
                  <a:srgbClr val="292929"/>
                </a:solidFill>
                <a:effectLst/>
                <a:latin typeface="charter"/>
              </a:rPr>
              <a:t>Trainings-Dataset</a:t>
            </a:r>
            <a:r>
              <a:rPr lang="de-DE" b="0" i="1" dirty="0">
                <a:solidFill>
                  <a:srgbClr val="292929"/>
                </a:solidFill>
                <a:effectLst/>
                <a:latin typeface="charter"/>
              </a:rPr>
              <a:t> : Die Datenprobe, die zur Anpassung des Modells verwendet wird. </a:t>
            </a:r>
            <a:r>
              <a:rPr lang="de-DE" b="0" i="0" dirty="0">
                <a:solidFill>
                  <a:srgbClr val="292929"/>
                </a:solidFill>
                <a:effectLst/>
                <a:latin typeface="charter"/>
              </a:rPr>
              <a:t>Das Modell </a:t>
            </a:r>
            <a:r>
              <a:rPr lang="de-DE" b="0" i="1" dirty="0">
                <a:solidFill>
                  <a:srgbClr val="292929"/>
                </a:solidFill>
                <a:effectLst/>
                <a:latin typeface="charter"/>
              </a:rPr>
              <a:t>sieht</a:t>
            </a:r>
            <a:r>
              <a:rPr lang="de-DE" b="0" i="0" dirty="0">
                <a:solidFill>
                  <a:srgbClr val="292929"/>
                </a:solidFill>
                <a:effectLst/>
                <a:latin typeface="charter"/>
              </a:rPr>
              <a:t> und </a:t>
            </a:r>
            <a:r>
              <a:rPr lang="de-DE" b="0" i="1" dirty="0">
                <a:solidFill>
                  <a:srgbClr val="292929"/>
                </a:solidFill>
                <a:effectLst/>
                <a:latin typeface="charter"/>
              </a:rPr>
              <a:t>lernt</a:t>
            </a:r>
            <a:r>
              <a:rPr lang="de-DE" b="0" i="0" dirty="0">
                <a:solidFill>
                  <a:srgbClr val="292929"/>
                </a:solidFill>
                <a:effectLst/>
                <a:latin typeface="charter"/>
              </a:rPr>
              <a:t> aus diesen Daten. Ein Trainingsdatensatz ist ein Datensatz von Beispielen, der während des Lernprozesses verwendet wird und dazu dient, die Parameter (z. B. Gewichte) eines Klassifizierungssystems anzupassen.</a:t>
            </a:r>
          </a:p>
          <a:p>
            <a:endParaRPr lang="de-DE" b="0" i="0" dirty="0">
              <a:solidFill>
                <a:srgbClr val="292929"/>
              </a:solidFill>
              <a:effectLst/>
              <a:latin typeface="charter"/>
            </a:endParaRPr>
          </a:p>
          <a:p>
            <a:r>
              <a:rPr lang="de-DE" b="1" i="0" dirty="0">
                <a:solidFill>
                  <a:srgbClr val="292929"/>
                </a:solidFill>
                <a:effectLst/>
                <a:latin typeface="charter"/>
              </a:rPr>
              <a:t>Ein Validierungsdatensatz </a:t>
            </a:r>
            <a:r>
              <a:rPr lang="de-DE" b="0" i="0" dirty="0">
                <a:solidFill>
                  <a:srgbClr val="292929"/>
                </a:solidFill>
                <a:effectLst/>
                <a:latin typeface="charter"/>
              </a:rPr>
              <a:t>ist ein Datensatz mit Beispielen, der zur Abstimmung der Hyperparameter (d. h. der Architektur) eines Klassifikators verwendet </a:t>
            </a:r>
            <a:r>
              <a:rPr lang="de-DE" b="0" i="0" dirty="0" err="1">
                <a:solidFill>
                  <a:srgbClr val="292929"/>
                </a:solidFill>
                <a:effectLst/>
                <a:latin typeface="charter"/>
              </a:rPr>
              <a:t>wirdDie</a:t>
            </a:r>
            <a:r>
              <a:rPr lang="de-DE" b="0" i="0" dirty="0">
                <a:solidFill>
                  <a:srgbClr val="292929"/>
                </a:solidFill>
                <a:effectLst/>
                <a:latin typeface="charter"/>
              </a:rPr>
              <a:t> Validierung se t wird verwendet , um ein bestimmtes Modell zu bewerten, aber dies ist für häufige Auswertung.</a:t>
            </a:r>
          </a:p>
          <a:p>
            <a:endParaRPr lang="de-DE" b="0" i="0" dirty="0">
              <a:solidFill>
                <a:srgbClr val="292929"/>
              </a:solidFill>
              <a:effectLst/>
              <a:latin typeface="charter"/>
            </a:endParaRPr>
          </a:p>
          <a:p>
            <a:r>
              <a:rPr lang="de-DE" b="0" i="0" dirty="0">
                <a:solidFill>
                  <a:srgbClr val="292929"/>
                </a:solidFill>
                <a:effectLst/>
                <a:latin typeface="charter"/>
              </a:rPr>
              <a:t>Um eine Überanpassung zu vermeiden, wenn ein Klassifizierungsparameter angepasst werden muss, ist es notwendig, zusätzlich zu den Trainings- und Testdatensätzen einen Validierungsdatensatz zu haben.</a:t>
            </a:r>
          </a:p>
          <a:p>
            <a:endParaRPr lang="de-DE" b="0" i="0" dirty="0">
              <a:solidFill>
                <a:srgbClr val="292929"/>
              </a:solidFill>
              <a:effectLst/>
              <a:latin typeface="charter"/>
            </a:endParaRPr>
          </a:p>
          <a:p>
            <a:r>
              <a:rPr lang="de-DE" b="1" i="0" dirty="0">
                <a:solidFill>
                  <a:srgbClr val="292929"/>
                </a:solidFill>
                <a:effectLst/>
                <a:latin typeface="charter"/>
              </a:rPr>
              <a:t>Das Test-Dataset </a:t>
            </a:r>
            <a:r>
              <a:rPr lang="de-DE" b="0" i="0" dirty="0">
                <a:solidFill>
                  <a:srgbClr val="292929"/>
                </a:solidFill>
                <a:effectLst/>
                <a:latin typeface="charter"/>
              </a:rPr>
              <a:t>bietet den Goldstandard, der zur Bewertung des Modells verwendet wird. Es wird erst verwendet, wenn ein Modell vollständig trainiert ist (unter Verwendung der Trainings- und Validierungssets).</a:t>
            </a: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18</a:t>
            </a:fld>
            <a:endParaRPr lang="de-DE"/>
          </a:p>
        </p:txBody>
      </p:sp>
    </p:spTree>
    <p:extLst>
      <p:ext uri="{BB962C8B-B14F-4D97-AF65-F5344CB8AC3E}">
        <p14:creationId xmlns:p14="http://schemas.microsoft.com/office/powerpoint/2010/main" val="424435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r>
              <a:rPr lang="de-DE" b="1" dirty="0"/>
              <a:t>Datenerweiterung</a:t>
            </a:r>
          </a:p>
          <a:p>
            <a:endParaRPr lang="de-D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Farbzitternde Augmentieren im HSV-Raum</a:t>
            </a:r>
            <a:endParaRPr lang="de-DE" b="1" dirty="0"/>
          </a:p>
          <a:p>
            <a:endParaRPr lang="de-DE" b="0" i="0" dirty="0">
              <a:solidFill>
                <a:srgbClr val="161B3D"/>
              </a:solidFill>
              <a:effectLst/>
              <a:latin typeface="Noto Sans" panose="020B0502040504020204" pitchFamily="34" charset="0"/>
            </a:endParaRPr>
          </a:p>
          <a:p>
            <a:r>
              <a:rPr lang="de-DE" b="0" i="0" dirty="0">
                <a:solidFill>
                  <a:srgbClr val="161B3D"/>
                </a:solidFill>
                <a:effectLst/>
                <a:latin typeface="Noto Sans" panose="020B0502040504020204" pitchFamily="34" charset="0"/>
              </a:rPr>
              <a:t>Es werden Techniken eingesetzt, um die Datenmenge zu vergrößern, indem leicht veränderte Kopien bereits vorhandener Daten oder neu erstellte synthetische Daten aus vorhandenen Daten hinzugefügt werden. Datenvermehrung bedeutet also, neue und repräsentative Daten zu schaffen</a:t>
            </a:r>
          </a:p>
          <a:p>
            <a:endParaRPr lang="de-DE" b="0" i="0" dirty="0">
              <a:solidFill>
                <a:srgbClr val="161B3D"/>
              </a:solidFill>
              <a:effectLst/>
              <a:latin typeface="Noto Sans" panose="020B0502040504020204" pitchFamily="34" charset="0"/>
            </a:endParaRPr>
          </a:p>
          <a:p>
            <a:r>
              <a:rPr lang="de-DE" b="0" i="0" dirty="0">
                <a:solidFill>
                  <a:srgbClr val="161B3D"/>
                </a:solidFill>
                <a:effectLst/>
                <a:latin typeface="Noto Sans" panose="020B0502040504020204" pitchFamily="34" charset="0"/>
              </a:rPr>
              <a:t>Um mehr Daten zu erhalten, müssen wir also nur geringfügige Änderungen an unserem bestehenden Datensatz vornehmen. Kleinere Änderungen wie </a:t>
            </a:r>
            <a:r>
              <a:rPr lang="de-DE" b="1" i="0" dirty="0">
                <a:solidFill>
                  <a:srgbClr val="161B3D"/>
                </a:solidFill>
                <a:effectLst/>
                <a:latin typeface="Noto Sans" panose="020B0502040504020204" pitchFamily="34" charset="0"/>
              </a:rPr>
              <a:t>Flips</a:t>
            </a:r>
            <a:r>
              <a:rPr lang="de-DE" b="0" i="0" dirty="0">
                <a:solidFill>
                  <a:srgbClr val="161B3D"/>
                </a:solidFill>
                <a:effectLst/>
                <a:latin typeface="Noto Sans" panose="020B0502040504020204" pitchFamily="34" charset="0"/>
              </a:rPr>
              <a:t> oder </a:t>
            </a:r>
            <a:r>
              <a:rPr lang="de-DE" b="1" i="0" dirty="0">
                <a:solidFill>
                  <a:srgbClr val="161B3D"/>
                </a:solidFill>
                <a:effectLst/>
                <a:latin typeface="Noto Sans" panose="020B0502040504020204" pitchFamily="34" charset="0"/>
              </a:rPr>
              <a:t>Translationen</a:t>
            </a:r>
            <a:r>
              <a:rPr lang="de-DE" b="0" i="0" dirty="0">
                <a:solidFill>
                  <a:srgbClr val="161B3D"/>
                </a:solidFill>
                <a:effectLst/>
                <a:latin typeface="Noto Sans" panose="020B0502040504020204" pitchFamily="34" charset="0"/>
              </a:rPr>
              <a:t> oder </a:t>
            </a:r>
            <a:r>
              <a:rPr lang="de-DE" b="1" i="0" dirty="0">
                <a:solidFill>
                  <a:srgbClr val="161B3D"/>
                </a:solidFill>
                <a:effectLst/>
                <a:latin typeface="Noto Sans" panose="020B0502040504020204" pitchFamily="34" charset="0"/>
              </a:rPr>
              <a:t>Rotationen</a:t>
            </a:r>
            <a:r>
              <a:rPr lang="de-DE" b="0" i="0" dirty="0">
                <a:solidFill>
                  <a:srgbClr val="161B3D"/>
                </a:solidFill>
                <a:effectLst/>
                <a:latin typeface="Noto Sans" panose="020B0502040504020204" pitchFamily="34" charset="0"/>
              </a:rPr>
              <a:t>.</a:t>
            </a:r>
            <a:endParaRPr lang="de-DE" b="0" i="0" dirty="0">
              <a:solidFill>
                <a:srgbClr val="000000"/>
              </a:solidFill>
              <a:effectLst/>
              <a:latin typeface="Open Sans" panose="020B0606030504020204" pitchFamily="34" charset="0"/>
            </a:endParaRPr>
          </a:p>
          <a:p>
            <a:endParaRPr lang="de-DE" b="0" i="0" dirty="0">
              <a:solidFill>
                <a:srgbClr val="000000"/>
              </a:solidFill>
              <a:effectLst/>
              <a:latin typeface="Open Sans" panose="020B0606030504020204" pitchFamily="34" charset="0"/>
            </a:endParaRPr>
          </a:p>
          <a:p>
            <a:endParaRPr lang="de-DE" b="0" i="0" dirty="0">
              <a:solidFill>
                <a:srgbClr val="000000"/>
              </a:solidFill>
              <a:effectLst/>
              <a:latin typeface="Open Sans" panose="020B0606030504020204" pitchFamily="34" charset="0"/>
            </a:endParaRPr>
          </a:p>
          <a:p>
            <a:r>
              <a:rPr lang="de-DE" b="0" i="0" dirty="0">
                <a:solidFill>
                  <a:srgbClr val="000000"/>
                </a:solidFill>
                <a:effectLst/>
                <a:latin typeface="Open Sans" panose="020B0606030504020204" pitchFamily="34" charset="0"/>
              </a:rPr>
              <a:t>Die Motivation dafür ist, dass, wenn vielleicht das Sonnenlicht etwas gelber wäre oder die Beleuchtung etwas gelber wäre, dies leicht die Farbe eines Bildes ändern könnte. Aber die Identität der Person oder die Identität des Inhaltslabels soll gleich bleiben. Durch die Einführung dieser Farbverzerrungen machen wir unseren Lernalgorithmus robuster gegenüber Änderungen in der Farbe unserer Bilder.</a:t>
            </a:r>
            <a:endParaRPr lang="de-DE" dirty="0"/>
          </a:p>
          <a:p>
            <a:endParaRPr lang="de-DE" dirty="0"/>
          </a:p>
          <a:p>
            <a:endParaRPr lang="de-DE" b="1" dirty="0"/>
          </a:p>
          <a:p>
            <a:r>
              <a:rPr lang="de-DE" b="1" dirty="0"/>
              <a:t>Das Spiegeln eines Bildes </a:t>
            </a:r>
            <a:r>
              <a:rPr lang="de-DE" dirty="0"/>
              <a:t>(und seiner Beschriftungen) ist eine täuschend einfache Technik, die die Modellleistung erheblich verbessern kann.</a:t>
            </a:r>
          </a:p>
          <a:p>
            <a:endParaRPr lang="de-DE" dirty="0"/>
          </a:p>
          <a:p>
            <a:r>
              <a:rPr lang="de-DE" dirty="0"/>
              <a:t>Die  Modelle lernen, welche Ansammlung von Pixeln und welche Beziehung zwischen diesen Ansammlungen von Pixeln ein Objekt im Bild kennzeichnet. Modelle für maschinelles Lernen (wie z. B. neuronale Faltungsnetzwerke) haben jedoch die Tendenz, recht anfällig zu sein: Sie können sich zwar eine bestimmte Anordnung von Pixeln merken, die ein Objekt beschreibt, aber wenn dasselbe Objekt im Bild gespiegelt wird, haben unsere Modelle möglicherweise Schwierigkeiten, es zu erkennen.</a:t>
            </a:r>
          </a:p>
          <a:p>
            <a:r>
              <a:rPr lang="de-DE" dirty="0"/>
              <a:t>Vergleichen Sie die Ausrichtung Ihres Gesichts, wenn Sie ein Selfie machen, mit der Ausrichtung, wenn Sie das rückwärtige Objektiv Ihrer Kamera verwenden: Eine Interpretation kann gespiegelt sein, die andere nicht, aber beide sind immer noch Ihr Gesicht. Diese Spiegelung der Ausrichtung nennen wir das Flippen eines Bildes.</a:t>
            </a:r>
          </a:p>
          <a:p>
            <a:endParaRPr lang="de-DE" dirty="0"/>
          </a:p>
          <a:p>
            <a:r>
              <a:rPr lang="de-DE" dirty="0"/>
              <a:t>Durch das Erstellen mehrerer Versionen unserer Bilder in verschiedenen Ausrichtungen geben wir unserem Deep-Learning-Modell mehr Informationen, aus denen es lernen kann, ohne den aufwendigen Prozess des Sammelns und Kennzeichnens weiterer Trainingsdaten durchlaufen zu müssen.</a:t>
            </a:r>
          </a:p>
          <a:p>
            <a:endParaRPr lang="de-DE" dirty="0"/>
          </a:p>
          <a:p>
            <a:pPr marL="171450" indent="-171450">
              <a:buFont typeface="Arial" panose="020B0604020202020204" pitchFamily="34" charset="0"/>
              <a:buChar char="•"/>
            </a:pPr>
            <a:endParaRPr lang="de-DE" b="1" dirty="0"/>
          </a:p>
          <a:p>
            <a:pPr marL="171450" indent="-171450">
              <a:buFont typeface="Arial" panose="020B0604020202020204" pitchFamily="34" charset="0"/>
              <a:buChar char="•"/>
            </a:pPr>
            <a:r>
              <a:rPr lang="de-DE" b="1" dirty="0"/>
              <a:t>Zufällige horizontale Spiegelung</a:t>
            </a:r>
          </a:p>
          <a:p>
            <a:pPr marL="171450" indent="-171450">
              <a:buFont typeface="Arial" panose="020B0604020202020204" pitchFamily="34" charset="0"/>
              <a:buChar char="•"/>
            </a:pPr>
            <a:endParaRPr lang="de-DE" b="1" dirty="0"/>
          </a:p>
          <a:p>
            <a:pPr marL="171450" indent="-171450">
              <a:buFont typeface="Arial" panose="020B0604020202020204" pitchFamily="34" charset="0"/>
              <a:buChar char="•"/>
            </a:pPr>
            <a:r>
              <a:rPr lang="de-DE" b="1" dirty="0"/>
              <a:t>Zufällige Skalierung um 10 Prozent</a:t>
            </a:r>
            <a:endParaRPr lang="de-DE" dirty="0"/>
          </a:p>
          <a:p>
            <a:pPr marL="171450" indent="-171450">
              <a:buFont typeface="Arial" panose="020B0604020202020204" pitchFamily="34" charset="0"/>
              <a:buChar char="•"/>
            </a:pPr>
            <a:r>
              <a:rPr lang="de-DE" b="1" dirty="0"/>
              <a:t>Farbzitternde </a:t>
            </a:r>
            <a:r>
              <a:rPr lang="de-DE" b="1" dirty="0" err="1"/>
              <a:t>Augmentierung</a:t>
            </a:r>
            <a:r>
              <a:rPr lang="de-DE" b="1" dirty="0"/>
              <a:t> im HSV-Raum</a:t>
            </a:r>
          </a:p>
          <a:p>
            <a:endParaRPr lang="de-DE" dirty="0"/>
          </a:p>
          <a:p>
            <a:r>
              <a:rPr lang="de-DE" dirty="0"/>
              <a:t>Farbzitternde </a:t>
            </a:r>
            <a:r>
              <a:rPr lang="de-DE" dirty="0" err="1"/>
              <a:t>Augmentierung</a:t>
            </a:r>
            <a:r>
              <a:rPr lang="de-DE" dirty="0"/>
              <a:t> im HSV-Raum</a:t>
            </a:r>
          </a:p>
          <a:p>
            <a:endParaRPr lang="de-DE" dirty="0"/>
          </a:p>
          <a:p>
            <a:r>
              <a:rPr lang="de-DE" dirty="0"/>
              <a:t>Zufällige horizontale Spiegelung</a:t>
            </a:r>
          </a:p>
          <a:p>
            <a:endParaRPr lang="de-DE" dirty="0"/>
          </a:p>
          <a:p>
            <a:r>
              <a:rPr lang="de-DE" dirty="0"/>
              <a:t>Zufällige Skalierung um 10 Prozent</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CB3E6E99-D0F0-4BB5-B7A8-077A59E73EC8}" type="slidenum">
              <a:rPr lang="de-DE" smtClean="0"/>
              <a:t>19</a:t>
            </a:fld>
            <a:endParaRPr lang="de-DE"/>
          </a:p>
        </p:txBody>
      </p:sp>
    </p:spTree>
    <p:extLst>
      <p:ext uri="{BB962C8B-B14F-4D97-AF65-F5344CB8AC3E}">
        <p14:creationId xmlns:p14="http://schemas.microsoft.com/office/powerpoint/2010/main" val="139322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Gesichtsidentifizierung werden mehrere Bilder miteinander verglichen Gesichtsbild mit allen Vorlagen in der Datenbank verglichen wird, um die</a:t>
            </a:r>
          </a:p>
          <a:p>
            <a:r>
              <a:rPr lang="de-DE" dirty="0"/>
              <a:t>die Identität des angefragten Gesichts zu bestimmen.</a:t>
            </a:r>
          </a:p>
          <a:p>
            <a:endParaRPr lang="de-DE" dirty="0"/>
          </a:p>
          <a:p>
            <a:r>
              <a:rPr lang="de-DE" dirty="0"/>
              <a:t>Bei der Gesichtsüberprüfung wird ein Abfragegesicht mit einer Gesichtsvorlage verglichen, deren Identität beansprucht wird.</a:t>
            </a:r>
          </a:p>
        </p:txBody>
      </p:sp>
      <p:sp>
        <p:nvSpPr>
          <p:cNvPr id="4" name="Foliennummernplatzhalter 3"/>
          <p:cNvSpPr>
            <a:spLocks noGrp="1"/>
          </p:cNvSpPr>
          <p:nvPr>
            <p:ph type="sldNum" sz="quarter" idx="5"/>
          </p:nvPr>
        </p:nvSpPr>
        <p:spPr/>
        <p:txBody>
          <a:bodyPr/>
          <a:lstStyle/>
          <a:p>
            <a:fld id="{692BDF02-540B-43B4-9953-76428F00ACAC}" type="slidenum">
              <a:rPr lang="de-DE" smtClean="0"/>
              <a:t>20</a:t>
            </a:fld>
            <a:endParaRPr lang="de-DE"/>
          </a:p>
        </p:txBody>
      </p:sp>
    </p:spTree>
    <p:extLst>
      <p:ext uri="{BB962C8B-B14F-4D97-AF65-F5344CB8AC3E}">
        <p14:creationId xmlns:p14="http://schemas.microsoft.com/office/powerpoint/2010/main" val="866821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Kernkonzept eines jeden </a:t>
            </a:r>
            <a:r>
              <a:rPr lang="de-DE" b="1" dirty="0"/>
              <a:t>KI-Systems</a:t>
            </a:r>
            <a:r>
              <a:rPr lang="de-DE" dirty="0"/>
              <a:t> besteht darin, dass es seine Umgebung wahrnehmen und auf der Grundlage seiner Wahrnehmungen Maßnahmen ergreifen kann.</a:t>
            </a:r>
          </a:p>
          <a:p>
            <a:endParaRPr lang="de-DE" dirty="0"/>
          </a:p>
          <a:p>
            <a:endParaRPr lang="de-DE" dirty="0"/>
          </a:p>
          <a:p>
            <a:r>
              <a:rPr lang="de-DE" dirty="0"/>
              <a:t>Ein Computer weiß nicht, was ein Bild ist, was er versteht, sind die Zahlen. Wir wissen, dass der Computer nur binäre Werte verarbeitet, also 0 und 1. Der Computer zerlegt ein Bild in Pixel.  Dies ist die kleinste Komponente eines Bildes, ein einfarbiges Quadrat. Wenn ein Bild aus genügend Pixeln besteht, haben wir den Eindruck, ein zusammenhängendes Bild zu sehen, aber wenn wir dieses Bild vergrößern, sehen wir die verschiedenen Pixel, aus denen es sich zusammensetzt.</a:t>
            </a:r>
          </a:p>
          <a:p>
            <a:endParaRPr lang="de-DE" dirty="0"/>
          </a:p>
          <a:p>
            <a:r>
              <a:rPr lang="de-DE" dirty="0"/>
              <a:t>Da wir nun wissen, wie der Computer das Konzept des Bildes versteht, werden wir sehen, wie es dem Computer gelingt, Bilder zu erkennen, ein Bild mit Deep Learning zu verstehen.</a:t>
            </a:r>
          </a:p>
          <a:p>
            <a:endParaRPr lang="de-DE" dirty="0"/>
          </a:p>
          <a:p>
            <a:r>
              <a:rPr lang="de-DE" dirty="0"/>
              <a:t>Bei der Bilderkennung durch Deep Learning verwenden wir nämlich fast systematisch neuronale Faltungsnetzwerke.</a:t>
            </a:r>
          </a:p>
          <a:p>
            <a:endParaRPr lang="de-DE" dirty="0"/>
          </a:p>
          <a:p>
            <a:endParaRPr lang="de-DE" dirty="0"/>
          </a:p>
          <a:p>
            <a:endParaRPr lang="de-DE" dirty="0"/>
          </a:p>
          <a:p>
            <a:r>
              <a:rPr lang="de-DE" dirty="0"/>
              <a:t>Ein Pixel kann jede beliebige Farbe haben, er besteht also aus drei Komponenten: Rot, Grün und Blau, die zusammengemischt jede beliebige Farbe wiedergeben können. Dazu wird der Wert jeder Komponente auf einer Skala von 0 bis 255 kodiert (8-Bit-Kodierung).Wenn ein Pixel zum Beispiel den folgenden Wert hat: Rot = 0, Grün = 0 und Blau = 0, dann wird dieses Pixel schwarz sein, und im Gegenteil, wenn dieses Pixel den Wert Rot = 255, Grün = 255 und Blau = 255 hat, dann wird es weiß </a:t>
            </a:r>
            <a:r>
              <a:rPr lang="de-DE" dirty="0" err="1"/>
              <a:t>sein.Was</a:t>
            </a:r>
            <a:r>
              <a:rPr lang="de-DE" dirty="0"/>
              <a:t> ein Bild einzigartig macht, ist der Wert seiner Pixel, aber auch ihre räumliche Anordnung. In der Tat ist die Reihenfolge der Pixel entscheidend, und aus diesem Grund betrachten wir ein Bild als ein Array, bei dem die Anzahl der Zeilen der Höhe (in Pixeln) des Bildes und die Anzahl der Spalten der Breite des Bildes (in Pixeln) entspricht und bei dem jede Zelle ein Pixel darstellt.</a:t>
            </a:r>
          </a:p>
          <a:p>
            <a:endParaRPr lang="de-DE" dirty="0"/>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3</a:t>
            </a:fld>
            <a:endParaRPr lang="de-DE"/>
          </a:p>
        </p:txBody>
      </p:sp>
    </p:spTree>
    <p:extLst>
      <p:ext uri="{BB962C8B-B14F-4D97-AF65-F5344CB8AC3E}">
        <p14:creationId xmlns:p14="http://schemas.microsoft.com/office/powerpoint/2010/main" val="1031286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Einfach: </a:t>
            </a:r>
            <a:r>
              <a:rPr lang="de-DE" dirty="0"/>
              <a:t>Ist so konzipiert, dass Sie mehr an Code und weniger an Syntax denken.</a:t>
            </a:r>
          </a:p>
          <a:p>
            <a:r>
              <a:rPr lang="de-DE" dirty="0"/>
              <a:t>Opensource: Das bedeutet, dass Python für jeden frei zugänglich ist.</a:t>
            </a:r>
          </a:p>
          <a:p>
            <a:endParaRPr lang="de-DE" dirty="0"/>
          </a:p>
          <a:p>
            <a:r>
              <a:rPr lang="de-DE" b="1" dirty="0"/>
              <a:t>Integrierbar</a:t>
            </a:r>
            <a:r>
              <a:rPr lang="de-DE" dirty="0"/>
              <a:t>: Python-Code kann auf einem Computer geschrieben und auf einem anderen ausgeführt werden, ohne</a:t>
            </a:r>
          </a:p>
          <a:p>
            <a:r>
              <a:rPr lang="de-DE" dirty="0"/>
              <a:t>ausgeführt werden, was die gemeinsame Nutzung von Code sehr erleichtert.</a:t>
            </a:r>
          </a:p>
          <a:p>
            <a:r>
              <a:rPr lang="de-DE" b="1" dirty="0"/>
              <a:t>Interpretierbar</a:t>
            </a:r>
            <a:r>
              <a:rPr lang="de-DE" dirty="0"/>
              <a:t>: Die Aufgabe der CPU- und Speicherverwaltung wird von Python selbst übernommen.</a:t>
            </a:r>
          </a:p>
          <a:p>
            <a:endParaRPr lang="de-DE" dirty="0"/>
          </a:p>
          <a:p>
            <a:r>
              <a:rPr lang="de-DE" b="1" dirty="0"/>
              <a:t>Umfangreiche Bibliotheken. </a:t>
            </a:r>
          </a:p>
          <a:p>
            <a:r>
              <a:rPr lang="de-DE" dirty="0"/>
              <a:t>Python verfügt über eine große Anzahl von Bibliotheken wie numpy, </a:t>
            </a:r>
            <a:r>
              <a:rPr lang="de-DE" dirty="0" err="1"/>
              <a:t>Matplotlib</a:t>
            </a:r>
            <a:r>
              <a:rPr lang="de-DE" dirty="0"/>
              <a:t> und </a:t>
            </a:r>
            <a:r>
              <a:rPr lang="de-DE" dirty="0" err="1"/>
              <a:t>Scikitlearn</a:t>
            </a:r>
            <a:r>
              <a:rPr lang="de-DE" dirty="0"/>
              <a:t>, die bei der Lösung von Problemen helfen.</a:t>
            </a:r>
          </a:p>
          <a:p>
            <a:endParaRPr lang="de-DE" dirty="0"/>
          </a:p>
          <a:p>
            <a:r>
              <a:rPr lang="de-DE" b="1" dirty="0" err="1"/>
              <a:t>Matplotlib</a:t>
            </a:r>
            <a:r>
              <a:rPr lang="de-DE" b="1" dirty="0"/>
              <a:t>. </a:t>
            </a:r>
            <a:r>
              <a:rPr lang="de-DE" dirty="0"/>
              <a:t>ist eine umfassende Bibliothek zur Erstellung statischer, animierter und interaktiver Visualisierungen in Python.</a:t>
            </a:r>
          </a:p>
          <a:p>
            <a:endParaRPr lang="de-DE" dirty="0"/>
          </a:p>
          <a:p>
            <a:r>
              <a:rPr lang="de-DE" b="1" i="0" dirty="0">
                <a:solidFill>
                  <a:srgbClr val="4D5156"/>
                </a:solidFill>
                <a:effectLst/>
                <a:latin typeface="arial" panose="020B0604020202020204" pitchFamily="34" charset="0"/>
              </a:rPr>
              <a:t>OpenCV </a:t>
            </a:r>
            <a:r>
              <a:rPr lang="de-DE" b="0" i="0" dirty="0">
                <a:solidFill>
                  <a:srgbClr val="273239"/>
                </a:solidFill>
                <a:effectLst/>
                <a:latin typeface="urw-din"/>
              </a:rPr>
              <a:t>und spielt jetzt eine große Rolle im Echtzeitbetrieb, der in heutigen Systemen sehr wichtig ist. Dadurch können Bilder und Videos verarbeitet werden, um Objekte, Gesichter oder sogar die Handschrift eines Menschen zu </a:t>
            </a:r>
            <a:r>
              <a:rPr lang="de-DE" b="0" i="0" dirty="0" err="1">
                <a:solidFill>
                  <a:srgbClr val="273239"/>
                </a:solidFill>
                <a:effectLst/>
                <a:latin typeface="urw-din"/>
              </a:rPr>
              <a:t>identifizieren</a:t>
            </a:r>
            <a:r>
              <a:rPr lang="de-DE" b="1" i="0" dirty="0" err="1">
                <a:solidFill>
                  <a:srgbClr val="4D5156"/>
                </a:solidFill>
                <a:effectLst/>
                <a:latin typeface="arial" panose="020B0604020202020204" pitchFamily="34" charset="0"/>
              </a:rPr>
              <a:t>V</a:t>
            </a:r>
            <a:r>
              <a:rPr lang="de-DE" b="0" i="0" dirty="0">
                <a:solidFill>
                  <a:srgbClr val="4D5156"/>
                </a:solidFill>
                <a:effectLst/>
                <a:latin typeface="arial" panose="020B0604020202020204" pitchFamily="34" charset="0"/>
              </a:rPr>
              <a:t> ist eine freie Programmbibliothek mit Algorithmen für die Bildverarbeitung und Computer Vision. OpenCV bietet jedoch vordefinierte Klassifikatoren für die Erkennung häufig verwendeter Objekte, wie z. B. menschliches Gesicht, Ganzkörper, Körper- und Gesichtsteile. Daher nutzen wir in dieser Arbeit die vorhandenen Klassifikatoren, die von der OpenCV-Bibliothek bereitgestellt werden, da sie ausreichen, um die Anforderungen der implementierten Lösung zu erfüllen.</a:t>
            </a:r>
          </a:p>
          <a:p>
            <a:endParaRPr lang="de-DE" b="0" i="0" dirty="0">
              <a:solidFill>
                <a:srgbClr val="4D5156"/>
              </a:solidFill>
              <a:effectLst/>
              <a:latin typeface="arial" panose="020B0604020202020204" pitchFamily="34" charset="0"/>
            </a:endParaRPr>
          </a:p>
          <a:p>
            <a:r>
              <a:rPr lang="de-DE" sz="1800" dirty="0">
                <a:effectLst/>
                <a:latin typeface="Arial" panose="020B0604020202020204" pitchFamily="34" charset="0"/>
                <a:ea typeface="Times New Roman" panose="02020603050405020304" pitchFamily="18" charset="0"/>
                <a:cs typeface="Times New Roman" panose="02020603050405020304" pitchFamily="18" charset="0"/>
              </a:rPr>
              <a:t>umfasst GPU-beschleunigte Bibliotheken, Debugging- und Optimierungstools.</a:t>
            </a: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22</a:t>
            </a:fld>
            <a:endParaRPr lang="de-DE"/>
          </a:p>
        </p:txBody>
      </p:sp>
    </p:spTree>
    <p:extLst>
      <p:ext uri="{BB962C8B-B14F-4D97-AF65-F5344CB8AC3E}">
        <p14:creationId xmlns:p14="http://schemas.microsoft.com/office/powerpoint/2010/main" val="2449411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effectLst/>
                <a:latin typeface="Arial" panose="020B0604020202020204" pitchFamily="34" charset="0"/>
              </a:rPr>
              <a:t>Mit </a:t>
            </a:r>
            <a:r>
              <a:rPr lang="de-DE" b="1" dirty="0" err="1">
                <a:effectLst/>
                <a:latin typeface="Arial" panose="020B0604020202020204" pitchFamily="34" charset="0"/>
              </a:rPr>
              <a:t>Sequentiel</a:t>
            </a:r>
            <a:r>
              <a:rPr lang="de-DE" b="1" dirty="0">
                <a:effectLst/>
                <a:latin typeface="Arial" panose="020B0604020202020204" pitchFamily="34" charset="0"/>
              </a:rPr>
              <a:t>() </a:t>
            </a:r>
            <a:r>
              <a:rPr lang="de-DE" dirty="0">
                <a:effectLst/>
                <a:latin typeface="Arial" panose="020B0604020202020204" pitchFamily="34" charset="0"/>
              </a:rPr>
              <a:t>kann man in Keras ein Modell Schicht für Schicht auf-</a:t>
            </a:r>
            <a:br>
              <a:rPr lang="de-DE" dirty="0"/>
            </a:br>
            <a:r>
              <a:rPr lang="de-DE" dirty="0">
                <a:effectLst/>
                <a:latin typeface="Arial" panose="020B0604020202020204" pitchFamily="34" charset="0"/>
              </a:rPr>
              <a:t>bauen. Die Funktion '</a:t>
            </a:r>
            <a:r>
              <a:rPr lang="de-DE" dirty="0" err="1">
                <a:effectLst/>
                <a:latin typeface="Arial" panose="020B0604020202020204" pitchFamily="34" charset="0"/>
              </a:rPr>
              <a:t>add</a:t>
            </a:r>
            <a:r>
              <a:rPr lang="de-DE" dirty="0">
                <a:effectLst/>
                <a:latin typeface="Arial" panose="020B0604020202020204" pitchFamily="34" charset="0"/>
              </a:rPr>
              <a:t>()' fügt unserem Modell Schichten hinzu. </a:t>
            </a:r>
            <a:br>
              <a:rPr lang="de-DE" dirty="0"/>
            </a:br>
            <a:r>
              <a:rPr lang="de-DE" dirty="0">
                <a:effectLst/>
                <a:latin typeface="Arial" panose="020B0604020202020204" pitchFamily="34" charset="0"/>
              </a:rPr>
              <a:t>▪ </a:t>
            </a:r>
            <a:r>
              <a:rPr lang="de-DE" b="1" dirty="0">
                <a:effectLst/>
                <a:latin typeface="Arial" panose="020B0604020202020204" pitchFamily="34" charset="0"/>
              </a:rPr>
              <a:t>Conv2D-Schichten</a:t>
            </a:r>
            <a:r>
              <a:rPr lang="de-DE" dirty="0">
                <a:effectLst/>
                <a:latin typeface="Arial" panose="020B0604020202020204" pitchFamily="34" charset="0"/>
              </a:rPr>
              <a:t>. Dies sind Faltungsschichten, die sich mit unseren </a:t>
            </a:r>
            <a:br>
              <a:rPr lang="de-DE" dirty="0"/>
            </a:br>
            <a:r>
              <a:rPr lang="de-DE" dirty="0">
                <a:effectLst/>
                <a:latin typeface="Arial" panose="020B0604020202020204" pitchFamily="34" charset="0"/>
              </a:rPr>
              <a:t>Eingabebildern befassen, die als 2-dimensionale Matrizen angesehen </a:t>
            </a:r>
            <a:br>
              <a:rPr lang="de-DE" dirty="0"/>
            </a:br>
            <a:r>
              <a:rPr lang="de-DE" dirty="0">
                <a:effectLst/>
                <a:latin typeface="Arial" panose="020B0604020202020204" pitchFamily="34" charset="0"/>
              </a:rPr>
              <a:t>werden. </a:t>
            </a:r>
            <a:br>
              <a:rPr lang="de-DE" dirty="0"/>
            </a:br>
            <a:r>
              <a:rPr lang="de-DE" dirty="0">
                <a:effectLst/>
                <a:latin typeface="Arial" panose="020B0604020202020204" pitchFamily="34" charset="0"/>
              </a:rPr>
              <a:t>▪ </a:t>
            </a:r>
            <a:r>
              <a:rPr lang="de-DE" b="1" dirty="0">
                <a:effectLst/>
                <a:latin typeface="Arial" panose="020B0604020202020204" pitchFamily="34" charset="0"/>
              </a:rPr>
              <a:t>32</a:t>
            </a:r>
            <a:r>
              <a:rPr lang="de-DE" dirty="0">
                <a:effectLst/>
                <a:latin typeface="Arial" panose="020B0604020202020204" pitchFamily="34" charset="0"/>
              </a:rPr>
              <a:t> in der ersten Schicht und 64 in der zweiten Schicht sind die Anzahl </a:t>
            </a:r>
            <a:br>
              <a:rPr lang="de-DE" dirty="0"/>
            </a:br>
            <a:r>
              <a:rPr lang="de-DE" dirty="0">
                <a:effectLst/>
                <a:latin typeface="Arial" panose="020B0604020202020204" pitchFamily="34" charset="0"/>
              </a:rPr>
              <a:t>der Knoten in jeder Schicht. Diese Zahl kann je nach Größe des Daten-</a:t>
            </a:r>
            <a:br>
              <a:rPr lang="de-DE" dirty="0"/>
            </a:br>
            <a:r>
              <a:rPr lang="de-DE" dirty="0" err="1">
                <a:effectLst/>
                <a:latin typeface="Arial" panose="020B0604020202020204" pitchFamily="34" charset="0"/>
              </a:rPr>
              <a:t>satzes</a:t>
            </a:r>
            <a:r>
              <a:rPr lang="de-DE" dirty="0">
                <a:effectLst/>
                <a:latin typeface="Arial" panose="020B0604020202020204" pitchFamily="34" charset="0"/>
              </a:rPr>
              <a:t> höher oder niedriger eingestellt werden. </a:t>
            </a:r>
            <a:br>
              <a:rPr lang="de-DE" dirty="0"/>
            </a:br>
            <a:r>
              <a:rPr lang="de-DE" dirty="0">
                <a:effectLst/>
                <a:latin typeface="Arial" panose="020B0604020202020204" pitchFamily="34" charset="0"/>
              </a:rPr>
              <a:t>▪ </a:t>
            </a:r>
            <a:r>
              <a:rPr lang="de-DE" b="1" dirty="0">
                <a:effectLst/>
                <a:latin typeface="Arial" panose="020B0604020202020204" pitchFamily="34" charset="0"/>
              </a:rPr>
              <a:t>(3,3) </a:t>
            </a:r>
            <a:r>
              <a:rPr lang="de-DE" dirty="0">
                <a:effectLst/>
                <a:latin typeface="Arial" panose="020B0604020202020204" pitchFamily="34" charset="0"/>
              </a:rPr>
              <a:t>Kernelgröße ist die Größe der Filtermatrix für unsere Faltung. Eine </a:t>
            </a:r>
            <a:br>
              <a:rPr lang="de-DE" dirty="0"/>
            </a:br>
            <a:r>
              <a:rPr lang="de-DE" dirty="0">
                <a:effectLst/>
                <a:latin typeface="Arial" panose="020B0604020202020204" pitchFamily="34" charset="0"/>
              </a:rPr>
              <a:t>Kernelgröße von 3 bedeutet also, dass man eine 3x3-Filtermatrix hat. </a:t>
            </a:r>
            <a:br>
              <a:rPr lang="de-DE" dirty="0"/>
            </a:br>
            <a:r>
              <a:rPr lang="de-DE" b="1" dirty="0">
                <a:effectLst/>
                <a:latin typeface="Arial" panose="020B0604020202020204" pitchFamily="34" charset="0"/>
              </a:rPr>
              <a:t>▪ </a:t>
            </a:r>
            <a:r>
              <a:rPr lang="de-DE" b="1" dirty="0" err="1">
                <a:effectLst/>
                <a:latin typeface="Arial" panose="020B0604020202020204" pitchFamily="34" charset="0"/>
              </a:rPr>
              <a:t>activation</a:t>
            </a:r>
            <a:r>
              <a:rPr lang="de-DE" b="1" dirty="0">
                <a:effectLst/>
                <a:latin typeface="Arial" panose="020B0604020202020204" pitchFamily="34" charset="0"/>
              </a:rPr>
              <a:t>='</a:t>
            </a:r>
            <a:r>
              <a:rPr lang="de-DE" b="1" dirty="0" err="1">
                <a:effectLst/>
                <a:latin typeface="Arial" panose="020B0604020202020204" pitchFamily="34" charset="0"/>
              </a:rPr>
              <a:t>relu</a:t>
            </a:r>
            <a:r>
              <a:rPr lang="de-DE" b="1" dirty="0">
                <a:effectLst/>
                <a:latin typeface="Arial" panose="020B0604020202020204" pitchFamily="34" charset="0"/>
              </a:rPr>
              <a:t>' </a:t>
            </a:r>
            <a:r>
              <a:rPr lang="de-DE" dirty="0">
                <a:effectLst/>
                <a:latin typeface="Arial" panose="020B0604020202020204" pitchFamily="34" charset="0"/>
              </a:rPr>
              <a:t>: ist die Aktivierungsfunktion für den Layer. Die hier </a:t>
            </a:r>
            <a:r>
              <a:rPr lang="de-DE" dirty="0" err="1">
                <a:effectLst/>
                <a:latin typeface="Arial" panose="020B0604020202020204" pitchFamily="34" charset="0"/>
              </a:rPr>
              <a:t>ver</a:t>
            </a:r>
            <a:r>
              <a:rPr lang="de-DE" dirty="0">
                <a:effectLst/>
                <a:latin typeface="Arial" panose="020B0604020202020204" pitchFamily="34" charset="0"/>
              </a:rPr>
              <a:t>-</a:t>
            </a:r>
            <a:br>
              <a:rPr lang="de-DE" dirty="0"/>
            </a:br>
            <a:r>
              <a:rPr lang="de-DE" dirty="0">
                <a:effectLst/>
                <a:latin typeface="Arial" panose="020B0604020202020204" pitchFamily="34" charset="0"/>
              </a:rPr>
              <a:t>wendete Aktivierungsfunktion ist die </a:t>
            </a:r>
            <a:r>
              <a:rPr lang="de-DE" dirty="0" err="1">
                <a:effectLst/>
                <a:latin typeface="Arial" panose="020B0604020202020204" pitchFamily="34" charset="0"/>
              </a:rPr>
              <a:t>ReLU</a:t>
            </a:r>
            <a:r>
              <a:rPr lang="de-DE" dirty="0">
                <a:effectLst/>
                <a:latin typeface="Arial" panose="020B0604020202020204" pitchFamily="34" charset="0"/>
              </a:rPr>
              <a:t> oder </a:t>
            </a:r>
            <a:r>
              <a:rPr lang="de-DE" dirty="0" err="1">
                <a:effectLst/>
                <a:latin typeface="Arial" panose="020B0604020202020204" pitchFamily="34" charset="0"/>
              </a:rPr>
              <a:t>Rectified</a:t>
            </a:r>
            <a:r>
              <a:rPr lang="de-DE" dirty="0">
                <a:effectLst/>
                <a:latin typeface="Arial" panose="020B0604020202020204" pitchFamily="34" charset="0"/>
              </a:rPr>
              <a:t> Linear </a:t>
            </a:r>
            <a:r>
              <a:rPr lang="de-DE" dirty="0" err="1">
                <a:effectLst/>
                <a:latin typeface="Arial" panose="020B0604020202020204" pitchFamily="34" charset="0"/>
              </a:rPr>
              <a:t>Activa</a:t>
            </a:r>
            <a:r>
              <a:rPr lang="de-DE" dirty="0">
                <a:effectLst/>
                <a:latin typeface="Arial" panose="020B0604020202020204" pitchFamily="34" charset="0"/>
              </a:rPr>
              <a:t>-</a:t>
            </a:r>
            <a:br>
              <a:rPr lang="de-DE" dirty="0"/>
            </a:br>
            <a:r>
              <a:rPr lang="de-DE" dirty="0" err="1">
                <a:effectLst/>
                <a:latin typeface="Arial" panose="020B0604020202020204" pitchFamily="34" charset="0"/>
              </a:rPr>
              <a:t>tion</a:t>
            </a:r>
            <a:r>
              <a:rPr lang="de-DE" dirty="0">
                <a:effectLst/>
                <a:latin typeface="Arial" panose="020B0604020202020204" pitchFamily="34" charset="0"/>
              </a:rPr>
              <a:t>. </a:t>
            </a:r>
            <a:br>
              <a:rPr lang="de-DE" dirty="0"/>
            </a:br>
            <a:r>
              <a:rPr lang="de-DE" dirty="0">
                <a:effectLst/>
                <a:latin typeface="Arial" panose="020B0604020202020204" pitchFamily="34" charset="0"/>
              </a:rPr>
              <a:t>▪ </a:t>
            </a:r>
            <a:r>
              <a:rPr lang="de-DE" b="1" dirty="0">
                <a:effectLst/>
                <a:latin typeface="Arial" panose="020B0604020202020204" pitchFamily="34" charset="0"/>
              </a:rPr>
              <a:t>150,150,3</a:t>
            </a:r>
            <a:r>
              <a:rPr lang="de-DE" dirty="0">
                <a:effectLst/>
                <a:latin typeface="Arial" panose="020B0604020202020204" pitchFamily="34" charset="0"/>
              </a:rPr>
              <a:t> : ist die Form jedes Eingabebildes wobei die 3 bedeutet, dass </a:t>
            </a:r>
            <a:br>
              <a:rPr lang="de-DE" dirty="0"/>
            </a:br>
            <a:r>
              <a:rPr lang="de-DE" dirty="0">
                <a:effectLst/>
                <a:latin typeface="Arial" panose="020B0604020202020204" pitchFamily="34" charset="0"/>
              </a:rPr>
              <a:t>die Bilder RGB sind. </a:t>
            </a:r>
            <a:br>
              <a:rPr lang="de-DE" dirty="0"/>
            </a:br>
            <a:r>
              <a:rPr lang="de-DE" dirty="0">
                <a:effectLst/>
                <a:latin typeface="Arial" panose="020B0604020202020204" pitchFamily="34" charset="0"/>
              </a:rPr>
              <a:t>▪ Zwischen den Conv2D-Ebenen und der dichten Ebene befindet sich eine </a:t>
            </a:r>
            <a:br>
              <a:rPr lang="de-DE" dirty="0"/>
            </a:br>
            <a:r>
              <a:rPr lang="de-DE" dirty="0">
                <a:effectLst/>
                <a:latin typeface="Arial" panose="020B0604020202020204" pitchFamily="34" charset="0"/>
              </a:rPr>
              <a:t>Ebene Flatten: Flatten dient als Verbindung zwischen der Faltung und </a:t>
            </a:r>
            <a:br>
              <a:rPr lang="de-DE" dirty="0"/>
            </a:br>
            <a:r>
              <a:rPr lang="de-DE" dirty="0">
                <a:effectLst/>
                <a:latin typeface="Arial" panose="020B0604020202020204" pitchFamily="34" charset="0"/>
              </a:rPr>
              <a:t>den dichten Schichten. </a:t>
            </a:r>
            <a:br>
              <a:rPr lang="de-DE" dirty="0"/>
            </a:br>
            <a:r>
              <a:rPr lang="de-DE" dirty="0">
                <a:effectLst/>
                <a:latin typeface="Arial" panose="020B0604020202020204" pitchFamily="34" charset="0"/>
              </a:rPr>
              <a:t>▪ </a:t>
            </a:r>
            <a:r>
              <a:rPr lang="de-DE" b="1" dirty="0" err="1">
                <a:effectLst/>
                <a:latin typeface="Arial" panose="020B0604020202020204" pitchFamily="34" charset="0"/>
              </a:rPr>
              <a:t>Dense</a:t>
            </a:r>
            <a:r>
              <a:rPr lang="de-DE" b="1" dirty="0">
                <a:effectLst/>
                <a:latin typeface="Arial" panose="020B0604020202020204" pitchFamily="34" charset="0"/>
              </a:rPr>
              <a:t>: </a:t>
            </a:r>
            <a:r>
              <a:rPr lang="de-DE" dirty="0">
                <a:effectLst/>
                <a:latin typeface="Arial" panose="020B0604020202020204" pitchFamily="34" charset="0"/>
              </a:rPr>
              <a:t>ist der </a:t>
            </a:r>
            <a:r>
              <a:rPr lang="de-DE" dirty="0" err="1">
                <a:effectLst/>
                <a:latin typeface="Arial" panose="020B0604020202020204" pitchFamily="34" charset="0"/>
              </a:rPr>
              <a:t>Layertyp</a:t>
            </a:r>
            <a:r>
              <a:rPr lang="de-DE" dirty="0">
                <a:effectLst/>
                <a:latin typeface="Arial" panose="020B0604020202020204" pitchFamily="34" charset="0"/>
              </a:rPr>
              <a:t>, welche für den </a:t>
            </a:r>
            <a:r>
              <a:rPr lang="de-DE" dirty="0" err="1">
                <a:effectLst/>
                <a:latin typeface="Arial" panose="020B0604020202020204" pitchFamily="34" charset="0"/>
              </a:rPr>
              <a:t>Ausgabelayer</a:t>
            </a:r>
            <a:r>
              <a:rPr lang="de-DE" dirty="0">
                <a:effectLst/>
                <a:latin typeface="Arial" panose="020B0604020202020204" pitchFamily="34" charset="0"/>
              </a:rPr>
              <a:t> verwendet </a:t>
            </a:r>
            <a:br>
              <a:rPr lang="de-DE" dirty="0"/>
            </a:br>
            <a:r>
              <a:rPr lang="de-DE" dirty="0">
                <a:effectLst/>
                <a:latin typeface="Arial" panose="020B0604020202020204" pitchFamily="34" charset="0"/>
              </a:rPr>
              <a:t>ist. </a:t>
            </a:r>
            <a:r>
              <a:rPr lang="de-DE" dirty="0" err="1">
                <a:effectLst/>
                <a:latin typeface="Arial" panose="020B0604020202020204" pitchFamily="34" charset="0"/>
              </a:rPr>
              <a:t>Dense</a:t>
            </a:r>
            <a:r>
              <a:rPr lang="de-DE" dirty="0">
                <a:effectLst/>
                <a:latin typeface="Arial" panose="020B0604020202020204" pitchFamily="34" charset="0"/>
              </a:rPr>
              <a:t> ist ein Standard-Layer-Typ, welche in vielen Fällen für neuro-</a:t>
            </a:r>
            <a:br>
              <a:rPr lang="de-DE" dirty="0"/>
            </a:br>
            <a:r>
              <a:rPr lang="de-DE" dirty="0" err="1">
                <a:effectLst/>
                <a:latin typeface="Arial" panose="020B0604020202020204" pitchFamily="34" charset="0"/>
              </a:rPr>
              <a:t>nale</a:t>
            </a:r>
            <a:r>
              <a:rPr lang="de-DE" dirty="0">
                <a:effectLst/>
                <a:latin typeface="Arial" panose="020B0604020202020204" pitchFamily="34" charset="0"/>
              </a:rPr>
              <a:t> Netze verwendet wird. Hier hat man 256 Knoten in der Ausgabe-</a:t>
            </a:r>
            <a:br>
              <a:rPr lang="de-DE" dirty="0"/>
            </a:br>
            <a:r>
              <a:rPr lang="de-DE" dirty="0" err="1">
                <a:effectLst/>
                <a:latin typeface="Arial" panose="020B0604020202020204" pitchFamily="34" charset="0"/>
              </a:rPr>
              <a:t>schicht</a:t>
            </a:r>
            <a:r>
              <a:rPr lang="de-DE" dirty="0">
                <a:effectLst/>
                <a:latin typeface="Arial" panose="020B0604020202020204" pitchFamily="34" charset="0"/>
              </a:rPr>
              <a:t>. Die Aktivierung ist </a:t>
            </a:r>
            <a:r>
              <a:rPr lang="de-DE" dirty="0" err="1">
                <a:effectLst/>
                <a:latin typeface="Arial" panose="020B0604020202020204" pitchFamily="34" charset="0"/>
              </a:rPr>
              <a:t>sigmoid</a:t>
            </a:r>
            <a:r>
              <a:rPr lang="de-DE" dirty="0">
                <a:effectLst/>
                <a:latin typeface="Arial" panose="020B0604020202020204" pitchFamily="34" charset="0"/>
              </a:rPr>
              <a:t>. die </a:t>
            </a:r>
            <a:r>
              <a:rPr lang="de-DE" dirty="0" err="1">
                <a:effectLst/>
                <a:latin typeface="Arial" panose="020B0604020202020204" pitchFamily="34" charset="0"/>
              </a:rPr>
              <a:t>Sigmoidfunktion</a:t>
            </a:r>
            <a:r>
              <a:rPr lang="de-DE" dirty="0">
                <a:effectLst/>
                <a:latin typeface="Arial" panose="020B0604020202020204" pitchFamily="34" charset="0"/>
              </a:rPr>
              <a:t> wird auf die </a:t>
            </a:r>
            <a:br>
              <a:rPr lang="de-DE" dirty="0"/>
            </a:br>
            <a:r>
              <a:rPr lang="de-DE" dirty="0">
                <a:effectLst/>
                <a:latin typeface="Arial" panose="020B0604020202020204" pitchFamily="34" charset="0"/>
              </a:rPr>
              <a:t>Summe der gewichteten Eingabewerte angewendet, um die Ausgabe des </a:t>
            </a:r>
            <a:br>
              <a:rPr lang="de-DE" dirty="0"/>
            </a:br>
            <a:r>
              <a:rPr lang="de-DE" dirty="0">
                <a:effectLst/>
                <a:latin typeface="Arial" panose="020B0604020202020204" pitchFamily="34" charset="0"/>
              </a:rPr>
              <a:t>Neurons zu erhalten. </a:t>
            </a:r>
          </a:p>
          <a:p>
            <a:endParaRPr lang="de-DE"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Times New Roman" panose="02020603050405020304" pitchFamily="18" charset="0"/>
                <a:cs typeface="Times New Roman" panose="02020603050405020304" pitchFamily="18" charset="0"/>
              </a:rPr>
              <a:t>Für das Experiment wurde den Datensatz </a:t>
            </a:r>
            <a:r>
              <a:rPr lang="de-DE" sz="1800" dirty="0" err="1">
                <a:effectLst/>
                <a:latin typeface="Arial" panose="020B0604020202020204" pitchFamily="34" charset="0"/>
                <a:ea typeface="Times New Roman" panose="02020603050405020304" pitchFamily="18" charset="0"/>
                <a:cs typeface="Times New Roman" panose="02020603050405020304" pitchFamily="18" charset="0"/>
              </a:rPr>
              <a:t>MAFAverwendet</a:t>
            </a:r>
            <a:r>
              <a:rPr lang="de-DE" sz="1800" dirty="0">
                <a:effectLst/>
                <a:latin typeface="Arial" panose="020B0604020202020204" pitchFamily="34" charset="0"/>
                <a:ea typeface="Times New Roman" panose="02020603050405020304" pitchFamily="18" charset="0"/>
                <a:cs typeface="Times New Roman" panose="02020603050405020304" pitchFamily="18" charset="0"/>
              </a:rPr>
              <a:t>, welcher r aus 35.806 maskierten Gesichtern mit einer Mindestgröße von 32x32 besteht. Der Datensatz ist in drei Teile unterteilt, die jeweils 5000, 1000 und 1000 Bilder für Training, Validierung und Test enthalten. </a:t>
            </a:r>
          </a:p>
          <a:p>
            <a:endParaRPr lang="de-DE" dirty="0">
              <a:effectLst/>
              <a:latin typeface="Arial" panose="020B0604020202020204" pitchFamily="34" charset="0"/>
            </a:endParaRPr>
          </a:p>
          <a:p>
            <a:endParaRPr lang="de-DE" dirty="0">
              <a:effectLst/>
              <a:latin typeface="Arial" panose="020B0604020202020204" pitchFamily="34" charset="0"/>
            </a:endParaRPr>
          </a:p>
          <a:p>
            <a:r>
              <a:rPr lang="de-DE" b="1" dirty="0">
                <a:effectLst/>
                <a:latin typeface="Arial" panose="020B0604020202020204" pitchFamily="34" charset="0"/>
              </a:rPr>
              <a:t>Das Modell wird auf 30  </a:t>
            </a:r>
            <a:r>
              <a:rPr lang="de-DE" dirty="0">
                <a:effectLst/>
                <a:latin typeface="Arial" panose="020B0604020202020204" pitchFamily="34" charset="0"/>
              </a:rPr>
              <a:t>Epoc trainiert, aber es wurde keine Leistung beobachtet. Es wird danach auf </a:t>
            </a:r>
            <a:br>
              <a:rPr lang="de-DE" dirty="0"/>
            </a:br>
            <a:r>
              <a:rPr lang="de-DE" dirty="0">
                <a:effectLst/>
                <a:latin typeface="Arial" panose="020B0604020202020204" pitchFamily="34" charset="0"/>
              </a:rPr>
              <a:t>einigen Videos getestet, aber das Ergebnis war nicht so gut, wie es erwartet ist. </a:t>
            </a:r>
            <a:br>
              <a:rPr lang="de-DE" dirty="0"/>
            </a:br>
            <a:r>
              <a:rPr lang="de-DE" dirty="0">
                <a:effectLst/>
                <a:latin typeface="Arial" panose="020B0604020202020204" pitchFamily="34" charset="0"/>
              </a:rPr>
              <a:t>So wird später versucht, das Modell durch Anpassen der Ebene zu ändern. </a:t>
            </a:r>
          </a:p>
          <a:p>
            <a:endParaRPr lang="de-DE" dirty="0">
              <a:effectLst/>
              <a:latin typeface="Arial" panose="020B0604020202020204" pitchFamily="34" charset="0"/>
            </a:endParaRPr>
          </a:p>
          <a:p>
            <a:r>
              <a:rPr lang="de-DE" dirty="0">
                <a:effectLst/>
                <a:latin typeface="Arial" panose="020B0604020202020204" pitchFamily="34" charset="0"/>
              </a:rPr>
              <a:t>Nach dieser Änderung wird ein weiteres Training durch mit 120 Epoche (Fig 3) </a:t>
            </a:r>
            <a:br>
              <a:rPr lang="de-DE" dirty="0"/>
            </a:br>
            <a:r>
              <a:rPr lang="de-DE" dirty="0">
                <a:effectLst/>
                <a:latin typeface="Arial" panose="020B0604020202020204" pitchFamily="34" charset="0"/>
              </a:rPr>
              <a:t>durchgeführt. Es änderte sich immer noch nichts. Anstatt die </a:t>
            </a:r>
            <a:r>
              <a:rPr lang="de-DE" dirty="0" err="1">
                <a:effectLst/>
                <a:latin typeface="Arial" panose="020B0604020202020204" pitchFamily="34" charset="0"/>
              </a:rPr>
              <a:t>Lernrate</a:t>
            </a:r>
            <a:r>
              <a:rPr lang="de-DE" dirty="0">
                <a:effectLst/>
                <a:latin typeface="Arial" panose="020B0604020202020204" pitchFamily="34" charset="0"/>
              </a:rPr>
              <a:t> zu </a:t>
            </a:r>
            <a:r>
              <a:rPr lang="de-DE" dirty="0" err="1">
                <a:effectLst/>
                <a:latin typeface="Arial" panose="020B0604020202020204" pitchFamily="34" charset="0"/>
              </a:rPr>
              <a:t>erhö</a:t>
            </a:r>
            <a:r>
              <a:rPr lang="de-DE" dirty="0">
                <a:effectLst/>
                <a:latin typeface="Arial" panose="020B0604020202020204" pitchFamily="34" charset="0"/>
              </a:rPr>
              <a:t>-</a:t>
            </a:r>
            <a:br>
              <a:rPr lang="de-DE" dirty="0"/>
            </a:br>
            <a:r>
              <a:rPr lang="de-DE" dirty="0" err="1">
                <a:effectLst/>
                <a:latin typeface="Arial" panose="020B0604020202020204" pitchFamily="34" charset="0"/>
              </a:rPr>
              <a:t>hen</a:t>
            </a:r>
            <a:r>
              <a:rPr lang="de-DE" dirty="0">
                <a:effectLst/>
                <a:latin typeface="Arial" panose="020B0604020202020204" pitchFamily="34" charset="0"/>
              </a:rPr>
              <a:t>, haben wird entschieden, sie zu reduzieren. Dieses Mal ist das Ergebnis viel </a:t>
            </a:r>
            <a:br>
              <a:rPr lang="de-DE" dirty="0"/>
            </a:br>
            <a:r>
              <a:rPr lang="de-DE" dirty="0">
                <a:effectLst/>
                <a:latin typeface="Arial" panose="020B0604020202020204" pitchFamily="34" charset="0"/>
              </a:rPr>
              <a:t>besser als beim letzten Mal. Die folgende Tabelle zeigt das bisherige Ergebnis </a:t>
            </a:r>
            <a:br>
              <a:rPr lang="de-DE" dirty="0"/>
            </a:br>
            <a:r>
              <a:rPr lang="de-DE" dirty="0">
                <a:effectLst/>
                <a:latin typeface="Arial" panose="020B0604020202020204" pitchFamily="34" charset="0"/>
              </a:rPr>
              <a:t>im Vergleich zum anderen Ergebnis. Die endgültigen Verlustwerte, welche nach </a:t>
            </a:r>
            <a:br>
              <a:rPr lang="de-DE" dirty="0"/>
            </a:br>
            <a:r>
              <a:rPr lang="de-DE" dirty="0">
                <a:effectLst/>
                <a:latin typeface="Arial" panose="020B0604020202020204" pitchFamily="34" charset="0"/>
              </a:rPr>
              <a:t>~60 Epochen erhalten haben, sind :Trainingsverlust : 0,2 &amp; Genauigkeit :0,9.</a:t>
            </a:r>
          </a:p>
          <a:p>
            <a:endParaRPr lang="de-DE" dirty="0">
              <a:effectLst/>
              <a:latin typeface="Arial" panose="020B0604020202020204" pitchFamily="34" charset="0"/>
            </a:endParaRPr>
          </a:p>
          <a:p>
            <a:endParaRPr lang="de-DE" dirty="0">
              <a:effectLst/>
              <a:latin typeface="Arial" panose="020B0604020202020204" pitchFamily="34" charset="0"/>
            </a:endParaRPr>
          </a:p>
          <a:p>
            <a:endParaRPr lang="de-DE" dirty="0">
              <a:effectLst/>
              <a:latin typeface="Arial" panose="020B0604020202020204" pitchFamily="34" charset="0"/>
            </a:endParaRP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23</a:t>
            </a:fld>
            <a:endParaRPr lang="de-DE"/>
          </a:p>
        </p:txBody>
      </p:sp>
    </p:spTree>
    <p:extLst>
      <p:ext uri="{BB962C8B-B14F-4D97-AF65-F5344CB8AC3E}">
        <p14:creationId xmlns:p14="http://schemas.microsoft.com/office/powerpoint/2010/main" val="2278721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r>
              <a:rPr lang="de-DE" dirty="0"/>
              <a:t>Das YOLO-Netz unterteilt das Eingangsbild in ein Gitter von S × S Zellen. Wenn der Mittelpunkt der Ground-Truth-Box in eine Zelle fällt, ist diese Zelle für die Erkennung des Objekts verantwortlich. Jede Gitterzelle sagt die Anzahl B der </a:t>
            </a:r>
            <a:r>
              <a:rPr lang="de-DE" dirty="0" err="1"/>
              <a:t>Bounding</a:t>
            </a:r>
            <a:r>
              <a:rPr lang="de-DE" dirty="0"/>
              <a:t> Boxes und ihren Objektwert zusammen mit ihrer Klassenvorhersage wie folgt voraus:</a:t>
            </a:r>
          </a:p>
          <a:p>
            <a:endParaRPr lang="de-DE" dirty="0"/>
          </a:p>
          <a:p>
            <a:r>
              <a:rPr lang="de-DE" b="1" dirty="0"/>
              <a:t>Koordinaten von B </a:t>
            </a:r>
            <a:r>
              <a:rPr lang="de-DE" b="1" dirty="0" err="1"/>
              <a:t>Bounding</a:t>
            </a:r>
            <a:r>
              <a:rPr lang="de-DE" b="1" dirty="0"/>
              <a:t> Boxes </a:t>
            </a:r>
            <a:r>
              <a:rPr lang="de-DE" dirty="0"/>
              <a:t>- Ähnlich wie frühere Detektoren sagt YOLO vier Koordinaten für jede </a:t>
            </a:r>
            <a:r>
              <a:rPr lang="de-DE" dirty="0" err="1"/>
              <a:t>Bounding</a:t>
            </a:r>
            <a:r>
              <a:rPr lang="de-DE" dirty="0"/>
              <a:t> Box voraus (</a:t>
            </a:r>
            <a:r>
              <a:rPr lang="de-DE" dirty="0" err="1"/>
              <a:t>bx</a:t>
            </a:r>
            <a:r>
              <a:rPr lang="de-DE" dirty="0"/>
              <a:t>, </a:t>
            </a:r>
            <a:r>
              <a:rPr lang="de-DE" dirty="0" err="1"/>
              <a:t>by</a:t>
            </a:r>
            <a:r>
              <a:rPr lang="de-DE" dirty="0"/>
              <a:t>, </a:t>
            </a:r>
            <a:r>
              <a:rPr lang="de-DE" dirty="0" err="1"/>
              <a:t>bw</a:t>
            </a:r>
            <a:r>
              <a:rPr lang="de-DE" dirty="0"/>
              <a:t>, </a:t>
            </a:r>
            <a:r>
              <a:rPr lang="de-DE" dirty="0" err="1"/>
              <a:t>bh</a:t>
            </a:r>
            <a:r>
              <a:rPr lang="de-DE" dirty="0"/>
              <a:t>), wobei x und y als Offsets einer Zellposition festgelegt sind.</a:t>
            </a:r>
          </a:p>
          <a:p>
            <a:endParaRPr lang="de-DE" dirty="0"/>
          </a:p>
          <a:p>
            <a:r>
              <a:rPr lang="de-DE" b="1" dirty="0" err="1"/>
              <a:t>Objectness</a:t>
            </a:r>
            <a:r>
              <a:rPr lang="de-DE" b="1" dirty="0"/>
              <a:t> score </a:t>
            </a:r>
            <a:r>
              <a:rPr lang="de-DE" dirty="0"/>
              <a:t>(P0) - gibt die Wahrscheinlichkeit an, dass die Zelle ein Objekt enthält.</a:t>
            </a:r>
          </a:p>
          <a:p>
            <a:r>
              <a:rPr lang="de-DE" dirty="0"/>
              <a:t>Die </a:t>
            </a:r>
            <a:r>
              <a:rPr lang="de-DE" dirty="0" err="1"/>
              <a:t>Objekthaftigkeitspunkte</a:t>
            </a:r>
            <a:r>
              <a:rPr lang="de-DE" dirty="0"/>
              <a:t> werden durch eine </a:t>
            </a:r>
            <a:r>
              <a:rPr lang="de-DE" dirty="0" err="1"/>
              <a:t>Sigmoidfunktion</a:t>
            </a:r>
            <a:r>
              <a:rPr lang="de-DE" dirty="0"/>
              <a:t> geleitet und als</a:t>
            </a:r>
          </a:p>
          <a:p>
            <a:r>
              <a:rPr lang="de-DE" dirty="0"/>
              <a:t>Der Objektwert wird wie folgt berechnet: P0 = Pr (enthält ein Objekt)</a:t>
            </a:r>
          </a:p>
          <a:p>
            <a:r>
              <a:rPr lang="de-DE" dirty="0"/>
              <a:t>P0 = Pr (enthält ein Objekt) × </a:t>
            </a:r>
            <a:r>
              <a:rPr lang="de-DE" dirty="0" err="1"/>
              <a:t>IoU</a:t>
            </a:r>
            <a:r>
              <a:rPr lang="de-DE" dirty="0"/>
              <a:t> (</a:t>
            </a:r>
            <a:r>
              <a:rPr lang="de-DE" dirty="0" err="1"/>
              <a:t>pred</a:t>
            </a:r>
            <a:r>
              <a:rPr lang="de-DE" dirty="0"/>
              <a:t>, </a:t>
            </a:r>
            <a:r>
              <a:rPr lang="de-DE" dirty="0" err="1"/>
              <a:t>truth</a:t>
            </a:r>
            <a:r>
              <a:rPr lang="de-DE" dirty="0"/>
              <a:t>)</a:t>
            </a:r>
          </a:p>
          <a:p>
            <a:endParaRPr lang="de-DE" dirty="0"/>
          </a:p>
          <a:p>
            <a:r>
              <a:rPr lang="de-DE" b="1" dirty="0"/>
              <a:t>Klassenvorhersage</a:t>
            </a:r>
            <a:r>
              <a:rPr lang="de-DE" dirty="0"/>
              <a:t> - Wenn die </a:t>
            </a:r>
            <a:r>
              <a:rPr lang="de-DE" dirty="0" err="1"/>
              <a:t>Bounding</a:t>
            </a:r>
            <a:r>
              <a:rPr lang="de-DE" dirty="0"/>
              <a:t> Box ein Objekt enthält, sagt das Netzwerk die Wahrscheinlichkeit von K verschiedenen Klassen voraus, wobei K die Gesamtzahl der Klassen in Ihrem Problem ist</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Einfach ausgedrückt, bezieht </a:t>
            </a:r>
            <a:r>
              <a:rPr lang="de-DE" b="1" dirty="0"/>
              <a:t>sich Dropout </a:t>
            </a:r>
            <a:r>
              <a:rPr lang="de-DE" dirty="0"/>
              <a:t>auf das Ignorieren von Einheiten (d. h. Neuronen) während der Trainingsphase einer bestimmten Menge von Neuronen, die zufällig ausgewählt wird. Mit "Ignorieren" ist, dass diese Einheiten während eines bestimmten Vorwärts- oder Rückwärtsdurchgangs nicht berücksichtigt werden. </a:t>
            </a:r>
            <a:r>
              <a:rPr lang="de-DE" b="1" dirty="0"/>
              <a:t>Technischer ausgedrückt</a:t>
            </a:r>
            <a:r>
              <a:rPr lang="de-DE" dirty="0"/>
              <a:t>: In jeder Trainingsphase werden einzelne Knoten entweder mit der Wahrscheinlichkeit 1-p aus dem Netz herausgenommen oder mit der Wahrscheinlichkeit p beibehalten, so dass ein reduziertes Netz übrig bleibt; eingehende und ausgehende Kanten zu einem herausgenommenen Knoten werden ebenfalls entfernt.</a:t>
            </a:r>
          </a:p>
          <a:p>
            <a:endParaRPr lang="de-DE" dirty="0"/>
          </a:p>
          <a:p>
            <a:r>
              <a:rPr lang="de-DE" b="1" dirty="0"/>
              <a:t>Warum brauchen wir Dropout? </a:t>
            </a:r>
            <a:r>
              <a:rPr lang="de-DE" dirty="0"/>
              <a:t>Angesichts der Tatsache, dass wir ein wenig über Dropout wissen, stellt sich die Frage - warum brauchen wir Dropout überhaupt? Warum müssen wir Teile eines neuronalen Netzwerks im wahrsten Sinne des Wortes abschalten? </a:t>
            </a:r>
          </a:p>
          <a:p>
            <a:endParaRPr lang="de-DE" dirty="0"/>
          </a:p>
          <a:p>
            <a:r>
              <a:rPr lang="de-DE" dirty="0"/>
              <a:t>Die Antwort auf diese Fragen lautet "um eine Überanpassung zu verhindern". </a:t>
            </a:r>
          </a:p>
          <a:p>
            <a:endParaRPr lang="de-DE" dirty="0"/>
          </a:p>
          <a:p>
            <a:r>
              <a:rPr lang="de-DE" dirty="0"/>
              <a:t>Eine vollständig verknüpfte Schicht belegt die meisten Parameter, und daher entwickeln die Neuronen während des Trainings eine wechselseitige Abhängigkeit untereinander, was die individuelle Leistung der einzelnen Neuronen dämpft und zu einer Überanpassung der Trainingsdaten führt.</a:t>
            </a:r>
          </a:p>
          <a:p>
            <a:pPr marL="139700" indent="0">
              <a:buNone/>
            </a:pPr>
            <a:endParaRPr lang="de-DE" dirty="0"/>
          </a:p>
        </p:txBody>
      </p:sp>
    </p:spTree>
    <p:extLst>
      <p:ext uri="{BB962C8B-B14F-4D97-AF65-F5344CB8AC3E}">
        <p14:creationId xmlns:p14="http://schemas.microsoft.com/office/powerpoint/2010/main" val="1150346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sz="1800" b="0" i="0" u="none" strike="noStrike" baseline="0" dirty="0">
              <a:latin typeface="ArialMT"/>
            </a:endParaRPr>
          </a:p>
          <a:p>
            <a:pPr algn="l"/>
            <a:r>
              <a:rPr lang="de-DE" sz="1800" b="0" i="0" u="none" strike="noStrike" baseline="0" dirty="0">
                <a:latin typeface="ArialMT"/>
              </a:rPr>
              <a:t>Ein YOLO-Modell lässt das Bild nur einmal durch das neuronale Netz laufen ("</a:t>
            </a:r>
            <a:r>
              <a:rPr lang="de-DE" sz="1800" b="0" i="0" u="none" strike="noStrike" baseline="0" dirty="0" err="1">
                <a:latin typeface="ArialMT"/>
              </a:rPr>
              <a:t>You</a:t>
            </a:r>
            <a:r>
              <a:rPr lang="de-DE" sz="1800" b="0" i="0" u="none" strike="noStrike" baseline="0" dirty="0">
                <a:latin typeface="ArialMT"/>
              </a:rPr>
              <a:t> Only Look </a:t>
            </a:r>
            <a:r>
              <a:rPr lang="de-DE" sz="1800" b="0" i="0" u="none" strike="noStrike" baseline="0" dirty="0" err="1">
                <a:latin typeface="ArialMT"/>
              </a:rPr>
              <a:t>Once</a:t>
            </a:r>
            <a:r>
              <a:rPr lang="de-DE" sz="1800" b="0" i="0" u="none" strike="noStrike" baseline="0" dirty="0">
                <a:latin typeface="ArialMT"/>
              </a:rPr>
              <a:t>").Das Netzwerk unterteilt das Bild in ein Raster von Zellen, welche alle fünf </a:t>
            </a:r>
            <a:r>
              <a:rPr lang="de-DE" sz="1800" b="0" i="0" u="none" strike="noStrike" baseline="0" dirty="0" err="1">
                <a:latin typeface="ArialMT"/>
              </a:rPr>
              <a:t>Bounding</a:t>
            </a:r>
            <a:r>
              <a:rPr lang="de-DE" sz="1800" b="0" i="0" u="none" strike="noStrike" baseline="0" dirty="0">
                <a:latin typeface="ArialMT"/>
              </a:rPr>
              <a:t> Boxes und Objektklassifizierungen vorhersagen. Die Boxen mit einer geringen Wahrscheinlichkeit, ein Objekt zu enthalten, und diejenigen, die große Flächen mit anderen Boxen teilen, werden durch einen Prozess namens nicht-maximale Unterdrückung entfernt.</a:t>
            </a:r>
          </a:p>
          <a:p>
            <a:pPr algn="l"/>
            <a:endParaRPr lang="de-DE" sz="1800" b="0" i="0" u="none" strike="noStrike" baseline="0" dirty="0">
              <a:latin typeface="ArialMT"/>
            </a:endParaRPr>
          </a:p>
          <a:p>
            <a:pPr algn="l"/>
            <a:endParaRPr lang="de-DE" sz="1800" b="0" i="0" u="none" strike="noStrike" baseline="0" dirty="0">
              <a:latin typeface="ArialMT"/>
            </a:endParaRPr>
          </a:p>
          <a:p>
            <a:pPr algn="l"/>
            <a:r>
              <a:rPr lang="de-DE" sz="1800" b="0" i="0" u="none" strike="noStrike" baseline="0" dirty="0">
                <a:latin typeface="ArialMT"/>
              </a:rPr>
              <a:t>Schauen wir uns diese Box etwas genauer an. Wir sehen die Dimensionen 7x7x30</a:t>
            </a:r>
          </a:p>
          <a:p>
            <a:pPr algn="l"/>
            <a:endParaRPr lang="de-DE" sz="1800" b="0" i="0" u="none" strike="noStrike" baseline="0" dirty="0">
              <a:latin typeface="ArialMT"/>
            </a:endParaRPr>
          </a:p>
          <a:p>
            <a:pPr algn="l"/>
            <a:r>
              <a:rPr lang="de-DE" sz="1800" b="0" i="0" u="none" strike="noStrike" baseline="0" dirty="0">
                <a:latin typeface="ArialMT"/>
              </a:rPr>
              <a:t>Das 7x7 ist einfach erklärt. Konzeptuell ist das Bild in ein 7x7 Raster aufgeteilt.</a:t>
            </a:r>
          </a:p>
          <a:p>
            <a:pPr algn="l"/>
            <a:r>
              <a:rPr lang="de-DE" sz="1800" b="0" i="0" u="none" strike="noStrike" baseline="0" dirty="0">
                <a:latin typeface="ArialMT"/>
              </a:rPr>
              <a:t>Die tiefe von 30 besteht aus 2 Teilen. Bounding boxes und die Klassen, so wie bei einem regulären Netz zur </a:t>
            </a:r>
            <a:r>
              <a:rPr lang="de-DE" sz="1800" b="0" i="0" u="none" strike="noStrike" baseline="0" dirty="0" err="1">
                <a:latin typeface="ArialMT"/>
              </a:rPr>
              <a:t>klassifikation</a:t>
            </a:r>
            <a:r>
              <a:rPr lang="de-DE" sz="1800" b="0" i="0" u="none" strike="noStrike" baseline="0" dirty="0">
                <a:latin typeface="ArialMT"/>
              </a:rPr>
              <a:t>.</a:t>
            </a:r>
          </a:p>
          <a:p>
            <a:pPr algn="l"/>
            <a:endParaRPr lang="de-DE" sz="1800" b="0" i="0" u="none" strike="noStrike" baseline="0" dirty="0">
              <a:latin typeface="ArialMT"/>
            </a:endParaRPr>
          </a:p>
          <a:p>
            <a:pPr algn="l"/>
            <a:r>
              <a:rPr lang="de-DE" sz="1800" b="0" i="0" u="none" strike="noStrike" baseline="0" dirty="0">
                <a:latin typeface="ArialMT"/>
              </a:rPr>
              <a:t>Der erste sind 2 </a:t>
            </a:r>
            <a:r>
              <a:rPr lang="de-DE" sz="1800" b="0" i="0" u="none" strike="noStrike" baseline="0" dirty="0" err="1">
                <a:latin typeface="ArialMT"/>
              </a:rPr>
              <a:t>bounding</a:t>
            </a:r>
            <a:r>
              <a:rPr lang="de-DE" sz="1800" b="0" i="0" u="none" strike="noStrike" baseline="0" dirty="0">
                <a:latin typeface="ArialMT"/>
              </a:rPr>
              <a:t> boxes. Für eine Bounding box braucht es eine </a:t>
            </a:r>
            <a:r>
              <a:rPr lang="de-DE" sz="1800" b="0" i="0" u="none" strike="noStrike" baseline="0" dirty="0" err="1">
                <a:latin typeface="ArialMT"/>
              </a:rPr>
              <a:t>position</a:t>
            </a:r>
            <a:r>
              <a:rPr lang="de-DE" sz="1800" b="0" i="0" u="none" strike="noStrike" baseline="0" dirty="0">
                <a:latin typeface="ArialMT"/>
              </a:rPr>
              <a:t>, an welcher zu Zeichnen begonnen wird. Dazu noch die höhe und breite.</a:t>
            </a:r>
          </a:p>
          <a:p>
            <a:pPr algn="l"/>
            <a:r>
              <a:rPr lang="de-DE" sz="1800" b="0" i="0" u="none" strike="noStrike" baseline="0" dirty="0">
                <a:latin typeface="ArialMT"/>
              </a:rPr>
              <a:t>Etwas mehr komplexer ist der 5. Wert. Das ist eine Schätzung der </a:t>
            </a:r>
            <a:r>
              <a:rPr lang="de-DE" sz="1800" b="0" i="0" u="none" strike="noStrike" baseline="0" dirty="0" err="1">
                <a:latin typeface="ArialMT"/>
              </a:rPr>
              <a:t>Intersection</a:t>
            </a:r>
            <a:r>
              <a:rPr lang="de-DE" sz="1800" b="0" i="0" u="none" strike="noStrike" baseline="0" dirty="0">
                <a:latin typeface="ArialMT"/>
              </a:rPr>
              <a:t> over Union, oder </a:t>
            </a:r>
            <a:r>
              <a:rPr lang="de-DE" sz="1800" b="0" i="0" u="none" strike="noStrike" baseline="0" dirty="0" err="1">
                <a:latin typeface="ArialMT"/>
              </a:rPr>
              <a:t>IoU</a:t>
            </a:r>
            <a:r>
              <a:rPr lang="de-DE" sz="1800" b="0" i="0" u="none" strike="noStrike" baseline="0" dirty="0">
                <a:latin typeface="ArialMT"/>
              </a:rPr>
              <a:t>.</a:t>
            </a:r>
          </a:p>
          <a:p>
            <a:pPr algn="l"/>
            <a:r>
              <a:rPr lang="de-DE" sz="1800" b="0" i="0" u="none" strike="noStrike" baseline="0" dirty="0">
                <a:latin typeface="ArialMT"/>
              </a:rPr>
              <a:t>Dieser Wert besagt wie gut eine Detektion mit der Realen Position des Objektes im Bild übereinstimmt.</a:t>
            </a:r>
          </a:p>
          <a:p>
            <a:pPr algn="l"/>
            <a:r>
              <a:rPr lang="de-DE" sz="1800" b="0" i="0" u="none" strike="noStrike" baseline="0" dirty="0">
                <a:latin typeface="ArialMT"/>
              </a:rPr>
              <a:t>Indem wir die KI diesen Wert Schätzen lassen, erhalten wir einen wert in welchem ausgedrückt ist, wie sicher sich die KI der Schätzung ist.</a:t>
            </a:r>
          </a:p>
          <a:p>
            <a:pPr algn="l"/>
            <a:r>
              <a:rPr lang="de-DE" sz="1800" b="0" i="0" u="none" strike="noStrike" baseline="0" dirty="0">
                <a:latin typeface="ArialMT"/>
              </a:rPr>
              <a:t>Noch zu der Anzahl Klassen. In dieser </a:t>
            </a:r>
            <a:r>
              <a:rPr lang="de-DE" sz="1800" b="0" i="0" u="none" strike="noStrike" baseline="0" dirty="0" err="1">
                <a:latin typeface="ArialMT"/>
              </a:rPr>
              <a:t>erklährung</a:t>
            </a:r>
            <a:r>
              <a:rPr lang="de-DE" sz="1800" b="0" i="0" u="none" strike="noStrike" baseline="0" dirty="0">
                <a:latin typeface="ArialMT"/>
              </a:rPr>
              <a:t> wird das Pascal VOC: Datenset mit 20 Klassen verwendet.</a:t>
            </a:r>
          </a:p>
          <a:p>
            <a:pPr algn="l"/>
            <a:endParaRPr lang="de-DE" sz="1800" b="0" i="0" u="none" strike="noStrike" baseline="0" dirty="0">
              <a:latin typeface="ArialMT"/>
            </a:endParaRPr>
          </a:p>
          <a:p>
            <a:pPr algn="l"/>
            <a:r>
              <a:rPr lang="de-DE" sz="1800" b="0" i="0" u="none" strike="noStrike" baseline="0" dirty="0">
                <a:latin typeface="ArialMT"/>
              </a:rPr>
              <a:t>Entsprechend wenn man das </a:t>
            </a:r>
            <a:r>
              <a:rPr lang="de-DE" sz="1800" b="0" i="0" u="none" strike="noStrike" baseline="0" dirty="0" err="1">
                <a:latin typeface="ArialMT"/>
              </a:rPr>
              <a:t>coco</a:t>
            </a:r>
            <a:r>
              <a:rPr lang="de-DE" sz="1800" b="0" i="0" u="none" strike="noStrike" baseline="0" dirty="0">
                <a:latin typeface="ArialMT"/>
              </a:rPr>
              <a:t> datensetz mit 80 </a:t>
            </a:r>
            <a:r>
              <a:rPr lang="de-DE" sz="1800" b="0" i="0" u="none" strike="noStrike" baseline="0" dirty="0" err="1">
                <a:latin typeface="ArialMT"/>
              </a:rPr>
              <a:t>klassen</a:t>
            </a:r>
            <a:r>
              <a:rPr lang="de-DE" sz="1800" b="0" i="0" u="none" strike="noStrike" baseline="0" dirty="0">
                <a:latin typeface="ArialMT"/>
              </a:rPr>
              <a:t> verwenden würde, hätte man einen 7x7x90 Quader.</a:t>
            </a:r>
          </a:p>
          <a:p>
            <a:pPr algn="l"/>
            <a:r>
              <a:rPr lang="de-DE" sz="1800" b="0" i="0" u="none" strike="noStrike" baseline="0" dirty="0">
                <a:latin typeface="ArialMT"/>
              </a:rPr>
              <a:t>YOLOv1 und v2 sind nur wenig unterschiedlich.</a:t>
            </a:r>
            <a:endParaRPr lang="de-DE" dirty="0"/>
          </a:p>
        </p:txBody>
      </p:sp>
      <p:sp>
        <p:nvSpPr>
          <p:cNvPr id="4" name="Foliennummernplatzhalter 3"/>
          <p:cNvSpPr>
            <a:spLocks noGrp="1"/>
          </p:cNvSpPr>
          <p:nvPr>
            <p:ph type="sldNum" sz="quarter" idx="5"/>
          </p:nvPr>
        </p:nvSpPr>
        <p:spPr/>
        <p:txBody>
          <a:bodyPr/>
          <a:lstStyle/>
          <a:p>
            <a:fld id="{2A25699E-364B-4519-A6BA-52A73D7D5A20}" type="slidenum">
              <a:rPr lang="de-DE" smtClean="0"/>
              <a:t>25</a:t>
            </a:fld>
            <a:endParaRPr lang="de-DE"/>
          </a:p>
        </p:txBody>
      </p:sp>
    </p:spTree>
    <p:extLst>
      <p:ext uri="{BB962C8B-B14F-4D97-AF65-F5344CB8AC3E}">
        <p14:creationId xmlns:p14="http://schemas.microsoft.com/office/powerpoint/2010/main" val="99914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YOLOv3 verwendet eine Variante von Darknet, einem Framework für das Training neuronaler Netze, welches ursprünglich 53 Schichten hat. Für die Erkennungsaufgabe werden weitere 53 Schichten übereinandergelegt, so dass sich insgesamt eine voll gefaltete Architektur mit 106 Schichten ergibt. Dies erklärt die geringere Geschwindigkeit im Vergleich zur zweiten Version, die nur 30 Schichten aufweist.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Zuvor wurde in YOLO auch die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Softmax</a:t>
            </a:r>
            <a:r>
              <a:rPr lang="de-DE" sz="1800" dirty="0">
                <a:effectLst/>
                <a:latin typeface="Arial" panose="020B0604020202020204" pitchFamily="34" charset="0"/>
                <a:ea typeface="Calibri" panose="020F0502020204030204" pitchFamily="34" charset="0"/>
                <a:cs typeface="Times New Roman" panose="02020603050405020304" pitchFamily="18" charset="0"/>
              </a:rPr>
              <a:t>-Aktivierungsfunktion zur Bestimmung der Klassen von Objekten in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Bounding</a:t>
            </a:r>
            <a:r>
              <a:rPr lang="de-DE" sz="1800" dirty="0">
                <a:effectLst/>
                <a:latin typeface="Arial" panose="020B0604020202020204" pitchFamily="34" charset="0"/>
                <a:ea typeface="Calibri" panose="020F0502020204030204" pitchFamily="34" charset="0"/>
                <a:cs typeface="Times New Roman" panose="02020603050405020304" pitchFamily="18" charset="0"/>
              </a:rPr>
              <a:t> Boxes in die Modellen verwendet. </a:t>
            </a: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r>
              <a:rPr lang="de-DE" sz="1200" b="1" dirty="0">
                <a:effectLst/>
                <a:latin typeface="Arial" panose="020B0604020202020204" pitchFamily="34" charset="0"/>
                <a:ea typeface="Calibri" panose="020F0502020204030204" pitchFamily="34" charset="0"/>
                <a:cs typeface="Times New Roman" panose="02020603050405020304" pitchFamily="18" charset="0"/>
              </a:rPr>
              <a:t>Die Autoren von YOLOv3 haben auf das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Softmaxing</a:t>
            </a:r>
            <a:r>
              <a:rPr lang="de-DE" sz="1200" b="1" dirty="0">
                <a:effectLst/>
                <a:latin typeface="Arial" panose="020B0604020202020204" pitchFamily="34" charset="0"/>
                <a:ea typeface="Calibri" panose="020F0502020204030204" pitchFamily="34" charset="0"/>
                <a:cs typeface="Times New Roman" panose="02020603050405020304" pitchFamily="18" charset="0"/>
              </a:rPr>
              <a:t> der Klassen verzichtet, da die Methode auf der Annahme beruht, dass sich die Klassen gegenseitig ausschließen</a:t>
            </a: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26</a:t>
            </a:fld>
            <a:endParaRPr lang="de-DE"/>
          </a:p>
        </p:txBody>
      </p:sp>
    </p:spTree>
    <p:extLst>
      <p:ext uri="{BB962C8B-B14F-4D97-AF65-F5344CB8AC3E}">
        <p14:creationId xmlns:p14="http://schemas.microsoft.com/office/powerpoint/2010/main" val="29208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Leistungsvergleiche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algn="l"/>
            <a:r>
              <a:rPr lang="de-DE" sz="1800" b="0" i="0" u="none" strike="noStrike" baseline="0" dirty="0">
                <a:latin typeface="CMR10"/>
              </a:rPr>
              <a:t>Wie in der Grafik zu sehen ist, erzielt YOLOv3 das beste </a:t>
            </a:r>
            <a:r>
              <a:rPr lang="de-DE" sz="1800" b="0" i="0" u="none" strike="noStrike" baseline="0" dirty="0" err="1">
                <a:latin typeface="CMR10"/>
              </a:rPr>
              <a:t>Geschwindigkeits</a:t>
            </a:r>
            <a:r>
              <a:rPr lang="de-DE" sz="1800" b="0" i="0" u="none" strike="noStrike" baseline="0" dirty="0">
                <a:latin typeface="CMR10"/>
              </a:rPr>
              <a:t> und </a:t>
            </a:r>
            <a:r>
              <a:rPr lang="de-DE" sz="1800" b="0" i="0" u="none" strike="noStrike" baseline="0" dirty="0" err="1">
                <a:latin typeface="CMR10"/>
              </a:rPr>
              <a:t>Genauigkeits</a:t>
            </a:r>
            <a:r>
              <a:rPr lang="de-DE" sz="1800" b="0" i="0" u="none" strike="noStrike" baseline="0" dirty="0">
                <a:latin typeface="CMR10"/>
              </a:rPr>
              <a:t> im -Verhältnis auf dem MS COCO-Datensatz, Mit einer mittleren durchschnittlichen Genauigkeit (</a:t>
            </a:r>
            <a:r>
              <a:rPr lang="de-DE" sz="1800" b="0" i="0" u="none" strike="noStrike" baseline="0" dirty="0" err="1">
                <a:latin typeface="CMR10"/>
              </a:rPr>
              <a:t>mAP</a:t>
            </a:r>
            <a:r>
              <a:rPr lang="de-DE" sz="1800" b="0" i="0" u="none" strike="noStrike" baseline="0" dirty="0">
                <a:latin typeface="CMR10"/>
              </a:rPr>
              <a:t>) von 57,9 % in 51 </a:t>
            </a:r>
            <a:r>
              <a:rPr lang="de-DE" sz="1800" b="0" i="0" u="none" strike="noStrike" baseline="0" dirty="0" err="1">
                <a:latin typeface="CMR10"/>
              </a:rPr>
              <a:t>ms</a:t>
            </a:r>
            <a:r>
              <a:rPr lang="de-DE" sz="1800" b="0" i="0" u="none" strike="noStrike" baseline="0" dirty="0">
                <a:latin typeface="CMR10"/>
              </a:rPr>
              <a:t> übertrifft YOLOv3 das RetinaNet-101 um 57,5 % in 198 </a:t>
            </a:r>
            <a:r>
              <a:rPr lang="de-DE" sz="1800" b="0" i="0" u="none" strike="noStrike" baseline="0" dirty="0" err="1">
                <a:latin typeface="CMR10"/>
              </a:rPr>
              <a:t>ms.</a:t>
            </a:r>
            <a:r>
              <a:rPr lang="de-DE" sz="1800" b="0" i="0" u="none" strike="noStrike" baseline="0" dirty="0">
                <a:latin typeface="CMR10"/>
              </a:rPr>
              <a:t> Damit ist YOLOv3 </a:t>
            </a:r>
            <a:r>
              <a:rPr lang="de-DE" sz="1800" b="1" i="0" u="none" strike="noStrike" baseline="0" dirty="0">
                <a:latin typeface="CMR10"/>
              </a:rPr>
              <a:t>bei gleicher </a:t>
            </a:r>
            <a:r>
              <a:rPr lang="de-DE" sz="1800" b="1" i="0" u="none" strike="noStrike" baseline="0" dirty="0" err="1">
                <a:latin typeface="CMR10"/>
              </a:rPr>
              <a:t>mAP</a:t>
            </a:r>
            <a:r>
              <a:rPr lang="de-DE" sz="1800" b="1" i="0" u="none" strike="noStrike" baseline="0" dirty="0">
                <a:latin typeface="CMR10"/>
              </a:rPr>
              <a:t> </a:t>
            </a:r>
            <a:r>
              <a:rPr lang="de-DE" sz="1800" b="0" i="0" u="none" strike="noStrike" baseline="0" dirty="0">
                <a:latin typeface="CMR10"/>
              </a:rPr>
              <a:t>fast viermal so schnell.</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50 im COCO 50-Benchmark ist ein Kriterium dafür, wie gut die vorhergesagten </a:t>
            </a:r>
            <a:r>
              <a:rPr lang="de-DE" dirty="0" err="1"/>
              <a:t>Bounding</a:t>
            </a:r>
            <a:r>
              <a:rPr lang="de-DE" dirty="0"/>
              <a:t>-Boxen mit den tatsächlichen Boxen des Objekts übereinstimmen. 50 entspricht hier 0,5 </a:t>
            </a:r>
            <a:r>
              <a:rPr lang="de-DE" dirty="0" err="1"/>
              <a:t>IoU</a:t>
            </a:r>
            <a:r>
              <a:rPr lang="de-DE" dirty="0"/>
              <a:t>. Wenn der </a:t>
            </a:r>
            <a:r>
              <a:rPr lang="de-DE" dirty="0" err="1"/>
              <a:t>IoU</a:t>
            </a:r>
            <a:r>
              <a:rPr lang="de-DE" dirty="0"/>
              <a:t> zwischen der Vorhersage und der Ground Truth Box weniger als 0,5 beträgt, wird die Vorhersage als falsche Lokalisierung eingestuft und als falsch positiv bewertet.)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algn="l"/>
            <a:r>
              <a:rPr lang="de-DE" sz="1800" b="0" i="0" u="none" strike="noStrike" baseline="0" dirty="0">
                <a:latin typeface="CMR10"/>
              </a:rPr>
              <a:t>YOLOv3-Tiny ist. Im Vergleich zu anderen Echtzeit Objekt-Erkennungsmodellen, wie z.B. SSD500</a:t>
            </a:r>
          </a:p>
          <a:p>
            <a:pPr algn="l"/>
            <a:r>
              <a:rPr lang="de-DE" sz="1800" b="0" i="0" u="none" strike="noStrike" baseline="0" dirty="0">
                <a:latin typeface="CMR10"/>
              </a:rPr>
              <a:t>(Single Shot </a:t>
            </a:r>
            <a:r>
              <a:rPr lang="de-DE" sz="1800" b="0" i="0" u="none" strike="noStrike" baseline="0" dirty="0" err="1">
                <a:latin typeface="CMR10"/>
              </a:rPr>
              <a:t>Detector</a:t>
            </a:r>
            <a:r>
              <a:rPr lang="de-DE" sz="1800" b="0" i="0" u="none" strike="noStrike" baseline="0" dirty="0">
                <a:latin typeface="CMR10"/>
              </a:rPr>
              <a:t>), erzielt YOLOv3 eine fast 19% bessere Genauigkeit und verzeichnet einen Geschwindigkeitszuwachs von ca. 84%.</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27</a:t>
            </a:fld>
            <a:endParaRPr lang="de-DE"/>
          </a:p>
        </p:txBody>
      </p:sp>
    </p:spTree>
    <p:extLst>
      <p:ext uri="{BB962C8B-B14F-4D97-AF65-F5344CB8AC3E}">
        <p14:creationId xmlns:p14="http://schemas.microsoft.com/office/powerpoint/2010/main" val="839362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rPr>
              <a:t>Für die Annotation wurde Makesense.ai  Tool verwendet. Insgesamt wurde 1115 Daten </a:t>
            </a:r>
            <a:br>
              <a:rPr lang="de-DE" dirty="0">
                <a:effectLst/>
                <a:latin typeface="Arial" panose="020B0604020202020204" pitchFamily="34" charset="0"/>
              </a:rPr>
            </a:br>
            <a:r>
              <a:rPr lang="de-DE" dirty="0">
                <a:effectLst/>
                <a:latin typeface="Arial" panose="020B0604020202020204" pitchFamily="34" charset="0"/>
              </a:rPr>
              <a:t>annotiert,  so wurde 815 für Tests und 300 für die Validierung zugeordnet.</a:t>
            </a: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28</a:t>
            </a:fld>
            <a:endParaRPr lang="de-DE"/>
          </a:p>
        </p:txBody>
      </p:sp>
    </p:spTree>
    <p:extLst>
      <p:ext uri="{BB962C8B-B14F-4D97-AF65-F5344CB8AC3E}">
        <p14:creationId xmlns:p14="http://schemas.microsoft.com/office/powerpoint/2010/main" val="2372536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rPr>
              <a:t>Die Grafiken unten zeigen die Ergebnisse für das Modell Yolov3. Nach dem </a:t>
            </a:r>
            <a:br>
              <a:rPr lang="de-DE" dirty="0"/>
            </a:br>
            <a:r>
              <a:rPr lang="de-DE" dirty="0">
                <a:effectLst/>
                <a:latin typeface="Arial" panose="020B0604020202020204" pitchFamily="34" charset="0"/>
              </a:rPr>
              <a:t>Training über 70 Epochen beobachten wir, dass nach 5 Trainingsepochen der </a:t>
            </a:r>
            <a:br>
              <a:rPr lang="de-DE" dirty="0"/>
            </a:br>
            <a:r>
              <a:rPr lang="de-DE" dirty="0">
                <a:effectLst/>
                <a:latin typeface="Arial" panose="020B0604020202020204" pitchFamily="34" charset="0"/>
              </a:rPr>
              <a:t>Validierungsverlust zu steigen beginnt, während der Trainingsverlust weiter </a:t>
            </a:r>
            <a:br>
              <a:rPr lang="de-DE" dirty="0"/>
            </a:br>
            <a:r>
              <a:rPr lang="de-DE" dirty="0">
                <a:effectLst/>
                <a:latin typeface="Arial" panose="020B0604020202020204" pitchFamily="34" charset="0"/>
              </a:rPr>
              <a:t>abnimmt. Dies ist ein Zeichen für eine Überanpassung. Nehmen wir die Anzahl </a:t>
            </a:r>
            <a:br>
              <a:rPr lang="de-DE" dirty="0"/>
            </a:br>
            <a:r>
              <a:rPr lang="de-DE" dirty="0">
                <a:effectLst/>
                <a:latin typeface="Arial" panose="020B0604020202020204" pitchFamily="34" charset="0"/>
              </a:rPr>
              <a:t>der Epochen als Hyperparameter, begrenzen wir die Anzahl der Epochen auf 30 </a:t>
            </a:r>
            <a:br>
              <a:rPr lang="de-DE" dirty="0"/>
            </a:br>
            <a:r>
              <a:rPr lang="de-DE" dirty="0">
                <a:effectLst/>
                <a:latin typeface="Arial" panose="020B0604020202020204" pitchFamily="34" charset="0"/>
              </a:rPr>
              <a:t>und trainieren das Modell erneut. Schließlich erreicht unser Modell eine </a:t>
            </a:r>
            <a:br>
              <a:rPr lang="de-DE" dirty="0"/>
            </a:br>
            <a:r>
              <a:rPr lang="de-DE" dirty="0">
                <a:effectLst/>
                <a:latin typeface="Arial" panose="020B0604020202020204" pitchFamily="34" charset="0"/>
              </a:rPr>
              <a:t>Genauigkeit von 95 % für den Testsatz.</a:t>
            </a:r>
          </a:p>
          <a:p>
            <a:endParaRPr lang="de-DE" dirty="0">
              <a:effectLst/>
              <a:latin typeface="Arial" panose="020B0604020202020204" pitchFamily="34" charset="0"/>
            </a:endParaRPr>
          </a:p>
          <a:p>
            <a:endParaRPr lang="de-DE" dirty="0">
              <a:effectLst/>
              <a:latin typeface="Arial" panose="020B0604020202020204" pitchFamily="34" charset="0"/>
            </a:endParaRPr>
          </a:p>
          <a:p>
            <a:r>
              <a:rPr lang="de-DE" b="0" i="0" dirty="0">
                <a:solidFill>
                  <a:srgbClr val="1D2129"/>
                </a:solidFill>
                <a:effectLst/>
                <a:latin typeface="Ubuntu"/>
              </a:rPr>
              <a:t>In Bezug auf künstliche </a:t>
            </a:r>
            <a:r>
              <a:rPr lang="de-DE" b="0" i="0" u="none" strike="noStrike" dirty="0">
                <a:effectLst/>
                <a:latin typeface="Ubuntu"/>
                <a:hlinkClick r:id="rId3"/>
              </a:rPr>
              <a:t>neuronale Netze</a:t>
            </a:r>
            <a:r>
              <a:rPr lang="de-DE" b="0" i="0" dirty="0">
                <a:solidFill>
                  <a:srgbClr val="1D2129"/>
                </a:solidFill>
                <a:effectLst/>
                <a:latin typeface="Ubuntu"/>
              </a:rPr>
              <a:t> bezieht sich eine </a:t>
            </a:r>
            <a:r>
              <a:rPr lang="de-DE" b="1" i="0" dirty="0">
                <a:solidFill>
                  <a:srgbClr val="1D2129"/>
                </a:solidFill>
                <a:effectLst/>
                <a:latin typeface="Ubuntu"/>
              </a:rPr>
              <a:t>Epoche </a:t>
            </a:r>
            <a:r>
              <a:rPr lang="de-DE" b="0" i="0" dirty="0">
                <a:solidFill>
                  <a:srgbClr val="1D2129"/>
                </a:solidFill>
                <a:effectLst/>
                <a:latin typeface="Ubuntu"/>
              </a:rPr>
              <a:t>auf einen Zyklus durch den gesamten Trainingsdatensatz. Normalerweise dauert das Trainieren eines neuronalen Netzes mehr als ein paar Epochen. Mit anderen Worten, wenn wir einem neuronalen Netz die Trainingsdaten für mehr als eine Epoche in unterschiedlichen Mustern zuführen, hoffen wir auf eine bessere Generalisierung, wenn eine neue "ungesehene" Eingabe (Testdaten) gegeben wird</a:t>
            </a: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32</a:t>
            </a:fld>
            <a:endParaRPr lang="de-DE"/>
          </a:p>
        </p:txBody>
      </p:sp>
    </p:spTree>
    <p:extLst>
      <p:ext uri="{BB962C8B-B14F-4D97-AF65-F5344CB8AC3E}">
        <p14:creationId xmlns:p14="http://schemas.microsoft.com/office/powerpoint/2010/main" val="3901556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Maschinelles Lernen ist ein Bereich der künstlichen Intelligenz, der darin besteht, eine Maschine so zu programmieren, dass sie anhand von Aufgabenbeispielen lernt, wie man sie ausführt.</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Aus mathematischer Sicht werden diese Beispiele durch Daten dargestellt, welche die Maschine verwendet, um ein Modell zu entwickeln.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zum Beispiel eine Funktion des Typs f(x) = a x + b:</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Das Ziel des maschinellen Lernens ist es, die Parameter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a</a:t>
            </a:r>
            <a:r>
              <a:rPr lang="de-DE" sz="1800" dirty="0">
                <a:effectLst/>
                <a:latin typeface="Arial" panose="020B0604020202020204" pitchFamily="34" charset="0"/>
                <a:ea typeface="Calibri" panose="020F0502020204030204" pitchFamily="34" charset="0"/>
                <a:cs typeface="Times New Roman" panose="02020603050405020304" pitchFamily="18" charset="0"/>
              </a:rPr>
              <a:t> und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t>
            </a:r>
            <a:r>
              <a:rPr lang="de-DE" sz="1800" dirty="0">
                <a:effectLst/>
                <a:latin typeface="Arial" panose="020B0604020202020204" pitchFamily="34" charset="0"/>
                <a:ea typeface="Calibri" panose="020F0502020204030204" pitchFamily="34" charset="0"/>
                <a:cs typeface="Times New Roman" panose="02020603050405020304" pitchFamily="18" charset="0"/>
              </a:rPr>
              <a:t> zu finden, welche das bestmögliche Modell ergeben, das heißt, das Modell, das am besten zu unseren Daten passt.</a:t>
            </a:r>
          </a:p>
          <a:p>
            <a:endParaRPr lang="de-DE" dirty="0"/>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 diesem Zweck wird in der Maschine einen Optimierungsalgorithmus programmiert, welcher verschiedene Werte von </a:t>
            </a:r>
            <a:r>
              <a:rPr lang="de-DE" sz="1800" b="1" dirty="0">
                <a:effectLst/>
                <a:latin typeface="Arial" panose="020B0604020202020204" pitchFamily="34" charset="0"/>
                <a:ea typeface="Calibri" panose="020F0502020204030204" pitchFamily="34" charset="0"/>
                <a:cs typeface="Times New Roman" panose="02020603050405020304" pitchFamily="18" charset="0"/>
              </a:rPr>
              <a:t>a</a:t>
            </a:r>
            <a:r>
              <a:rPr lang="de-DE" sz="1800" dirty="0">
                <a:effectLst/>
                <a:latin typeface="Arial" panose="020B0604020202020204" pitchFamily="34" charset="0"/>
                <a:ea typeface="Calibri" panose="020F0502020204030204" pitchFamily="34" charset="0"/>
                <a:cs typeface="Times New Roman" panose="02020603050405020304" pitchFamily="18" charset="0"/>
              </a:rPr>
              <a:t> und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t>
            </a:r>
            <a:r>
              <a:rPr lang="de-DE" sz="1800" dirty="0">
                <a:effectLst/>
                <a:latin typeface="Arial" panose="020B0604020202020204" pitchFamily="34" charset="0"/>
                <a:ea typeface="Calibri" panose="020F0502020204030204" pitchFamily="34" charset="0"/>
                <a:cs typeface="Times New Roman" panose="02020603050405020304" pitchFamily="18" charset="0"/>
              </a:rPr>
              <a:t> testet,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bis man eine Kombination erhalten, welche den Abstand zwischen dem Modell und den Punkten minimiert.</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4</a:t>
            </a:fld>
            <a:endParaRPr lang="de-DE"/>
          </a:p>
        </p:txBody>
      </p:sp>
    </p:spTree>
    <p:extLst>
      <p:ext uri="{BB962C8B-B14F-4D97-AF65-F5344CB8AC3E}">
        <p14:creationId xmlns:p14="http://schemas.microsoft.com/office/powerpoint/2010/main" val="1549104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pPr algn="just">
              <a:lnSpc>
                <a:spcPct val="150000"/>
              </a:lnSpc>
              <a:spcAft>
                <a:spcPts val="6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Es geht darum, ein Modell mit Hilfe eines O</a:t>
            </a:r>
            <a:r>
              <a:rPr lang="de-DE" sz="1200" b="1" dirty="0">
                <a:effectLst/>
                <a:latin typeface="Arial" panose="020B0604020202020204" pitchFamily="34" charset="0"/>
                <a:ea typeface="Calibri" panose="020F0502020204030204" pitchFamily="34" charset="0"/>
                <a:cs typeface="Times New Roman" panose="02020603050405020304" pitchFamily="18" charset="0"/>
              </a:rPr>
              <a:t>ptimierungsalgorithmus </a:t>
            </a:r>
            <a:r>
              <a:rPr lang="de-DE" sz="1200" dirty="0">
                <a:effectLst/>
                <a:latin typeface="Arial" panose="020B0604020202020204" pitchFamily="34" charset="0"/>
                <a:ea typeface="Calibri" panose="020F0502020204030204" pitchFamily="34" charset="0"/>
                <a:cs typeface="Times New Roman" panose="02020603050405020304" pitchFamily="18" charset="0"/>
              </a:rPr>
              <a:t>zu entwickeln, um die Fehler zwischen dem Modell und die  Daten zu minimieren. </a:t>
            </a:r>
          </a:p>
          <a:p>
            <a:pPr algn="just">
              <a:lnSpc>
                <a:spcPct val="150000"/>
              </a:lnSpc>
              <a:spcAft>
                <a:spcPts val="6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Und es gibt viele Modelle: </a:t>
            </a:r>
          </a:p>
          <a:p>
            <a:pPr algn="just">
              <a:lnSpc>
                <a:spcPct val="150000"/>
              </a:lnSpc>
              <a:spcAft>
                <a:spcPts val="600"/>
              </a:spcAft>
            </a:pPr>
            <a:r>
              <a:rPr lang="de-DE" sz="1200" b="1" dirty="0">
                <a:effectLst/>
                <a:latin typeface="Arial" panose="020B0604020202020204" pitchFamily="34" charset="0"/>
                <a:ea typeface="Calibri" panose="020F0502020204030204" pitchFamily="34" charset="0"/>
                <a:cs typeface="Times New Roman" panose="02020603050405020304" pitchFamily="18" charset="0"/>
              </a:rPr>
              <a:t>wie lineare Modelle</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r>
              <a:rPr lang="de-DE" sz="1200" b="1" dirty="0">
                <a:effectLst/>
                <a:latin typeface="Arial" panose="020B0604020202020204" pitchFamily="34" charset="0"/>
                <a:ea typeface="Calibri" panose="020F0502020204030204" pitchFamily="34" charset="0"/>
                <a:cs typeface="Times New Roman" panose="02020603050405020304" pitchFamily="18" charset="0"/>
              </a:rPr>
              <a:t>Support Vector Machines </a:t>
            </a:r>
            <a:r>
              <a:rPr lang="de-DE" sz="1200" b="0" dirty="0">
                <a:effectLst/>
                <a:latin typeface="Arial" panose="020B0604020202020204" pitchFamily="34" charset="0"/>
                <a:ea typeface="Calibri" panose="020F0502020204030204" pitchFamily="34" charset="0"/>
                <a:cs typeface="Times New Roman" panose="02020603050405020304" pitchFamily="18" charset="0"/>
              </a:rPr>
              <a:t>oder auch  </a:t>
            </a:r>
            <a:r>
              <a:rPr lang="de-DE" sz="1200" b="1" dirty="0">
                <a:effectLst/>
                <a:latin typeface="Arial" panose="020B0604020202020204" pitchFamily="34" charset="0"/>
                <a:ea typeface="Calibri" panose="020F0502020204030204" pitchFamily="34" charset="0"/>
                <a:cs typeface="Times New Roman" panose="02020603050405020304" pitchFamily="18" charset="0"/>
              </a:rPr>
              <a:t>Entscheidungsbäume</a:t>
            </a:r>
            <a:endParaRPr lang="de-DE" sz="12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Für jedes Modell gibt es einen eigenen Optimierungsalgorithmus: </a:t>
            </a:r>
            <a:r>
              <a:rPr lang="de-DE" sz="1200" b="1" dirty="0">
                <a:effectLst/>
                <a:latin typeface="Arial" panose="020B0604020202020204" pitchFamily="34" charset="0"/>
                <a:ea typeface="Calibri" panose="020F0502020204030204" pitchFamily="34" charset="0"/>
                <a:cs typeface="Times New Roman" panose="02020603050405020304" pitchFamily="18" charset="0"/>
              </a:rPr>
              <a:t>Gradientenabstieg für lineare Modelle</a:t>
            </a:r>
            <a:r>
              <a:rPr lang="de-DE" sz="1200" dirty="0">
                <a:effectLst/>
                <a:latin typeface="Arial" panose="020B0604020202020204" pitchFamily="34" charset="0"/>
                <a:ea typeface="Calibri" panose="020F0502020204030204" pitchFamily="34" charset="0"/>
                <a:cs typeface="Times New Roman" panose="02020603050405020304" pitchFamily="18" charset="0"/>
              </a:rPr>
              <a:t>, den </a:t>
            </a:r>
            <a:r>
              <a:rPr lang="de-DE" sz="1200" b="1" dirty="0">
                <a:effectLst/>
                <a:latin typeface="Arial" panose="020B0604020202020204" pitchFamily="34" charset="0"/>
                <a:ea typeface="Calibri" panose="020F0502020204030204" pitchFamily="34" charset="0"/>
                <a:cs typeface="Times New Roman" panose="02020603050405020304" pitchFamily="18" charset="0"/>
              </a:rPr>
              <a:t>CART-Algorithmus für Entscheidungsbäume</a:t>
            </a:r>
            <a:r>
              <a:rPr lang="de-DE" sz="1200" dirty="0">
                <a:effectLst/>
                <a:latin typeface="Arial" panose="020B0604020202020204" pitchFamily="34" charset="0"/>
                <a:ea typeface="Calibri" panose="020F0502020204030204" pitchFamily="34" charset="0"/>
                <a:cs typeface="Times New Roman" panose="02020603050405020304" pitchFamily="18" charset="0"/>
              </a:rPr>
              <a:t> oder </a:t>
            </a:r>
            <a:r>
              <a:rPr lang="de-DE" sz="1200" b="1" dirty="0">
                <a:effectLst/>
                <a:latin typeface="Arial" panose="020B0604020202020204" pitchFamily="34" charset="0"/>
                <a:ea typeface="Calibri" panose="020F0502020204030204" pitchFamily="34" charset="0"/>
                <a:cs typeface="Times New Roman" panose="02020603050405020304" pitchFamily="18" charset="0"/>
              </a:rPr>
              <a:t>die maximale Marge für Support Vector Machines.</a:t>
            </a:r>
          </a:p>
          <a:p>
            <a:endParaRPr lang="de-DE" dirty="0"/>
          </a:p>
          <a:p>
            <a:r>
              <a:rPr lang="de-DE" sz="1800" b="1" dirty="0">
                <a:effectLst/>
                <a:latin typeface="Arial" panose="020B0604020202020204" pitchFamily="34" charset="0"/>
                <a:ea typeface="Calibri" panose="020F0502020204030204" pitchFamily="34" charset="0"/>
                <a:cs typeface="Arial" panose="020B0604020202020204" pitchFamily="34" charset="0"/>
              </a:rPr>
              <a:t>Aber Was ist Deep Learning? </a:t>
            </a:r>
            <a:r>
              <a:rPr lang="de-DE" sz="1800" b="0" dirty="0">
                <a:effectLst/>
                <a:latin typeface="Arial" panose="020B0604020202020204" pitchFamily="34" charset="0"/>
                <a:ea typeface="Calibri" panose="020F0502020204030204" pitchFamily="34" charset="0"/>
                <a:cs typeface="Arial" panose="020B0604020202020204" pitchFamily="34" charset="0"/>
              </a:rPr>
              <a:t>Deep Learning ist ein Bereich des maschinellen Lernens, wo anstatt der Entwicklung eines Modells, wie wir es gerade erwähnt haben,  werden hier </a:t>
            </a:r>
            <a:r>
              <a:rPr lang="de-DE" sz="1800" b="1" dirty="0">
                <a:effectLst/>
                <a:latin typeface="Arial" panose="020B0604020202020204" pitchFamily="34" charset="0"/>
                <a:ea typeface="Calibri" panose="020F0502020204030204" pitchFamily="34" charset="0"/>
                <a:cs typeface="Arial" panose="020B0604020202020204" pitchFamily="34" charset="0"/>
              </a:rPr>
              <a:t>künstliche neuronale Netze entwickelt</a:t>
            </a:r>
            <a:r>
              <a:rPr lang="de-DE" sz="1800" b="0" dirty="0">
                <a:effectLst/>
                <a:latin typeface="Arial" panose="020B0604020202020204" pitchFamily="34" charset="0"/>
                <a:ea typeface="Calibri" panose="020F0502020204030204" pitchFamily="34" charset="0"/>
                <a:cs typeface="Arial" panose="020B0604020202020204" pitchFamily="34" charset="0"/>
              </a:rPr>
              <a:t>.</a:t>
            </a:r>
          </a:p>
          <a:p>
            <a:r>
              <a:rPr lang="de-DE" sz="1800" b="0" dirty="0">
                <a:effectLst/>
                <a:latin typeface="Arial" panose="020B0604020202020204" pitchFamily="34" charset="0"/>
                <a:ea typeface="Calibri" panose="020F0502020204030204" pitchFamily="34" charset="0"/>
                <a:cs typeface="Arial" panose="020B0604020202020204" pitchFamily="34" charset="0"/>
              </a:rPr>
              <a:t>Das Prinzip bleibt genau dasselbe: Die Maschine erhält </a:t>
            </a:r>
            <a:r>
              <a:rPr lang="de-DE" sz="1800" b="1" dirty="0">
                <a:effectLst/>
                <a:latin typeface="Arial" panose="020B0604020202020204" pitchFamily="34" charset="0"/>
                <a:ea typeface="Calibri" panose="020F0502020204030204" pitchFamily="34" charset="0"/>
                <a:cs typeface="Arial" panose="020B0604020202020204" pitchFamily="34" charset="0"/>
              </a:rPr>
              <a:t>Daten </a:t>
            </a:r>
            <a:r>
              <a:rPr lang="de-DE" sz="1800" b="0" dirty="0">
                <a:effectLst/>
                <a:latin typeface="Arial" panose="020B0604020202020204" pitchFamily="34" charset="0"/>
                <a:ea typeface="Calibri" panose="020F0502020204030204" pitchFamily="34" charset="0"/>
                <a:cs typeface="Arial" panose="020B0604020202020204" pitchFamily="34" charset="0"/>
              </a:rPr>
              <a:t>und verwendet einen Optimierungsalgorithmus, um das </a:t>
            </a:r>
            <a:r>
              <a:rPr lang="de-DE" sz="1800" b="1" dirty="0">
                <a:effectLst/>
                <a:latin typeface="Arial" panose="020B0604020202020204" pitchFamily="34" charset="0"/>
                <a:ea typeface="Calibri" panose="020F0502020204030204" pitchFamily="34" charset="0"/>
                <a:cs typeface="Arial" panose="020B0604020202020204" pitchFamily="34" charset="0"/>
              </a:rPr>
              <a:t>Modell</a:t>
            </a:r>
            <a:r>
              <a:rPr lang="de-DE" sz="1800" b="0" dirty="0">
                <a:effectLst/>
                <a:latin typeface="Arial" panose="020B0604020202020204" pitchFamily="34" charset="0"/>
                <a:ea typeface="Calibri" panose="020F0502020204030204" pitchFamily="34" charset="0"/>
                <a:cs typeface="Arial" panose="020B0604020202020204" pitchFamily="34" charset="0"/>
              </a:rPr>
              <a:t> an diese Daten anzupassen.</a:t>
            </a:r>
            <a:endParaRPr lang="de-DE" b="0" i="1" dirty="0">
              <a:solidFill>
                <a:schemeClr val="accent2">
                  <a:lumMod val="75000"/>
                </a:schemeClr>
              </a:solidFill>
              <a:effectLst/>
              <a:latin typeface="Arial" panose="020B0604020202020204" pitchFamily="34" charset="0"/>
              <a:cs typeface="Arial" panose="020B0604020202020204" pitchFamily="34" charset="0"/>
            </a:endParaRPr>
          </a:p>
          <a:p>
            <a:endParaRPr lang="de-DE" b="0" i="1" dirty="0">
              <a:solidFill>
                <a:schemeClr val="accent2">
                  <a:lumMod val="75000"/>
                </a:schemeClr>
              </a:solidFill>
              <a:effectLst/>
              <a:latin typeface="Arial" panose="020B0604020202020204" pitchFamily="34" charset="0"/>
              <a:cs typeface="Arial" panose="020B0604020202020204" pitchFamily="34" charset="0"/>
            </a:endParaRPr>
          </a:p>
          <a:p>
            <a:r>
              <a:rPr lang="de-DE" sz="1800" dirty="0">
                <a:effectLst/>
                <a:latin typeface="Arial" panose="020B0604020202020204" pitchFamily="34" charset="0"/>
                <a:ea typeface="Calibri" panose="020F0502020204030204" pitchFamily="34" charset="0"/>
                <a:cs typeface="Times New Roman" panose="02020603050405020304" pitchFamily="18" charset="0"/>
              </a:rPr>
              <a:t>Aber diesmal ist das Modell nicht eine einfache Funktion des Typs f(x) =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ax</a:t>
            </a:r>
            <a:r>
              <a:rPr lang="de-DE" sz="1800" dirty="0">
                <a:effectLst/>
                <a:latin typeface="Arial" panose="020B0604020202020204" pitchFamily="34" charset="0"/>
                <a:ea typeface="Calibri" panose="020F0502020204030204" pitchFamily="34" charset="0"/>
                <a:cs typeface="Times New Roman" panose="02020603050405020304" pitchFamily="18" charset="0"/>
              </a:rPr>
              <a:t> + b, sondern ein Netzwerk aus miteinander verbundenen Funktionen.</a:t>
            </a:r>
          </a:p>
          <a:p>
            <a:endParaRPr lang="de-DE" sz="1800" i="1" dirty="0">
              <a:solidFill>
                <a:schemeClr val="accent2">
                  <a:lumMod val="75000"/>
                </a:schemeClr>
              </a:solidFill>
              <a:effectLst/>
              <a:latin typeface="Arial" panose="020B0604020202020204" pitchFamily="34" charset="0"/>
              <a:cs typeface="Times New Roman" panose="02020603050405020304" pitchFamily="18" charset="0"/>
            </a:endParaRPr>
          </a:p>
          <a:p>
            <a:r>
              <a:rPr lang="de-DE" sz="1800" b="1" i="0" dirty="0">
                <a:solidFill>
                  <a:schemeClr val="accent2">
                    <a:lumMod val="75000"/>
                  </a:schemeClr>
                </a:solidFill>
                <a:effectLst/>
                <a:latin typeface="Arial" panose="020B0604020202020204" pitchFamily="34" charset="0"/>
                <a:cs typeface="Times New Roman" panose="02020603050405020304" pitchFamily="18" charset="0"/>
              </a:rPr>
              <a:t>Das ist das neuronal Netzwerk</a:t>
            </a:r>
            <a:endParaRPr lang="de-DE" b="1" i="0" dirty="0">
              <a:solidFill>
                <a:schemeClr val="accent2">
                  <a:lumMod val="75000"/>
                </a:schemeClr>
              </a:solidFill>
            </a:endParaRPr>
          </a:p>
        </p:txBody>
      </p:sp>
      <p:sp>
        <p:nvSpPr>
          <p:cNvPr id="4" name="Foliennummernplatzhalter 3"/>
          <p:cNvSpPr>
            <a:spLocks noGrp="1"/>
          </p:cNvSpPr>
          <p:nvPr>
            <p:ph type="sldNum" sz="quarter" idx="5"/>
          </p:nvPr>
        </p:nvSpPr>
        <p:spPr/>
        <p:txBody>
          <a:bodyPr/>
          <a:lstStyle/>
          <a:p>
            <a:fld id="{692BDF02-540B-43B4-9953-76428F00ACAC}" type="slidenum">
              <a:rPr lang="de-DE" smtClean="0"/>
              <a:t>5</a:t>
            </a:fld>
            <a:endParaRPr lang="de-DE"/>
          </a:p>
        </p:txBody>
      </p:sp>
    </p:spTree>
    <p:extLst>
      <p:ext uri="{BB962C8B-B14F-4D97-AF65-F5344CB8AC3E}">
        <p14:creationId xmlns:p14="http://schemas.microsoft.com/office/powerpoint/2010/main" val="411080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r>
              <a:rPr lang="de-DE" sz="1800" dirty="0">
                <a:effectLst/>
                <a:latin typeface="Arial" panose="020B0604020202020204" pitchFamily="34" charset="0"/>
                <a:ea typeface="Calibri" panose="020F0502020204030204" pitchFamily="34" charset="0"/>
                <a:cs typeface="Times New Roman" panose="02020603050405020304" pitchFamily="18" charset="0"/>
              </a:rPr>
              <a:t>Die ersten neuronalen Netze wurden in 1943 von zwei Mathematikern und Neurowissenschaftlern namens Warren McCulloch und Walter Pitts erfunden</a:t>
            </a:r>
            <a:endParaRPr lang="de-DE" dirty="0"/>
          </a:p>
          <a:p>
            <a:endParaRPr lang="de-DE" dirty="0"/>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Zur Erinnerung: In der Biologie sind Neuronen erregbare Zellen, welche  miteinander verbunden sind und deren Aufgabe es ist, Informationen in dem Nervensystem zu übertragen.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Jedes Neuron besteht aus : </a:t>
            </a:r>
            <a:r>
              <a:rPr lang="de-DE" sz="1800" b="1" dirty="0">
                <a:effectLst/>
                <a:latin typeface="Arial" panose="020B0604020202020204" pitchFamily="34" charset="0"/>
                <a:ea typeface="Calibri" panose="020F0502020204030204" pitchFamily="34" charset="0"/>
                <a:cs typeface="Times New Roman" panose="02020603050405020304" pitchFamily="18" charset="0"/>
              </a:rPr>
              <a:t>mehreren Dendriten, einem Zellkörper</a:t>
            </a:r>
            <a:r>
              <a:rPr lang="de-DE" sz="1800" dirty="0">
                <a:effectLst/>
                <a:latin typeface="Arial" panose="020B0604020202020204" pitchFamily="34" charset="0"/>
                <a:ea typeface="Calibri" panose="020F0502020204030204" pitchFamily="34" charset="0"/>
                <a:cs typeface="Times New Roman" panose="02020603050405020304" pitchFamily="18" charset="0"/>
              </a:rPr>
              <a:t> und </a:t>
            </a:r>
            <a:r>
              <a:rPr lang="de-DE" sz="1800" b="1" dirty="0">
                <a:effectLst/>
                <a:latin typeface="Arial" panose="020B0604020202020204" pitchFamily="34" charset="0"/>
                <a:ea typeface="Calibri" panose="020F0502020204030204" pitchFamily="34" charset="0"/>
                <a:cs typeface="Times New Roman" panose="02020603050405020304" pitchFamily="18" charset="0"/>
              </a:rPr>
              <a:t>einem Axon</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p>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Dendriten sind </a:t>
            </a:r>
            <a:r>
              <a:rPr lang="de-DE" sz="1800" dirty="0">
                <a:effectLst/>
                <a:latin typeface="Arial" panose="020B0604020202020204" pitchFamily="34" charset="0"/>
                <a:ea typeface="Calibri" panose="020F0502020204030204" pitchFamily="34" charset="0"/>
                <a:cs typeface="Times New Roman" panose="02020603050405020304" pitchFamily="18" charset="0"/>
              </a:rPr>
              <a:t>die Eingänge zu einem Neuron. An der Synapse empfängt das Neuron Signale von den vorherigen Neuronen, welche </a:t>
            </a:r>
            <a:r>
              <a:rPr lang="de-DE" sz="1800" b="1" dirty="0">
                <a:effectLst/>
                <a:latin typeface="Arial" panose="020B0604020202020204" pitchFamily="34" charset="0"/>
                <a:ea typeface="Calibri" panose="020F0502020204030204" pitchFamily="34" charset="0"/>
                <a:cs typeface="Times New Roman" panose="02020603050405020304" pitchFamily="18" charset="0"/>
              </a:rPr>
              <a:t>erregend</a:t>
            </a:r>
            <a:r>
              <a:rPr lang="de-DE" sz="1800" dirty="0">
                <a:effectLst/>
                <a:latin typeface="Arial" panose="020B0604020202020204" pitchFamily="34" charset="0"/>
                <a:ea typeface="Calibri" panose="020F0502020204030204" pitchFamily="34" charset="0"/>
                <a:cs typeface="Times New Roman" panose="02020603050405020304" pitchFamily="18" charset="0"/>
              </a:rPr>
              <a:t> oder Inhibitor sein können.</a:t>
            </a:r>
          </a:p>
          <a:p>
            <a:r>
              <a:rPr lang="de-DE" dirty="0"/>
              <a:t>Es ist ein bisschen so, als würde man Signale haben, </a:t>
            </a:r>
            <a:r>
              <a:rPr lang="de-DE" b="1" dirty="0"/>
              <a:t>welche plus 1 </a:t>
            </a:r>
            <a:r>
              <a:rPr lang="de-DE" dirty="0"/>
              <a:t>wert sind und andere, welche </a:t>
            </a:r>
            <a:r>
              <a:rPr lang="de-DE" b="1" dirty="0"/>
              <a:t>minus 1 </a:t>
            </a:r>
            <a:r>
              <a:rPr lang="de-DE" dirty="0"/>
              <a:t>wert sind.</a:t>
            </a:r>
          </a:p>
          <a:p>
            <a:endParaRPr lang="de-DE" dirty="0"/>
          </a:p>
          <a:p>
            <a:r>
              <a:rPr lang="de-DE" dirty="0"/>
              <a:t>Wenn die Summe dieser Signale einen bestimmten Schwellenwert erreicht, wird das Neuron aktiviert und erzeugt </a:t>
            </a:r>
            <a:r>
              <a:rPr lang="de-DE" b="1" dirty="0"/>
              <a:t>ein elektrisches Signal</a:t>
            </a:r>
            <a:r>
              <a:rPr lang="de-DE" dirty="0"/>
              <a:t>.</a:t>
            </a:r>
          </a:p>
          <a:p>
            <a:r>
              <a:rPr lang="de-DE" dirty="0"/>
              <a:t>Das Signal läuft entlang des Axons zu den Nervenenden und wird an andere Neuronen in dem System weitergeleitet...</a:t>
            </a:r>
          </a:p>
          <a:p>
            <a:r>
              <a:rPr lang="de-DE" dirty="0"/>
              <a:t>So ungefähr funktionieren die Neuronen.</a:t>
            </a:r>
          </a:p>
        </p:txBody>
      </p:sp>
    </p:spTree>
    <p:extLst>
      <p:ext uri="{BB962C8B-B14F-4D97-AF65-F5344CB8AC3E}">
        <p14:creationId xmlns:p14="http://schemas.microsoft.com/office/powerpoint/2010/main" val="410840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Was Warren McCulloch und Walter Pitts versucht haben, ist, diese Operation zu modellieren, wobei sie davon ausgingen, dass ein Neuron durch eine Übertragungsfunktion dargestellt werden könnte, welche als Eingangssignal X empfängt und einen Ausgang y liefert.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dirty="0">
                <a:effectLst/>
                <a:latin typeface="Arial" panose="020B0604020202020204" pitchFamily="34" charset="0"/>
                <a:ea typeface="Calibri" panose="020F0502020204030204" pitchFamily="34" charset="0"/>
                <a:cs typeface="Times New Roman" panose="02020603050405020304" pitchFamily="18" charset="0"/>
              </a:rPr>
              <a:t>Innerhalb dieser Funktion gibt es 2 Hauptschritte.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dirty="0">
                <a:effectLst/>
                <a:latin typeface="Arial" panose="020B0604020202020204" pitchFamily="34" charset="0"/>
                <a:ea typeface="Calibri" panose="020F0502020204030204" pitchFamily="34" charset="0"/>
                <a:cs typeface="Times New Roman" panose="02020603050405020304" pitchFamily="18" charset="0"/>
              </a:rPr>
              <a:t>Der erste ist ein </a:t>
            </a:r>
            <a:r>
              <a:rPr lang="de-DE" sz="1800" b="1" dirty="0">
                <a:effectLst/>
                <a:latin typeface="Arial" panose="020B0604020202020204" pitchFamily="34" charset="0"/>
                <a:ea typeface="Calibri" panose="020F0502020204030204" pitchFamily="34" charset="0"/>
                <a:cs typeface="Times New Roman" panose="02020603050405020304" pitchFamily="18" charset="0"/>
              </a:rPr>
              <a:t>Aggregationsschritt</a:t>
            </a:r>
            <a:r>
              <a:rPr lang="de-DE" sz="1800" b="0" dirty="0">
                <a:effectLst/>
                <a:latin typeface="Arial" panose="020B0604020202020204" pitchFamily="34" charset="0"/>
                <a:ea typeface="Calibri" panose="020F0502020204030204" pitchFamily="34" charset="0"/>
                <a:cs typeface="Times New Roman" panose="02020603050405020304" pitchFamily="18" charset="0"/>
              </a:rPr>
              <a:t>. Alle Eingänge des Neurons werden summiert, indem jeder Eingang mit einem Koeffizienten W multipliziert wird. Dieser Koeffizient stellt die synaptische Aktivität dar, d. h. ob das Signal erregend ist, in diesem Fall ist </a:t>
            </a:r>
            <a:r>
              <a:rPr lang="de-DE" sz="1800" b="1" dirty="0">
                <a:effectLst/>
                <a:latin typeface="Arial" panose="020B0604020202020204" pitchFamily="34" charset="0"/>
                <a:ea typeface="Calibri" panose="020F0502020204030204" pitchFamily="34" charset="0"/>
                <a:cs typeface="Times New Roman" panose="02020603050405020304" pitchFamily="18" charset="0"/>
              </a:rPr>
              <a:t>w +1</a:t>
            </a:r>
            <a:r>
              <a:rPr lang="de-DE" sz="1800" b="0" dirty="0">
                <a:effectLst/>
                <a:latin typeface="Arial" panose="020B0604020202020204" pitchFamily="34" charset="0"/>
                <a:ea typeface="Calibri" panose="020F0502020204030204" pitchFamily="34" charset="0"/>
                <a:cs typeface="Times New Roman" panose="02020603050405020304" pitchFamily="18" charset="0"/>
              </a:rPr>
              <a:t>, oder inhibitiv, in diesem Fall ist w = -1. In dieser Aggregationsphase erhält man einen Ausdruck der Form w1 x1 + w 2 x 2 + w3 x3 usw. usw.</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dirty="0">
                <a:effectLst/>
                <a:latin typeface="Arial" panose="020B0604020202020204" pitchFamily="34" charset="0"/>
                <a:ea typeface="Calibri" panose="020F0502020204030204" pitchFamily="34" charset="0"/>
                <a:cs typeface="Times New Roman" panose="02020603050405020304" pitchFamily="18" charset="0"/>
              </a:rPr>
              <a:t>Nach dieser Phase folgt nun die Aktivierungsphase. Es wird das Ergebnis der vorherigen Berechnung betrachtet, und wenn es einen bestimmten Schwellenwert, meist 0, überschreitet, wird das Neuron aktiviert und liefert eine Ausgabe y = 1. Andernfalls bleibt sie auf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Auf diese Weise gelang es Warren McCulloch und Walter Pitts, </a:t>
            </a:r>
            <a:r>
              <a:rPr lang="de-DE" sz="1800" b="1" dirty="0">
                <a:effectLst/>
                <a:latin typeface="Arial" panose="020B0604020202020204" pitchFamily="34" charset="0"/>
                <a:ea typeface="Calibri" panose="020F0502020204030204" pitchFamily="34" charset="0"/>
                <a:cs typeface="Times New Roman" panose="02020603050405020304" pitchFamily="18" charset="0"/>
              </a:rPr>
              <a:t>die ersten künstlichen Neuronen zu entwickeln</a:t>
            </a:r>
            <a:r>
              <a:rPr lang="de-DE" sz="1800" dirty="0">
                <a:effectLst/>
                <a:latin typeface="Arial" panose="020B0604020202020204" pitchFamily="34" charset="0"/>
                <a:ea typeface="Calibri" panose="020F0502020204030204" pitchFamily="34" charset="0"/>
                <a:cs typeface="Times New Roman" panose="02020603050405020304" pitchFamily="18" charset="0"/>
              </a:rPr>
              <a:t>, die später in </a:t>
            </a:r>
            <a:r>
              <a:rPr lang="de-DE" sz="1800" b="1" dirty="0">
                <a:effectLst/>
                <a:latin typeface="Arial" panose="020B0604020202020204" pitchFamily="34" charset="0"/>
                <a:ea typeface="Calibri" panose="020F0502020204030204" pitchFamily="34" charset="0"/>
                <a:cs typeface="Times New Roman" panose="02020603050405020304" pitchFamily="18" charset="0"/>
              </a:rPr>
              <a:t>"Threshold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Logic</a:t>
            </a:r>
            <a:r>
              <a:rPr lang="de-DE" sz="1800" b="1" dirty="0">
                <a:effectLst/>
                <a:latin typeface="Arial" panose="020B0604020202020204" pitchFamily="34" charset="0"/>
                <a:ea typeface="Calibri" panose="020F0502020204030204" pitchFamily="34" charset="0"/>
                <a:cs typeface="Times New Roman" panose="02020603050405020304" pitchFamily="18" charset="0"/>
              </a:rPr>
              <a:t> Unit"</a:t>
            </a:r>
            <a:r>
              <a:rPr lang="de-DE" sz="1800" dirty="0">
                <a:effectLst/>
                <a:latin typeface="Arial" panose="020B0604020202020204" pitchFamily="34" charset="0"/>
                <a:ea typeface="Calibri" panose="020F0502020204030204" pitchFamily="34" charset="0"/>
                <a:cs typeface="Times New Roman" panose="02020603050405020304" pitchFamily="18" charset="0"/>
              </a:rPr>
              <a:t> umbenannt wurden.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Diese Model hat auch seiner Grenze . Er war nur für die Verarbeitung von logischen Eingaben konzipiert, welche entweder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0</a:t>
            </a:r>
            <a:r>
              <a:rPr lang="de-DE" sz="1800" dirty="0">
                <a:effectLst/>
                <a:latin typeface="Arial" panose="020B0604020202020204" pitchFamily="34" charset="0"/>
                <a:ea typeface="Calibri" panose="020F0502020204030204" pitchFamily="34" charset="0"/>
                <a:cs typeface="Times New Roman" panose="02020603050405020304" pitchFamily="18" charset="0"/>
              </a:rPr>
              <a:t> oder 1 sind. Obwohl dieses Modell die Grundlage für das bildet, was Deep Learning heute noch ist, enthält es eine Reihe von Mängeln... insbesondere die Tatsache, dass es keinen Lernalgorithmus hat, und dass wir die Werte der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W-</a:t>
            </a:r>
            <a:r>
              <a:rPr lang="de-DE" sz="1800" dirty="0">
                <a:effectLst/>
                <a:latin typeface="Arial" panose="020B0604020202020204" pitchFamily="34" charset="0"/>
                <a:ea typeface="Calibri" panose="020F0502020204030204" pitchFamily="34" charset="0"/>
                <a:cs typeface="Times New Roman" panose="02020603050405020304" pitchFamily="18" charset="0"/>
              </a:rPr>
              <a:t> Parameter selbst finden müssen, wenn man es für reale Anwendungen nutzen wollen.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7</a:t>
            </a:fld>
            <a:endParaRPr lang="de-DE"/>
          </a:p>
        </p:txBody>
      </p:sp>
    </p:spTree>
    <p:extLst>
      <p:ext uri="{BB962C8B-B14F-4D97-AF65-F5344CB8AC3E}">
        <p14:creationId xmlns:p14="http://schemas.microsoft.com/office/powerpoint/2010/main" val="109380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später fand ein Psychologe </a:t>
            </a:r>
            <a:r>
              <a:rPr lang="de-DE" sz="1800" b="1" dirty="0">
                <a:effectLst/>
                <a:latin typeface="Arial" panose="020B0604020202020204" pitchFamily="34" charset="0"/>
                <a:ea typeface="Calibri" panose="020F0502020204030204" pitchFamily="34" charset="0"/>
                <a:cs typeface="Times New Roman" panose="02020603050405020304" pitchFamily="18" charset="0"/>
              </a:rPr>
              <a:t>Franck Rosenblatt</a:t>
            </a:r>
            <a:r>
              <a:rPr lang="de-DE" sz="1800" dirty="0">
                <a:effectLst/>
                <a:latin typeface="Arial" panose="020B0604020202020204" pitchFamily="34" charset="0"/>
                <a:ea typeface="Calibri" panose="020F0502020204030204" pitchFamily="34" charset="0"/>
                <a:cs typeface="Times New Roman" panose="02020603050405020304" pitchFamily="18" charset="0"/>
              </a:rPr>
              <a:t>, im Jahr 1957, einen Weg, dieses Modell zu verbessern, indem er den </a:t>
            </a:r>
            <a:r>
              <a:rPr lang="de-DE" sz="1800" b="1" dirty="0">
                <a:effectLst/>
                <a:latin typeface="Arial" panose="020B0604020202020204" pitchFamily="34" charset="0"/>
                <a:ea typeface="Calibri" panose="020F0502020204030204" pitchFamily="34" charset="0"/>
                <a:cs typeface="Times New Roman" panose="02020603050405020304" pitchFamily="18" charset="0"/>
              </a:rPr>
              <a:t>ersten Lernalgorithmus in der Geschichte des Deep Learning vorschlug.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Modell des Perceptrons ähnelt in der Tat sehr stark dem Modell, welches wir gerade gesprochen haben.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Es ist ein künstliches Neuron, das aktiviert wird, wenn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gewichtete Summe </a:t>
            </a:r>
            <a:r>
              <a:rPr lang="de-DE" sz="1800" dirty="0">
                <a:effectLst/>
                <a:latin typeface="Arial" panose="020B0604020202020204" pitchFamily="34" charset="0"/>
                <a:ea typeface="Calibri" panose="020F0502020204030204" pitchFamily="34" charset="0"/>
                <a:cs typeface="Times New Roman" panose="02020603050405020304" pitchFamily="18" charset="0"/>
              </a:rPr>
              <a:t>seiner Eingänge einen bestimmten Schwellenwert überschreitet, normalerweise 0.</a:t>
            </a:r>
          </a:p>
          <a:p>
            <a:pPr algn="just">
              <a:lnSpc>
                <a:spcPct val="150000"/>
              </a:lnSpc>
              <a:spcAft>
                <a:spcPts val="600"/>
              </a:spcAft>
            </a:pPr>
            <a:r>
              <a:rPr lang="de-DE"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Damit verfügt der</a:t>
            </a:r>
            <a:r>
              <a:rPr lang="de-DE" sz="1800"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 </a:t>
            </a:r>
            <a:r>
              <a:rPr lang="de-DE" sz="1800" dirty="0">
                <a:effectLst/>
                <a:latin typeface="Arial" panose="020B0604020202020204" pitchFamily="34" charset="0"/>
                <a:ea typeface="Calibri" panose="020F0502020204030204" pitchFamily="34" charset="0"/>
                <a:cs typeface="Times New Roman" panose="02020603050405020304" pitchFamily="18" charset="0"/>
              </a:rPr>
              <a:t>Empfänger  aber auch über einen Lernalgorithmus, welcher es ihm ermöglicht, die Werte seiner Parameter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w </a:t>
            </a:r>
            <a:r>
              <a:rPr lang="de-DE" sz="1800" dirty="0">
                <a:effectLst/>
                <a:latin typeface="Arial" panose="020B0604020202020204" pitchFamily="34" charset="0"/>
                <a:ea typeface="Calibri" panose="020F0502020204030204" pitchFamily="34" charset="0"/>
                <a:cs typeface="Times New Roman" panose="02020603050405020304" pitchFamily="18" charset="0"/>
              </a:rPr>
              <a:t>zu finden, um die gewünschten Ergebnisse </a:t>
            </a:r>
            <a:r>
              <a:rPr lang="de-DE" sz="1800" b="1" dirty="0">
                <a:effectLst/>
                <a:latin typeface="Arial" panose="020B0604020202020204" pitchFamily="34" charset="0"/>
                <a:ea typeface="Calibri" panose="020F0502020204030204" pitchFamily="34" charset="0"/>
                <a:cs typeface="Times New Roman" panose="02020603050405020304" pitchFamily="18" charset="0"/>
              </a:rPr>
              <a:t>y</a:t>
            </a:r>
            <a:r>
              <a:rPr lang="de-DE" sz="1800" dirty="0">
                <a:effectLst/>
                <a:latin typeface="Arial" panose="020B0604020202020204" pitchFamily="34" charset="0"/>
                <a:ea typeface="Calibri" panose="020F0502020204030204" pitchFamily="34" charset="0"/>
                <a:cs typeface="Times New Roman" panose="02020603050405020304" pitchFamily="18" charset="0"/>
              </a:rPr>
              <a:t> zu erhalten. </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Bei der Entwicklung dieses Algorithmus ließ sich Frank Rosenblatt von der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Hebbschen</a:t>
            </a:r>
            <a:r>
              <a:rPr lang="de-DE" sz="1800" b="1" dirty="0">
                <a:effectLst/>
                <a:latin typeface="Arial" panose="020B0604020202020204" pitchFamily="34" charset="0"/>
                <a:ea typeface="Calibri" panose="020F0502020204030204" pitchFamily="34" charset="0"/>
                <a:cs typeface="Times New Roman" panose="02020603050405020304" pitchFamily="18" charset="0"/>
              </a:rPr>
              <a:t> Theorie inspirieren</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Diese Theorie besagt, dass, </a:t>
            </a:r>
            <a:r>
              <a:rPr lang="de-DE" sz="1800" b="1" dirty="0">
                <a:effectLst/>
                <a:latin typeface="Arial" panose="020B0604020202020204" pitchFamily="34" charset="0"/>
                <a:ea typeface="Calibri" panose="020F0502020204030204" pitchFamily="34" charset="0"/>
                <a:cs typeface="Times New Roman" panose="02020603050405020304" pitchFamily="18" charset="0"/>
              </a:rPr>
              <a:t>wenn zwei biologische Neuronen gemeinsam erregt, werden sie ihre synaptischen Verbindungen verstärken.</a:t>
            </a:r>
          </a:p>
          <a:p>
            <a:pPr algn="just">
              <a:lnSpc>
                <a:spcPct val="150000"/>
              </a:lnSpc>
              <a:spcAft>
                <a:spcPts val="6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Er entwickelte einen Lernalgorithmus ,mit welchem </a:t>
            </a:r>
            <a:r>
              <a:rPr lang="de-DE" sz="1800" b="1" dirty="0">
                <a:effectLst/>
                <a:latin typeface="Arial" panose="020B0604020202020204" pitchFamily="34" charset="0"/>
                <a:ea typeface="Calibri" panose="020F0502020204030204" pitchFamily="34" charset="0"/>
                <a:cs typeface="Times New Roman" panose="02020603050405020304" pitchFamily="18" charset="0"/>
              </a:rPr>
              <a:t>ein künstliches Neuron </a:t>
            </a:r>
            <a:r>
              <a:rPr lang="de-DE" sz="1800" dirty="0">
                <a:effectLst/>
                <a:latin typeface="Arial" panose="020B0604020202020204" pitchFamily="34" charset="0"/>
                <a:ea typeface="Calibri" panose="020F0502020204030204" pitchFamily="34" charset="0"/>
                <a:cs typeface="Times New Roman" panose="02020603050405020304" pitchFamily="18" charset="0"/>
              </a:rPr>
              <a:t>auf Referenzdaten </a:t>
            </a:r>
            <a:r>
              <a:rPr lang="de-DE" sz="1800" b="1" dirty="0">
                <a:effectLst/>
                <a:latin typeface="Arial" panose="020B0604020202020204" pitchFamily="34" charset="0"/>
                <a:ea typeface="Calibri" panose="020F0502020204030204" pitchFamily="34" charset="0"/>
                <a:cs typeface="Times New Roman" panose="02020603050405020304" pitchFamily="18" charset="0"/>
              </a:rPr>
              <a:t>(x, y) </a:t>
            </a:r>
            <a:r>
              <a:rPr lang="de-DE" sz="1800" dirty="0">
                <a:effectLst/>
                <a:latin typeface="Arial" panose="020B0604020202020204" pitchFamily="34" charset="0"/>
                <a:ea typeface="Calibri" panose="020F0502020204030204" pitchFamily="34" charset="0"/>
                <a:cs typeface="Times New Roman" panose="02020603050405020304" pitchFamily="18" charset="0"/>
              </a:rPr>
              <a:t>trainiert wird. </a:t>
            </a: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Ziel dieser Algorithmus ist : die Parameter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w</a:t>
            </a:r>
            <a:r>
              <a:rPr lang="de-DE" sz="1800" dirty="0">
                <a:effectLst/>
                <a:latin typeface="Arial" panose="020B0604020202020204" pitchFamily="34" charset="0"/>
                <a:ea typeface="Calibri" panose="020F0502020204030204" pitchFamily="34" charset="0"/>
                <a:cs typeface="Times New Roman" panose="02020603050405020304" pitchFamily="18" charset="0"/>
              </a:rPr>
              <a:t> zu verstärken, wenn ein Eingang </a:t>
            </a:r>
            <a:r>
              <a:rPr lang="de-DE" sz="1800" b="1" dirty="0">
                <a:effectLst/>
                <a:latin typeface="Arial" panose="020B0604020202020204" pitchFamily="34" charset="0"/>
                <a:ea typeface="Calibri" panose="020F0502020204030204" pitchFamily="34" charset="0"/>
                <a:cs typeface="Times New Roman" panose="02020603050405020304" pitchFamily="18" charset="0"/>
              </a:rPr>
              <a:t>x</a:t>
            </a:r>
            <a:r>
              <a:rPr lang="de-DE" sz="1800" dirty="0">
                <a:effectLst/>
                <a:latin typeface="Arial" panose="020B0604020202020204" pitchFamily="34" charset="0"/>
                <a:ea typeface="Calibri" panose="020F0502020204030204" pitchFamily="34" charset="0"/>
                <a:cs typeface="Times New Roman" panose="02020603050405020304" pitchFamily="18" charset="0"/>
              </a:rPr>
              <a:t> gleichzeitig mit dem Ausgang </a:t>
            </a:r>
            <a:r>
              <a:rPr lang="de-DE" sz="1800" b="1" dirty="0">
                <a:effectLst/>
                <a:latin typeface="Arial" panose="020B0604020202020204" pitchFamily="34" charset="0"/>
                <a:ea typeface="Calibri" panose="020F0502020204030204" pitchFamily="34" charset="0"/>
                <a:cs typeface="Times New Roman" panose="02020603050405020304" pitchFamily="18" charset="0"/>
              </a:rPr>
              <a:t>y</a:t>
            </a:r>
            <a:r>
              <a:rPr lang="de-DE" sz="1800" dirty="0">
                <a:effectLst/>
                <a:latin typeface="Arial" panose="020B0604020202020204" pitchFamily="34" charset="0"/>
                <a:ea typeface="Calibri" panose="020F0502020204030204" pitchFamily="34" charset="0"/>
                <a:cs typeface="Times New Roman" panose="02020603050405020304" pitchFamily="18" charset="0"/>
              </a:rPr>
              <a:t> in den Daten aktiviert wird.</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Er entwickelte die folgende Formel, in welcher die Parameter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w</a:t>
            </a:r>
            <a:r>
              <a:rPr lang="de-DE" sz="1800" dirty="0">
                <a:effectLst/>
                <a:latin typeface="Arial" panose="020B0604020202020204" pitchFamily="34" charset="0"/>
                <a:ea typeface="Calibri" panose="020F0502020204030204" pitchFamily="34" charset="0"/>
                <a:cs typeface="Times New Roman" panose="02020603050405020304" pitchFamily="18" charset="0"/>
              </a:rPr>
              <a:t> berechnet werden, </a:t>
            </a:r>
            <a:r>
              <a:rPr lang="de-DE" sz="1800" b="1" dirty="0">
                <a:effectLst/>
                <a:latin typeface="Arial" panose="020B0604020202020204" pitchFamily="34" charset="0"/>
                <a:ea typeface="Calibri" panose="020F0502020204030204" pitchFamily="34" charset="0"/>
                <a:cs typeface="Times New Roman" panose="02020603050405020304" pitchFamily="18" charset="0"/>
              </a:rPr>
              <a:t>indem</a:t>
            </a:r>
            <a:r>
              <a:rPr lang="de-DE" sz="1800" dirty="0">
                <a:effectLst/>
                <a:latin typeface="Arial" panose="020B0604020202020204" pitchFamily="34" charset="0"/>
                <a:ea typeface="Calibri" panose="020F0502020204030204" pitchFamily="34" charset="0"/>
                <a:cs typeface="Times New Roman" panose="02020603050405020304" pitchFamily="18" charset="0"/>
              </a:rPr>
              <a:t> die Differenz zwischen der Referenzausgabe und dem Output, den das Neuron erzeugt, mit dem Wert jedes Inputs X und mit einem positiven Trainingsschritt multipliziert wird. </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bedeutet, dass die Parameter aufhören, sich zu entwickeln.</a:t>
            </a:r>
          </a:p>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Auf diese Weise entwickelte Frank Rosenblatt den ersten Lernalgorithmus in der Geschichte des Deep Learning. </a:t>
            </a:r>
          </a:p>
          <a:p>
            <a:pPr algn="just">
              <a:lnSpc>
                <a:spcPct val="150000"/>
              </a:lnSpc>
              <a:spcAft>
                <a:spcPts val="6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Die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Perzeptron</a:t>
            </a:r>
            <a:r>
              <a:rPr lang="de-DE" sz="1800" b="1" dirty="0">
                <a:effectLst/>
                <a:latin typeface="Arial" panose="020B0604020202020204" pitchFamily="34" charset="0"/>
                <a:ea typeface="Calibri" panose="020F0502020204030204" pitchFamily="34" charset="0"/>
                <a:cs typeface="Times New Roman" panose="02020603050405020304" pitchFamily="18" charset="0"/>
              </a:rPr>
              <a:t> hat aber auch seine Grenze, und zwar sie ist ein lineares Modell </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8</a:t>
            </a:fld>
            <a:endParaRPr lang="de-DE"/>
          </a:p>
        </p:txBody>
      </p:sp>
    </p:spTree>
    <p:extLst>
      <p:ext uri="{BB962C8B-B14F-4D97-AF65-F5344CB8AC3E}">
        <p14:creationId xmlns:p14="http://schemas.microsoft.com/office/powerpoint/2010/main" val="50059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Glücklicherweise änderte sich alles in den 1980er Jahren, als </a:t>
            </a:r>
            <a:r>
              <a:rPr lang="de-DE" sz="1800" b="1" dirty="0">
                <a:effectLst/>
                <a:latin typeface="Arial" panose="020B0604020202020204" pitchFamily="34" charset="0"/>
                <a:ea typeface="Calibri" panose="020F0502020204030204" pitchFamily="34" charset="0"/>
                <a:cs typeface="Times New Roman" panose="02020603050405020304" pitchFamily="18" charset="0"/>
              </a:rPr>
              <a:t>Geoffrey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Hinton</a:t>
            </a:r>
            <a:r>
              <a:rPr lang="de-DE" sz="1800" dirty="0">
                <a:effectLst/>
                <a:latin typeface="Arial" panose="020B0604020202020204" pitchFamily="34" charset="0"/>
                <a:ea typeface="Calibri" panose="020F0502020204030204" pitchFamily="34" charset="0"/>
                <a:cs typeface="Times New Roman" panose="02020603050405020304" pitchFamily="18" charset="0"/>
              </a:rPr>
              <a:t>, einer der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Pioniare</a:t>
            </a:r>
            <a:r>
              <a:rPr lang="de-DE" sz="1800" b="1" dirty="0">
                <a:effectLst/>
                <a:latin typeface="Arial" panose="020B0604020202020204" pitchFamily="34" charset="0"/>
                <a:ea typeface="Calibri" panose="020F0502020204030204" pitchFamily="34" charset="0"/>
                <a:cs typeface="Times New Roman" panose="02020603050405020304" pitchFamily="18" charset="0"/>
              </a:rPr>
              <a:t> des Deep Learning</a:t>
            </a:r>
            <a:r>
              <a:rPr lang="de-DE" sz="1800" dirty="0">
                <a:effectLst/>
                <a:latin typeface="Arial" panose="020B0604020202020204" pitchFamily="34" charset="0"/>
                <a:ea typeface="Calibri" panose="020F0502020204030204" pitchFamily="34" charset="0"/>
                <a:cs typeface="Times New Roman" panose="02020603050405020304" pitchFamily="18" charset="0"/>
              </a:rPr>
              <a:t>, das mehrschichtige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Perceptron</a:t>
            </a:r>
            <a:r>
              <a:rPr lang="de-DE" sz="1800" b="1" dirty="0">
                <a:effectLst/>
                <a:latin typeface="Arial" panose="020B0604020202020204" pitchFamily="34" charset="0"/>
                <a:ea typeface="Calibri" panose="020F0502020204030204" pitchFamily="34" charset="0"/>
                <a:cs typeface="Times New Roman" panose="02020603050405020304" pitchFamily="18" charset="0"/>
              </a:rPr>
              <a:t> entwickelte, das erste echte künstliche neuronale Netz!</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Wenn man den Graphen der Aggregationsfunktion </a:t>
            </a:r>
            <a:r>
              <a:rPr lang="de-DE" sz="1800" b="1" dirty="0">
                <a:effectLst/>
                <a:latin typeface="Arial" panose="020B0604020202020204" pitchFamily="34" charset="0"/>
                <a:ea typeface="Calibri" panose="020F0502020204030204" pitchFamily="34" charset="0"/>
                <a:cs typeface="Times New Roman" panose="02020603050405020304" pitchFamily="18" charset="0"/>
              </a:rPr>
              <a:t>f(x1, x2) = w1x1 + w2x2 </a:t>
            </a:r>
            <a:r>
              <a:rPr lang="de-DE" sz="2000" dirty="0">
                <a:effectLst/>
                <a:latin typeface="Arial" panose="020B0604020202020204" pitchFamily="34" charset="0"/>
                <a:ea typeface="Calibri" panose="020F0502020204030204" pitchFamily="34" charset="0"/>
                <a:cs typeface="Times New Roman" panose="02020603050405020304" pitchFamily="18" charset="0"/>
              </a:rPr>
              <a:t>einzeichnen</a:t>
            </a:r>
            <a:r>
              <a:rPr lang="de-DE" sz="1800" dirty="0">
                <a:effectLst/>
                <a:latin typeface="Arial" panose="020B0604020202020204" pitchFamily="34" charset="0"/>
                <a:ea typeface="Calibri" panose="020F0502020204030204" pitchFamily="34" charset="0"/>
                <a:cs typeface="Times New Roman" panose="02020603050405020304" pitchFamily="18" charset="0"/>
              </a:rPr>
              <a:t>, so erhalt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ma</a:t>
            </a:r>
            <a:r>
              <a:rPr lang="de-DE" sz="1800" dirty="0">
                <a:effectLst/>
                <a:latin typeface="Arial" panose="020B0604020202020204" pitchFamily="34" charset="0"/>
                <a:ea typeface="Calibri" panose="020F0502020204030204" pitchFamily="34" charset="0"/>
                <a:cs typeface="Times New Roman" panose="02020603050405020304" pitchFamily="18" charset="0"/>
              </a:rPr>
              <a:t> eine Linie, deren Neigung von den Parametern </a:t>
            </a:r>
            <a:r>
              <a:rPr lang="de-DE" sz="1800" b="1" dirty="0">
                <a:effectLst/>
                <a:latin typeface="Arial" panose="020B0604020202020204" pitchFamily="34" charset="0"/>
                <a:ea typeface="Calibri" panose="020F0502020204030204" pitchFamily="34" charset="0"/>
                <a:cs typeface="Times New Roman" panose="02020603050405020304" pitchFamily="18" charset="0"/>
              </a:rPr>
              <a:t>w</a:t>
            </a:r>
            <a:r>
              <a:rPr lang="de-DE" sz="1800" dirty="0">
                <a:effectLst/>
                <a:latin typeface="Arial" panose="020B0604020202020204" pitchFamily="34" charset="0"/>
                <a:ea typeface="Calibri" panose="020F0502020204030204" pitchFamily="34" charset="0"/>
                <a:cs typeface="Times New Roman" panose="02020603050405020304" pitchFamily="18" charset="0"/>
              </a:rPr>
              <a:t> abhängt und deren Position mit einem kleinen zusätzlichen Parameter, dem Bias, verändert werden kann.</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Mit dieser Linie kann man tolle Sachen machen, wie zum </a:t>
            </a:r>
            <a:r>
              <a:rPr lang="de-DE" sz="1800" b="1" dirty="0">
                <a:effectLst/>
                <a:latin typeface="Arial" panose="020B0604020202020204" pitchFamily="34" charset="0"/>
                <a:ea typeface="Calibri" panose="020F0502020204030204" pitchFamily="34" charset="0"/>
                <a:cs typeface="Times New Roman" panose="02020603050405020304" pitchFamily="18" charset="0"/>
              </a:rPr>
              <a:t>Beispiel 2 Klassen von Punkten trennen</a:t>
            </a:r>
            <a:r>
              <a:rPr lang="de-DE" sz="18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Dank der Aktivierungsfunktion alles, was oberhalb der Linie liegt, gibt eine  Ausgabe </a:t>
            </a:r>
            <a:r>
              <a:rPr lang="de-DE" sz="1800" b="1" dirty="0">
                <a:effectLst/>
                <a:latin typeface="Arial" panose="020B0604020202020204" pitchFamily="34" charset="0"/>
                <a:ea typeface="Calibri" panose="020F0502020204030204" pitchFamily="34" charset="0"/>
                <a:cs typeface="Times New Roman" panose="02020603050405020304" pitchFamily="18" charset="0"/>
              </a:rPr>
              <a:t>y = 1 </a:t>
            </a:r>
            <a:r>
              <a:rPr lang="de-DE" sz="1800" dirty="0">
                <a:effectLst/>
                <a:latin typeface="Arial" panose="020B0604020202020204" pitchFamily="34" charset="0"/>
                <a:ea typeface="Calibri" panose="020F0502020204030204" pitchFamily="34" charset="0"/>
                <a:cs typeface="Times New Roman" panose="02020603050405020304" pitchFamily="18" charset="0"/>
              </a:rPr>
              <a:t>und alles, was darunter liegt, ergibt </a:t>
            </a:r>
            <a:r>
              <a:rPr lang="de-DE" sz="1800" b="1" dirty="0">
                <a:effectLst/>
                <a:latin typeface="Arial" panose="020B0604020202020204" pitchFamily="34" charset="0"/>
                <a:ea typeface="Calibri" panose="020F0502020204030204" pitchFamily="34" charset="0"/>
                <a:cs typeface="Times New Roman" panose="02020603050405020304" pitchFamily="18" charset="0"/>
              </a:rPr>
              <a:t>y = 0.</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Das einzige Problem ist, dass viele Phänomene in dem Universum keine linearen Phänomene sind.</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Und deswegen ist die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Ansatzt</a:t>
            </a:r>
            <a:r>
              <a:rPr lang="de-DE" sz="1800" dirty="0">
                <a:effectLst/>
                <a:latin typeface="Arial" panose="020B0604020202020204" pitchFamily="34" charset="0"/>
                <a:ea typeface="Calibri" panose="020F0502020204030204" pitchFamily="34" charset="0"/>
                <a:cs typeface="Times New Roman" panose="02020603050405020304" pitchFamily="18" charset="0"/>
              </a:rPr>
              <a:t> von </a:t>
            </a:r>
            <a:r>
              <a:rPr lang="de-DE" sz="1800" b="1" dirty="0">
                <a:effectLst/>
                <a:latin typeface="Arial" panose="020B0604020202020204" pitchFamily="34" charset="0"/>
                <a:ea typeface="Calibri" panose="020F0502020204030204" pitchFamily="34" charset="0"/>
                <a:cs typeface="Times New Roman" panose="02020603050405020304" pitchFamily="18" charset="0"/>
              </a:rPr>
              <a:t>Geoffrey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Hinton</a:t>
            </a:r>
            <a:r>
              <a:rPr lang="de-DE" sz="1800" dirty="0">
                <a:effectLst/>
                <a:latin typeface="Arial" panose="020B0604020202020204" pitchFamily="34" charset="0"/>
                <a:ea typeface="Calibri" panose="020F0502020204030204" pitchFamily="34" charset="0"/>
                <a:cs typeface="Times New Roman" panose="02020603050405020304" pitchFamily="18" charset="0"/>
              </a:rPr>
              <a:t> allein nicht sehr nützlich.</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Man greift noch die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idee</a:t>
            </a:r>
            <a:r>
              <a:rPr lang="de-DE" sz="1800" dirty="0">
                <a:effectLst/>
                <a:latin typeface="Arial" panose="020B0604020202020204" pitchFamily="34" charset="0"/>
                <a:ea typeface="Calibri" panose="020F0502020204030204" pitchFamily="34" charset="0"/>
                <a:cs typeface="Times New Roman" panose="02020603050405020304" pitchFamily="18" charset="0"/>
              </a:rPr>
              <a:t> von McCulloch und Pitts mit seiner Theorie: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Wenn man mehrere Neuronen miteinander verbindet, ist es möglich, komplexere Probleme zu lösen als mit einem einzigen.</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b="1" dirty="0">
                <a:solidFill>
                  <a:srgbClr val="0070C0"/>
                </a:solidFill>
                <a:effectLst/>
                <a:latin typeface="Arial" panose="020B0604020202020204" pitchFamily="34" charset="0"/>
                <a:ea typeface="Calibri" panose="020F0502020204030204" pitchFamily="34" charset="0"/>
                <a:cs typeface="Times New Roman" panose="02020603050405020304" pitchFamily="18" charset="0"/>
              </a:rPr>
              <a:t>Schauen wir uns also an, was passiert, wenn man zum Beispiel 3 </a:t>
            </a:r>
            <a:r>
              <a:rPr lang="de-DE" sz="1800" b="1" dirty="0" err="1">
                <a:solidFill>
                  <a:srgbClr val="0070C0"/>
                </a:solidFill>
                <a:effectLst/>
                <a:latin typeface="Arial" panose="020B0604020202020204" pitchFamily="34" charset="0"/>
                <a:ea typeface="Calibri" panose="020F0502020204030204" pitchFamily="34" charset="0"/>
                <a:cs typeface="Times New Roman" panose="02020603050405020304" pitchFamily="18" charset="0"/>
              </a:rPr>
              <a:t>Perceptrons</a:t>
            </a:r>
            <a:r>
              <a:rPr lang="de-DE" sz="1800" b="1" dirty="0">
                <a:solidFill>
                  <a:srgbClr val="0070C0"/>
                </a:solidFill>
                <a:effectLst/>
                <a:latin typeface="Arial" panose="020B0604020202020204" pitchFamily="34" charset="0"/>
                <a:ea typeface="Calibri" panose="020F0502020204030204" pitchFamily="34" charset="0"/>
                <a:cs typeface="Times New Roman" panose="02020603050405020304" pitchFamily="18" charset="0"/>
              </a:rPr>
              <a:t> miteinander verbinden.</a:t>
            </a: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ersten 2 </a:t>
            </a:r>
            <a:r>
              <a:rPr lang="de-DE" sz="1800" dirty="0">
                <a:effectLst/>
                <a:latin typeface="Arial" panose="020B0604020202020204" pitchFamily="34" charset="0"/>
                <a:ea typeface="Calibri" panose="020F0502020204030204" pitchFamily="34" charset="0"/>
                <a:cs typeface="Times New Roman" panose="02020603050405020304" pitchFamily="18" charset="0"/>
              </a:rPr>
              <a:t>erhalten jeweils </a:t>
            </a:r>
            <a:r>
              <a:rPr lang="de-DE" sz="1800" b="1" dirty="0">
                <a:effectLst/>
                <a:latin typeface="Arial" panose="020B0604020202020204" pitchFamily="34" charset="0"/>
                <a:ea typeface="Calibri" panose="020F0502020204030204" pitchFamily="34" charset="0"/>
                <a:cs typeface="Times New Roman" panose="02020603050405020304" pitchFamily="18" charset="0"/>
              </a:rPr>
              <a:t>die Eingaben x1 und x2</a:t>
            </a:r>
            <a:r>
              <a:rPr lang="de-DE" sz="1800" dirty="0">
                <a:effectLst/>
                <a:latin typeface="Arial" panose="020B0604020202020204" pitchFamily="34" charset="0"/>
                <a:ea typeface="Calibri" panose="020F0502020204030204" pitchFamily="34" charset="0"/>
                <a:cs typeface="Times New Roman" panose="02020603050405020304" pitchFamily="18" charset="0"/>
              </a:rPr>
              <a:t>. Sie führen ihre kleinen Berechnungen durch, entsprechend ihren Parametern, und liefern eine Ausgabe </a:t>
            </a:r>
            <a:r>
              <a:rPr lang="de-DE" sz="1800" b="1" dirty="0">
                <a:effectLst/>
                <a:latin typeface="Arial" panose="020B0604020202020204" pitchFamily="34" charset="0"/>
                <a:ea typeface="Calibri" panose="020F0502020204030204" pitchFamily="34" charset="0"/>
                <a:cs typeface="Times New Roman" panose="02020603050405020304" pitchFamily="18" charset="0"/>
              </a:rPr>
              <a:t>y</a:t>
            </a:r>
            <a:r>
              <a:rPr lang="de-DE" sz="1800" dirty="0">
                <a:effectLst/>
                <a:latin typeface="Arial" panose="020B0604020202020204" pitchFamily="34" charset="0"/>
                <a:ea typeface="Calibri" panose="020F0502020204030204" pitchFamily="34" charset="0"/>
                <a:cs typeface="Times New Roman" panose="02020603050405020304" pitchFamily="18" charset="0"/>
              </a:rPr>
              <a:t>, welche sie wiederum an das dritte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Perceptron</a:t>
            </a:r>
            <a:r>
              <a:rPr lang="de-DE" sz="1800" dirty="0">
                <a:effectLst/>
                <a:latin typeface="Arial" panose="020B0604020202020204" pitchFamily="34" charset="0"/>
                <a:ea typeface="Calibri" panose="020F0502020204030204" pitchFamily="34" charset="0"/>
                <a:cs typeface="Times New Roman" panose="02020603050405020304" pitchFamily="18" charset="0"/>
              </a:rPr>
              <a:t> senden, das ebenfalls seine eigenen Berechnungen durchführt, um eine endgültige Ausgabe zu erzeugen.</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  grafische Darstellung der Eingaben </a:t>
            </a:r>
            <a:r>
              <a:rPr lang="de-DE" sz="1800" b="1" dirty="0">
                <a:effectLst/>
                <a:latin typeface="Arial" panose="020B0604020202020204" pitchFamily="34" charset="0"/>
                <a:ea typeface="Calibri" panose="020F0502020204030204" pitchFamily="34" charset="0"/>
                <a:cs typeface="Times New Roman" panose="02020603050405020304" pitchFamily="18" charset="0"/>
              </a:rPr>
              <a:t>x1 x2, </a:t>
            </a:r>
            <a:r>
              <a:rPr lang="de-DE" sz="1800" dirty="0">
                <a:effectLst/>
                <a:latin typeface="Arial" panose="020B0604020202020204" pitchFamily="34" charset="0"/>
                <a:ea typeface="Calibri" panose="020F0502020204030204" pitchFamily="34" charset="0"/>
                <a:cs typeface="Times New Roman" panose="02020603050405020304" pitchFamily="18" charset="0"/>
              </a:rPr>
              <a:t>werden  dieses Mal nicht ein lineares Modell ausgeben.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Man hat 3 Neuronen, aufgeteilt in 2 Schichten (eine Eingabeschicht und eine Ausgabeschicht) - das nennt man  ein </a:t>
            </a:r>
            <a:r>
              <a:rPr lang="de-DE" sz="1800" b="1" dirty="0">
                <a:effectLst/>
                <a:latin typeface="Arial" panose="020B0604020202020204" pitchFamily="34" charset="0"/>
                <a:ea typeface="Calibri" panose="020F0502020204030204" pitchFamily="34" charset="0"/>
                <a:cs typeface="Times New Roman" panose="02020603050405020304" pitchFamily="18" charset="0"/>
              </a:rPr>
              <a:t>mehrschichtiges Perceptron</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Und man kann so viele Schichten und Neuronen hinzufügen, wie möglichst. Je mehr man hinzufügt, desto komplexer und interessanter wird das Ergebnis sein.</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9</a:t>
            </a:fld>
            <a:endParaRPr lang="de-DE"/>
          </a:p>
        </p:txBody>
      </p:sp>
    </p:spTree>
    <p:extLst>
      <p:ext uri="{BB962C8B-B14F-4D97-AF65-F5344CB8AC3E}">
        <p14:creationId xmlns:p14="http://schemas.microsoft.com/office/powerpoint/2010/main" val="2768222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Eine Frage bleibt jedoch offen... Wie trainiert man ein solches neuronales Netz, damit es das tut, was man von ihm verlangt?</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Das heißt, wie findet man die Werte aller Parameter w und b so, dass man ein gutes Modell erhält?</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 Lösung ist die Verwendung einer Technik namens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Backpropagation.</a:t>
            </a:r>
            <a:r>
              <a:rPr lang="de-DE" sz="1800" dirty="0">
                <a:effectLst/>
                <a:latin typeface="Arial" panose="020B0604020202020204" pitchFamily="34" charset="0"/>
                <a:ea typeface="Calibri" panose="020F0502020204030204" pitchFamily="34" charset="0"/>
                <a:cs typeface="Times New Roman" panose="02020603050405020304" pitchFamily="18" charset="0"/>
              </a:rPr>
              <a:t> Dabei wird ermittelt, wie sich die Leistung des Netzes in Abhängigkeit von den Parametern in den einzelnen Schichten des Modells verändert. Das heißt, es wird bestimmen, wie sich die Ausgabe des Netzes in Abhängigkeit von den Parametern in jeder Schicht des Modells verändert.</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In diesem Sinn wird die Gradienten berechnet , welche angibt, wie sich der Output in Abhängigkeit von der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letzten Schicht </a:t>
            </a:r>
            <a:r>
              <a:rPr lang="de-DE" sz="1800" dirty="0">
                <a:effectLst/>
                <a:latin typeface="Arial" panose="020B0604020202020204" pitchFamily="34" charset="0"/>
                <a:ea typeface="Calibri" panose="020F0502020204030204" pitchFamily="34" charset="0"/>
                <a:cs typeface="Times New Roman" panose="02020603050405020304" pitchFamily="18" charset="0"/>
              </a:rPr>
              <a:t>verändert, dann der letzte Schicht in Abhängigkeit von </a:t>
            </a:r>
            <a:r>
              <a:rPr lang="de-DE" sz="1800" b="1" dirty="0">
                <a:effectLst/>
                <a:latin typeface="Arial" panose="020B0604020202020204" pitchFamily="34" charset="0"/>
                <a:ea typeface="Calibri" panose="020F0502020204030204" pitchFamily="34" charset="0"/>
                <a:cs typeface="Times New Roman" panose="02020603050405020304" pitchFamily="18" charset="0"/>
              </a:rPr>
              <a:t>der vorletzten </a:t>
            </a:r>
            <a:r>
              <a:rPr lang="de-DE" sz="1800" dirty="0">
                <a:effectLst/>
                <a:latin typeface="Arial" panose="020B0604020202020204" pitchFamily="34" charset="0"/>
                <a:ea typeface="Calibri" panose="020F0502020204030204" pitchFamily="34" charset="0"/>
                <a:cs typeface="Times New Roman" panose="02020603050405020304" pitchFamily="18" charset="0"/>
              </a:rPr>
              <a:t>verändert, dann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vorletzte</a:t>
            </a:r>
            <a:r>
              <a:rPr lang="de-DE" sz="1800" dirty="0">
                <a:effectLst/>
                <a:latin typeface="Arial" panose="020B0604020202020204" pitchFamily="34" charset="0"/>
                <a:ea typeface="Calibri" panose="020F0502020204030204" pitchFamily="34" charset="0"/>
                <a:cs typeface="Times New Roman" panose="02020603050405020304" pitchFamily="18" charset="0"/>
              </a:rPr>
              <a:t> in Abhängigkeit von der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vorvorletzten</a:t>
            </a:r>
            <a:r>
              <a:rPr lang="de-DE" sz="1800" dirty="0">
                <a:effectLst/>
                <a:latin typeface="Arial" panose="020B0604020202020204" pitchFamily="34" charset="0"/>
                <a:ea typeface="Calibri" panose="020F0502020204030204" pitchFamily="34" charset="0"/>
                <a:cs typeface="Times New Roman" panose="02020603050405020304" pitchFamily="18" charset="0"/>
              </a:rPr>
              <a:t> ...verändert usw...</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 bis man bei der allerersten Schicht des Netzes angelangt ist.</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Dies ist eine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Backpropagation</a:t>
            </a:r>
            <a:r>
              <a:rPr lang="de-DE" sz="1800" dirty="0">
                <a:effectLst/>
                <a:latin typeface="Arial" panose="020B0604020202020204" pitchFamily="34" charset="0"/>
                <a:ea typeface="Calibri" panose="020F0502020204030204" pitchFamily="34" charset="0"/>
                <a:cs typeface="Times New Roman" panose="02020603050405020304" pitchFamily="18" charset="0"/>
              </a:rPr>
              <a:t>: Mit diesen Informationen, lassen sich dann die Parameter jeder Schicht aktualisieren , so dass sie den Fehler zwischen der Modellausgabe und der erwarteten Antwort (dem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y_true</a:t>
            </a:r>
            <a:r>
              <a:rPr lang="de-DE" sz="1800" dirty="0">
                <a:effectLst/>
                <a:latin typeface="Arial" panose="020B0604020202020204" pitchFamily="34" charset="0"/>
                <a:ea typeface="Calibri" panose="020F0502020204030204" pitchFamily="34" charset="0"/>
                <a:cs typeface="Times New Roman" panose="02020603050405020304" pitchFamily="18" charset="0"/>
              </a:rPr>
              <a:t>-Wert) minimieren.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Und dafür verwenden wird  die Formel, welche ähnlich von </a:t>
            </a:r>
            <a:r>
              <a:rPr lang="de-DE" sz="1800" b="1" dirty="0">
                <a:effectLst/>
                <a:latin typeface="Arial" panose="020B0604020202020204" pitchFamily="34" charset="0"/>
                <a:ea typeface="Calibri" panose="020F0502020204030204" pitchFamily="34" charset="0"/>
                <a:cs typeface="Times New Roman" panose="02020603050405020304" pitchFamily="18" charset="0"/>
              </a:rPr>
              <a:t>Frank Rosenblatt</a:t>
            </a:r>
            <a:r>
              <a:rPr lang="de-DE" sz="1800" dirty="0">
                <a:effectLst/>
                <a:latin typeface="Arial" panose="020B0604020202020204" pitchFamily="34" charset="0"/>
                <a:ea typeface="Calibri" panose="020F0502020204030204" pitchFamily="34" charset="0"/>
                <a:cs typeface="Times New Roman" panose="02020603050405020304" pitchFamily="18" charset="0"/>
              </a:rPr>
              <a:t>  ist verwendet. Das ist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Gradientenabstiegsformel.</a:t>
            </a:r>
            <a:endParaRPr lang="de-DE" b="1" dirty="0"/>
          </a:p>
        </p:txBody>
      </p:sp>
      <p:sp>
        <p:nvSpPr>
          <p:cNvPr id="4" name="Foliennummernplatzhalter 3"/>
          <p:cNvSpPr>
            <a:spLocks noGrp="1"/>
          </p:cNvSpPr>
          <p:nvPr>
            <p:ph type="sldNum" sz="quarter" idx="5"/>
          </p:nvPr>
        </p:nvSpPr>
        <p:spPr/>
        <p:txBody>
          <a:bodyPr/>
          <a:lstStyle/>
          <a:p>
            <a:fld id="{692BDF02-540B-43B4-9953-76428F00ACAC}" type="slidenum">
              <a:rPr lang="de-DE" smtClean="0"/>
              <a:t>10</a:t>
            </a:fld>
            <a:endParaRPr lang="de-DE"/>
          </a:p>
        </p:txBody>
      </p:sp>
    </p:spTree>
    <p:extLst>
      <p:ext uri="{BB962C8B-B14F-4D97-AF65-F5344CB8AC3E}">
        <p14:creationId xmlns:p14="http://schemas.microsoft.com/office/powerpoint/2010/main" val="66212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33DE48-F62F-4526-959D-0219B425253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9569C78-D446-4541-9A50-DF242CE265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86D6CE8-EA79-4CD9-9A4E-8AFD762342C7}"/>
              </a:ext>
            </a:extLst>
          </p:cNvPr>
          <p:cNvSpPr>
            <a:spLocks noGrp="1"/>
          </p:cNvSpPr>
          <p:nvPr>
            <p:ph type="dt" sz="half" idx="10"/>
          </p:nvPr>
        </p:nvSpPr>
        <p:spPr/>
        <p:txBody>
          <a:bodyPr/>
          <a:lstStyle/>
          <a:p>
            <a:fld id="{4958D8B2-DDCF-47C9-B785-D66E8B4CF33D}" type="datetime1">
              <a:rPr lang="de-DE" smtClean="0"/>
              <a:t>24.04.2022</a:t>
            </a:fld>
            <a:endParaRPr lang="de-DE"/>
          </a:p>
        </p:txBody>
      </p:sp>
      <p:sp>
        <p:nvSpPr>
          <p:cNvPr id="5" name="Fußzeilenplatzhalter 4">
            <a:extLst>
              <a:ext uri="{FF2B5EF4-FFF2-40B4-BE49-F238E27FC236}">
                <a16:creationId xmlns:a16="http://schemas.microsoft.com/office/drawing/2014/main" id="{EF2CB081-7F4A-484D-A03E-698728754DE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E75B993-048B-4581-B4AD-0C0209AD05A2}"/>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453485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DA7807-AF51-4970-83E7-22AD9B0EAC4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1BEF614-2EC2-40EF-80B7-84FB49E794B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A94C53F-6698-44D9-BF65-214DE60ED5D9}"/>
              </a:ext>
            </a:extLst>
          </p:cNvPr>
          <p:cNvSpPr>
            <a:spLocks noGrp="1"/>
          </p:cNvSpPr>
          <p:nvPr>
            <p:ph type="dt" sz="half" idx="10"/>
          </p:nvPr>
        </p:nvSpPr>
        <p:spPr/>
        <p:txBody>
          <a:bodyPr/>
          <a:lstStyle/>
          <a:p>
            <a:fld id="{85ABE89A-35A7-43AF-B093-1A2F5822910E}" type="datetime1">
              <a:rPr lang="de-DE" smtClean="0"/>
              <a:t>24.04.2022</a:t>
            </a:fld>
            <a:endParaRPr lang="de-DE"/>
          </a:p>
        </p:txBody>
      </p:sp>
      <p:sp>
        <p:nvSpPr>
          <p:cNvPr id="5" name="Fußzeilenplatzhalter 4">
            <a:extLst>
              <a:ext uri="{FF2B5EF4-FFF2-40B4-BE49-F238E27FC236}">
                <a16:creationId xmlns:a16="http://schemas.microsoft.com/office/drawing/2014/main" id="{CE64A4B6-4DA6-4C9B-A756-EAAF91CB5D8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EDC4240-6416-490F-B0DF-53ACD96C1BAE}"/>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2248748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5CB1EF-DA6E-42AF-AE0A-2C00F91FA26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170A4E0-0161-4DA1-9AEB-B381C558B51B}"/>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7341E58-4FF5-4D7E-BF21-C3154CBFA38E}"/>
              </a:ext>
            </a:extLst>
          </p:cNvPr>
          <p:cNvSpPr>
            <a:spLocks noGrp="1"/>
          </p:cNvSpPr>
          <p:nvPr>
            <p:ph type="dt" sz="half" idx="10"/>
          </p:nvPr>
        </p:nvSpPr>
        <p:spPr/>
        <p:txBody>
          <a:bodyPr/>
          <a:lstStyle/>
          <a:p>
            <a:fld id="{5039C30D-FE07-4BC3-84AE-0CB283591A9C}" type="datetime1">
              <a:rPr lang="de-DE" smtClean="0"/>
              <a:t>24.04.2022</a:t>
            </a:fld>
            <a:endParaRPr lang="de-DE"/>
          </a:p>
        </p:txBody>
      </p:sp>
      <p:sp>
        <p:nvSpPr>
          <p:cNvPr id="5" name="Fußzeilenplatzhalter 4">
            <a:extLst>
              <a:ext uri="{FF2B5EF4-FFF2-40B4-BE49-F238E27FC236}">
                <a16:creationId xmlns:a16="http://schemas.microsoft.com/office/drawing/2014/main" id="{0C2FAA09-8949-4FEA-BDA2-2AACEB0AE71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C2D2D9D-CC0B-4ED4-BA51-235AC654B346}"/>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70900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A17D06-EEAA-4DF6-A567-382B631A98E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37D763F-57A0-45EE-83A9-2CD5A70D028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EF7745-6456-4644-9EA9-C985D1A75692}"/>
              </a:ext>
            </a:extLst>
          </p:cNvPr>
          <p:cNvSpPr>
            <a:spLocks noGrp="1"/>
          </p:cNvSpPr>
          <p:nvPr>
            <p:ph type="dt" sz="half" idx="10"/>
          </p:nvPr>
        </p:nvSpPr>
        <p:spPr/>
        <p:txBody>
          <a:bodyPr/>
          <a:lstStyle/>
          <a:p>
            <a:fld id="{34BA7A58-1B36-46FA-99E3-D8105CF270C0}" type="datetime1">
              <a:rPr lang="de-DE" smtClean="0"/>
              <a:t>24.04.2022</a:t>
            </a:fld>
            <a:endParaRPr lang="de-DE"/>
          </a:p>
        </p:txBody>
      </p:sp>
      <p:sp>
        <p:nvSpPr>
          <p:cNvPr id="5" name="Fußzeilenplatzhalter 4">
            <a:extLst>
              <a:ext uri="{FF2B5EF4-FFF2-40B4-BE49-F238E27FC236}">
                <a16:creationId xmlns:a16="http://schemas.microsoft.com/office/drawing/2014/main" id="{FEF30A3D-9273-4E7E-A7E9-10B41EA3A7E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0B914E7-83E7-49AF-8576-7023C44AF6ED}"/>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392969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748C9D-4F86-42E4-A280-4FCE2B057C4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EC70EBB-71D6-4A67-83E4-79C043902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24E78F2-1E1A-43B3-AF21-8A31919DAB55}"/>
              </a:ext>
            </a:extLst>
          </p:cNvPr>
          <p:cNvSpPr>
            <a:spLocks noGrp="1"/>
          </p:cNvSpPr>
          <p:nvPr>
            <p:ph type="dt" sz="half" idx="10"/>
          </p:nvPr>
        </p:nvSpPr>
        <p:spPr/>
        <p:txBody>
          <a:bodyPr/>
          <a:lstStyle/>
          <a:p>
            <a:fld id="{2A78E8B5-3688-4454-AC4F-329EDEF77FF4}" type="datetime1">
              <a:rPr lang="de-DE" smtClean="0"/>
              <a:t>24.04.2022</a:t>
            </a:fld>
            <a:endParaRPr lang="de-DE"/>
          </a:p>
        </p:txBody>
      </p:sp>
      <p:sp>
        <p:nvSpPr>
          <p:cNvPr id="5" name="Fußzeilenplatzhalter 4">
            <a:extLst>
              <a:ext uri="{FF2B5EF4-FFF2-40B4-BE49-F238E27FC236}">
                <a16:creationId xmlns:a16="http://schemas.microsoft.com/office/drawing/2014/main" id="{FF1E7531-C4CD-4EAE-A214-6A6171A79CD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3B4A6A4-87DC-49FF-9906-B96C95490F91}"/>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187478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D7FD53-8F36-460A-BBE8-0274160C305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ED173CA-EF7A-4F90-94DB-D26F105393E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E3AB9CDD-7704-40E9-97B2-F0DD848C26E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78AC8E4-DDEB-4FEC-BF05-04257FA33B8C}"/>
              </a:ext>
            </a:extLst>
          </p:cNvPr>
          <p:cNvSpPr>
            <a:spLocks noGrp="1"/>
          </p:cNvSpPr>
          <p:nvPr>
            <p:ph type="dt" sz="half" idx="10"/>
          </p:nvPr>
        </p:nvSpPr>
        <p:spPr/>
        <p:txBody>
          <a:bodyPr/>
          <a:lstStyle/>
          <a:p>
            <a:fld id="{9FD9347E-1F83-4B75-90B1-2B7223E65FBD}" type="datetime1">
              <a:rPr lang="de-DE" smtClean="0"/>
              <a:t>24.04.2022</a:t>
            </a:fld>
            <a:endParaRPr lang="de-DE"/>
          </a:p>
        </p:txBody>
      </p:sp>
      <p:sp>
        <p:nvSpPr>
          <p:cNvPr id="6" name="Fußzeilenplatzhalter 5">
            <a:extLst>
              <a:ext uri="{FF2B5EF4-FFF2-40B4-BE49-F238E27FC236}">
                <a16:creationId xmlns:a16="http://schemas.microsoft.com/office/drawing/2014/main" id="{2D0BCA17-F8A2-4FD0-AD69-80B574CBBE6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A0EF9D7-7146-477F-8212-AEE0F565E8AB}"/>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276210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4C1286-3930-4DF9-A68F-CF96F57D760D}"/>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76664C7-D810-40B4-8E5A-677DF097D3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2E15B92-8DC2-44E1-87E9-D46E30268B2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133BCD7-241D-4F41-9BCD-F51732251F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FBAD088-125F-4696-B438-FCB9879E918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9FC2EA4-3AEC-4B6A-A2E8-0318FA9EC49C}"/>
              </a:ext>
            </a:extLst>
          </p:cNvPr>
          <p:cNvSpPr>
            <a:spLocks noGrp="1"/>
          </p:cNvSpPr>
          <p:nvPr>
            <p:ph type="dt" sz="half" idx="10"/>
          </p:nvPr>
        </p:nvSpPr>
        <p:spPr/>
        <p:txBody>
          <a:bodyPr/>
          <a:lstStyle/>
          <a:p>
            <a:fld id="{2E29B237-D515-4E08-9E57-21B3B302701C}" type="datetime1">
              <a:rPr lang="de-DE" smtClean="0"/>
              <a:t>24.04.2022</a:t>
            </a:fld>
            <a:endParaRPr lang="de-DE"/>
          </a:p>
        </p:txBody>
      </p:sp>
      <p:sp>
        <p:nvSpPr>
          <p:cNvPr id="8" name="Fußzeilenplatzhalter 7">
            <a:extLst>
              <a:ext uri="{FF2B5EF4-FFF2-40B4-BE49-F238E27FC236}">
                <a16:creationId xmlns:a16="http://schemas.microsoft.com/office/drawing/2014/main" id="{1C2397F6-20E7-48FE-90A9-DD69C84D167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A8C5E76-F2EB-446E-85D5-ECDD7EA27B6A}"/>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1528534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B00C92-D170-468B-8895-D1563BB0B4E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FBDB46E-6405-4C14-81F1-02297BA2992D}"/>
              </a:ext>
            </a:extLst>
          </p:cNvPr>
          <p:cNvSpPr>
            <a:spLocks noGrp="1"/>
          </p:cNvSpPr>
          <p:nvPr>
            <p:ph type="dt" sz="half" idx="10"/>
          </p:nvPr>
        </p:nvSpPr>
        <p:spPr/>
        <p:txBody>
          <a:bodyPr/>
          <a:lstStyle/>
          <a:p>
            <a:fld id="{A70BB483-2EE3-407B-BBE8-1C7CAC454826}" type="datetime1">
              <a:rPr lang="de-DE" smtClean="0"/>
              <a:t>24.04.2022</a:t>
            </a:fld>
            <a:endParaRPr lang="de-DE"/>
          </a:p>
        </p:txBody>
      </p:sp>
      <p:sp>
        <p:nvSpPr>
          <p:cNvPr id="4" name="Fußzeilenplatzhalter 3">
            <a:extLst>
              <a:ext uri="{FF2B5EF4-FFF2-40B4-BE49-F238E27FC236}">
                <a16:creationId xmlns:a16="http://schemas.microsoft.com/office/drawing/2014/main" id="{82D00FDA-76CF-45A0-8AE2-228AD719E8E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A72BF258-1B2C-460C-9840-0104DDD5D9A3}"/>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422860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5CA08FE-EB6F-415E-A804-68CA08603A05}"/>
              </a:ext>
            </a:extLst>
          </p:cNvPr>
          <p:cNvSpPr>
            <a:spLocks noGrp="1"/>
          </p:cNvSpPr>
          <p:nvPr>
            <p:ph type="dt" sz="half" idx="10"/>
          </p:nvPr>
        </p:nvSpPr>
        <p:spPr/>
        <p:txBody>
          <a:bodyPr/>
          <a:lstStyle/>
          <a:p>
            <a:fld id="{BDF19FF1-BD19-427A-9642-E9B8453A0906}" type="datetime1">
              <a:rPr lang="de-DE" smtClean="0"/>
              <a:t>24.04.2022</a:t>
            </a:fld>
            <a:endParaRPr lang="de-DE"/>
          </a:p>
        </p:txBody>
      </p:sp>
      <p:sp>
        <p:nvSpPr>
          <p:cNvPr id="3" name="Fußzeilenplatzhalter 2">
            <a:extLst>
              <a:ext uri="{FF2B5EF4-FFF2-40B4-BE49-F238E27FC236}">
                <a16:creationId xmlns:a16="http://schemas.microsoft.com/office/drawing/2014/main" id="{7137D6B8-8293-4E72-B5AC-7B6DDD55EACE}"/>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D25763B-BB3F-4AFE-BFDE-78104B182523}"/>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197875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4ED5FA-6DAB-4877-99C3-23DA13D3F7F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A8403969-71C8-462A-9FDF-6CC7CB30B1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B5723042-A953-410E-93A5-BC4BDB65CC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BACC8A-D8E1-4E8A-BAFD-239D0AF5B329}"/>
              </a:ext>
            </a:extLst>
          </p:cNvPr>
          <p:cNvSpPr>
            <a:spLocks noGrp="1"/>
          </p:cNvSpPr>
          <p:nvPr>
            <p:ph type="dt" sz="half" idx="10"/>
          </p:nvPr>
        </p:nvSpPr>
        <p:spPr/>
        <p:txBody>
          <a:bodyPr/>
          <a:lstStyle/>
          <a:p>
            <a:fld id="{37CAAC77-8610-4B34-9E27-AEC9F95EB2EB}" type="datetime1">
              <a:rPr lang="de-DE" smtClean="0"/>
              <a:t>24.04.2022</a:t>
            </a:fld>
            <a:endParaRPr lang="de-DE"/>
          </a:p>
        </p:txBody>
      </p:sp>
      <p:sp>
        <p:nvSpPr>
          <p:cNvPr id="6" name="Fußzeilenplatzhalter 5">
            <a:extLst>
              <a:ext uri="{FF2B5EF4-FFF2-40B4-BE49-F238E27FC236}">
                <a16:creationId xmlns:a16="http://schemas.microsoft.com/office/drawing/2014/main" id="{4A15272C-8748-4200-8374-1316D37A3CC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54B776A-14EE-46BE-ADB0-5AEC00C5F73D}"/>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95844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7D4D81-3B3E-428E-ADB3-7CD8F96AAB5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5F8D285-C05B-4AF8-88EC-D1EFD9107F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912CD47-39A0-4205-920E-77648A536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019FE50-0008-4A5E-A410-1AEC2DC590E6}"/>
              </a:ext>
            </a:extLst>
          </p:cNvPr>
          <p:cNvSpPr>
            <a:spLocks noGrp="1"/>
          </p:cNvSpPr>
          <p:nvPr>
            <p:ph type="dt" sz="half" idx="10"/>
          </p:nvPr>
        </p:nvSpPr>
        <p:spPr/>
        <p:txBody>
          <a:bodyPr/>
          <a:lstStyle/>
          <a:p>
            <a:fld id="{3479856C-D20A-4111-A39D-703317DF8692}" type="datetime1">
              <a:rPr lang="de-DE" smtClean="0"/>
              <a:t>24.04.2022</a:t>
            </a:fld>
            <a:endParaRPr lang="de-DE"/>
          </a:p>
        </p:txBody>
      </p:sp>
      <p:sp>
        <p:nvSpPr>
          <p:cNvPr id="6" name="Fußzeilenplatzhalter 5">
            <a:extLst>
              <a:ext uri="{FF2B5EF4-FFF2-40B4-BE49-F238E27FC236}">
                <a16:creationId xmlns:a16="http://schemas.microsoft.com/office/drawing/2014/main" id="{B5DBC3EB-8536-4D84-8227-DC74ED406BC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48FD002-F35F-4EED-B233-C69ED4C431C6}"/>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2057958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38C7C59-52D4-4076-B9AD-C44001D4C3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8345A8C-62E2-4B64-9822-4F65FAAFEC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A19EA73-98A7-497C-B56E-02D52CF50C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EA5F9-D3F8-4B7A-B060-87FF7678624B}" type="datetime1">
              <a:rPr lang="de-DE" smtClean="0"/>
              <a:t>24.04.2022</a:t>
            </a:fld>
            <a:endParaRPr lang="de-DE"/>
          </a:p>
        </p:txBody>
      </p:sp>
      <p:sp>
        <p:nvSpPr>
          <p:cNvPr id="5" name="Fußzeilenplatzhalter 4">
            <a:extLst>
              <a:ext uri="{FF2B5EF4-FFF2-40B4-BE49-F238E27FC236}">
                <a16:creationId xmlns:a16="http://schemas.microsoft.com/office/drawing/2014/main" id="{159EE451-4F8D-4A8D-B766-95521072E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7B5BAC7-13AC-4864-A16C-30586ADDB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85D95-4385-4A8C-B85C-EB91828EDBB4}" type="slidenum">
              <a:rPr lang="de-DE" smtClean="0"/>
              <a:t>‹Nr.›</a:t>
            </a:fld>
            <a:endParaRPr lang="de-DE"/>
          </a:p>
        </p:txBody>
      </p:sp>
    </p:spTree>
    <p:extLst>
      <p:ext uri="{BB962C8B-B14F-4D97-AF65-F5344CB8AC3E}">
        <p14:creationId xmlns:p14="http://schemas.microsoft.com/office/powerpoint/2010/main" val="177628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2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3.xml.rels><?xml version="1.0" encoding="UTF-8" standalone="yes"?>
<Relationships xmlns="http://schemas.openxmlformats.org/package/2006/relationships"><Relationship Id="rId3" Type="http://schemas.openxmlformats.org/officeDocument/2006/relationships/hyperlink" Target="https://ebookcentral.proquest.com/" TargetMode="External"/><Relationship Id="rId2" Type="http://schemas.openxmlformats.org/officeDocument/2006/relationships/hyperlink" Target="https://arxiv.org/pdf/1409.1556"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news.microsoft.com/de-de/einfach-erklaert-was-ist-kuenstliche-intelligenz/"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610.png"/><Relationship Id="rId7" Type="http://schemas.openxmlformats.org/officeDocument/2006/relationships/image" Target="../media/image9.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810.png"/><Relationship Id="rId15" Type="http://schemas.openxmlformats.org/officeDocument/2006/relationships/image" Target="../media/image20.png"/><Relationship Id="rId10" Type="http://schemas.openxmlformats.org/officeDocument/2006/relationships/image" Target="../media/image13.png"/><Relationship Id="rId4" Type="http://schemas.openxmlformats.org/officeDocument/2006/relationships/image" Target="../media/image710.png"/><Relationship Id="rId9" Type="http://schemas.openxmlformats.org/officeDocument/2006/relationships/image" Target="../media/image12.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30.png"/><Relationship Id="rId3" Type="http://schemas.openxmlformats.org/officeDocument/2006/relationships/image" Target="../media/image24.png"/><Relationship Id="rId21" Type="http://schemas.openxmlformats.org/officeDocument/2006/relationships/image" Target="../media/image32.png"/><Relationship Id="rId7" Type="http://schemas.openxmlformats.org/officeDocument/2006/relationships/image" Target="../media/image15.png"/><Relationship Id="rId12" Type="http://schemas.openxmlformats.org/officeDocument/2006/relationships/image" Target="../media/image6.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png"/><Relationship Id="rId20"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9.png"/><Relationship Id="rId5" Type="http://schemas.openxmlformats.org/officeDocument/2006/relationships/image" Target="../media/image26.png"/><Relationship Id="rId15" Type="http://schemas.openxmlformats.org/officeDocument/2006/relationships/image" Target="../media/image16.png"/><Relationship Id="rId10" Type="http://schemas.openxmlformats.org/officeDocument/2006/relationships/image" Target="../media/image48.png"/><Relationship Id="rId19"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47.png"/><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notesSlide" Target="../notesSlides/notesSlide8.xml"/><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32" Type="http://schemas.openxmlformats.org/officeDocument/2006/relationships/image" Target="../media/image96.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3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76D5E082-58AB-41C1-B58E-296D5F1919CA}"/>
              </a:ext>
            </a:extLst>
          </p:cNvPr>
          <p:cNvSpPr/>
          <p:nvPr/>
        </p:nvSpPr>
        <p:spPr>
          <a:xfrm>
            <a:off x="0" y="0"/>
            <a:ext cx="12192000" cy="308055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latin typeface="Arial" panose="020B0604020202020204" pitchFamily="34" charset="0"/>
                <a:cs typeface="Arial" panose="020B0604020202020204" pitchFamily="34" charset="0"/>
              </a:rPr>
              <a:t>Detektion und Klassifikation verschiedener Mundschutz-Maskentypen </a:t>
            </a:r>
          </a:p>
          <a:p>
            <a:pPr algn="ctr"/>
            <a:r>
              <a:rPr lang="de-DE" sz="2800" dirty="0">
                <a:latin typeface="Arial" panose="020B0604020202020204" pitchFamily="34" charset="0"/>
                <a:cs typeface="Arial" panose="020B0604020202020204" pitchFamily="34" charset="0"/>
              </a:rPr>
              <a:t>unter Verwendung neuronaler Netze</a:t>
            </a:r>
          </a:p>
        </p:txBody>
      </p:sp>
      <p:sp>
        <p:nvSpPr>
          <p:cNvPr id="6" name="Textfeld 5">
            <a:extLst>
              <a:ext uri="{FF2B5EF4-FFF2-40B4-BE49-F238E27FC236}">
                <a16:creationId xmlns:a16="http://schemas.microsoft.com/office/drawing/2014/main" id="{A8D0BAE0-82EE-45CC-837D-5B84EE72284F}"/>
              </a:ext>
            </a:extLst>
          </p:cNvPr>
          <p:cNvSpPr txBox="1"/>
          <p:nvPr/>
        </p:nvSpPr>
        <p:spPr>
          <a:xfrm>
            <a:off x="907002" y="5276966"/>
            <a:ext cx="2324469" cy="1200329"/>
          </a:xfrm>
          <a:prstGeom prst="rect">
            <a:avLst/>
          </a:prstGeom>
          <a:noFill/>
        </p:spPr>
        <p:txBody>
          <a:bodyPr wrap="square">
            <a:spAutoFit/>
          </a:bodyPr>
          <a:lstStyle/>
          <a:p>
            <a:endParaRPr lang="de-DE" b="1" dirty="0">
              <a:latin typeface="Arial" panose="020B0604020202020204" pitchFamily="34" charset="0"/>
              <a:cs typeface="Arial" panose="020B0604020202020204" pitchFamily="34" charset="0"/>
            </a:endParaRPr>
          </a:p>
          <a:p>
            <a:r>
              <a:rPr lang="de-DE" b="1" dirty="0">
                <a:latin typeface="Arial" panose="020B0604020202020204" pitchFamily="34" charset="0"/>
                <a:cs typeface="Arial" panose="020B0604020202020204" pitchFamily="34" charset="0"/>
              </a:rPr>
              <a:t>Student:</a:t>
            </a:r>
          </a:p>
          <a:p>
            <a:r>
              <a:rPr lang="de-DE" b="1" dirty="0">
                <a:latin typeface="Arial" panose="020B0604020202020204" pitchFamily="34" charset="0"/>
                <a:cs typeface="Arial" panose="020B0604020202020204" pitchFamily="34" charset="0"/>
              </a:rPr>
              <a:t> </a:t>
            </a:r>
          </a:p>
          <a:p>
            <a:r>
              <a:rPr lang="de-DE" dirty="0">
                <a:solidFill>
                  <a:schemeClr val="bg2">
                    <a:lumMod val="25000"/>
                  </a:schemeClr>
                </a:solidFill>
                <a:latin typeface="Arial" panose="020B0604020202020204" pitchFamily="34" charset="0"/>
                <a:cs typeface="Arial" panose="020B0604020202020204" pitchFamily="34" charset="0"/>
              </a:rPr>
              <a:t>Koffitse Aboudou</a:t>
            </a:r>
          </a:p>
        </p:txBody>
      </p:sp>
      <p:sp>
        <p:nvSpPr>
          <p:cNvPr id="8" name="Textfeld 7">
            <a:extLst>
              <a:ext uri="{FF2B5EF4-FFF2-40B4-BE49-F238E27FC236}">
                <a16:creationId xmlns:a16="http://schemas.microsoft.com/office/drawing/2014/main" id="{539A07ED-CC6B-4089-977C-8839BD6DB6E8}"/>
              </a:ext>
            </a:extLst>
          </p:cNvPr>
          <p:cNvSpPr txBox="1"/>
          <p:nvPr/>
        </p:nvSpPr>
        <p:spPr>
          <a:xfrm>
            <a:off x="3750817" y="3512436"/>
            <a:ext cx="4230209" cy="369332"/>
          </a:xfrm>
          <a:prstGeom prst="rect">
            <a:avLst/>
          </a:prstGeom>
          <a:noFill/>
        </p:spPr>
        <p:txBody>
          <a:bodyPr wrap="square">
            <a:spAutoFit/>
          </a:bodyPr>
          <a:lstStyle/>
          <a:p>
            <a:r>
              <a:rPr lang="de-DE" b="1" dirty="0">
                <a:effectLst/>
                <a:latin typeface="Arial" panose="020B0604020202020204" pitchFamily="34" charset="0"/>
                <a:cs typeface="Arial" panose="020B0604020202020204" pitchFamily="34" charset="0"/>
              </a:rPr>
              <a:t>Technische Hochschule Deggendorf </a:t>
            </a:r>
            <a:endParaRPr lang="de-DE" b="1" dirty="0">
              <a:latin typeface="Arial" panose="020B0604020202020204" pitchFamily="34" charset="0"/>
              <a:cs typeface="Arial" panose="020B0604020202020204" pitchFamily="34" charset="0"/>
            </a:endParaRPr>
          </a:p>
        </p:txBody>
      </p:sp>
      <p:pic>
        <p:nvPicPr>
          <p:cNvPr id="10" name="Grafik 9">
            <a:extLst>
              <a:ext uri="{FF2B5EF4-FFF2-40B4-BE49-F238E27FC236}">
                <a16:creationId xmlns:a16="http://schemas.microsoft.com/office/drawing/2014/main" id="{2A2F80ED-11F6-41A9-9CAC-D4BC4C471155}"/>
              </a:ext>
            </a:extLst>
          </p:cNvPr>
          <p:cNvPicPr>
            <a:picLocks noChangeAspect="1"/>
          </p:cNvPicPr>
          <p:nvPr/>
        </p:nvPicPr>
        <p:blipFill>
          <a:blip r:embed="rId2"/>
          <a:stretch>
            <a:fillRect/>
          </a:stretch>
        </p:blipFill>
        <p:spPr>
          <a:xfrm>
            <a:off x="4308629" y="4847499"/>
            <a:ext cx="3012489" cy="858933"/>
          </a:xfrm>
          <a:prstGeom prst="rect">
            <a:avLst/>
          </a:prstGeom>
        </p:spPr>
      </p:pic>
      <p:sp>
        <p:nvSpPr>
          <p:cNvPr id="7" name="Textfeld 6">
            <a:extLst>
              <a:ext uri="{FF2B5EF4-FFF2-40B4-BE49-F238E27FC236}">
                <a16:creationId xmlns:a16="http://schemas.microsoft.com/office/drawing/2014/main" id="{10EAF9B4-C6D7-4BD6-B97F-F598E4A05729}"/>
              </a:ext>
            </a:extLst>
          </p:cNvPr>
          <p:cNvSpPr txBox="1"/>
          <p:nvPr/>
        </p:nvSpPr>
        <p:spPr>
          <a:xfrm>
            <a:off x="8398276" y="5369300"/>
            <a:ext cx="3400147" cy="1015663"/>
          </a:xfrm>
          <a:prstGeom prst="rect">
            <a:avLst/>
          </a:prstGeom>
          <a:noFill/>
        </p:spPr>
        <p:txBody>
          <a:bodyPr wrap="square">
            <a:spAutoFit/>
          </a:bodyPr>
          <a:lstStyle/>
          <a:p>
            <a:r>
              <a:rPr lang="de-DE" sz="2400" dirty="0"/>
              <a:t>Betreuer:</a:t>
            </a:r>
          </a:p>
          <a:p>
            <a:endParaRPr lang="de-DE" dirty="0"/>
          </a:p>
          <a:p>
            <a:r>
              <a:rPr lang="de-DE" dirty="0">
                <a:solidFill>
                  <a:schemeClr val="bg2">
                    <a:lumMod val="25000"/>
                  </a:schemeClr>
                </a:solidFill>
              </a:rPr>
              <a:t>Prof. Dr. Marcus Barkowsky</a:t>
            </a:r>
          </a:p>
        </p:txBody>
      </p:sp>
      <p:sp>
        <p:nvSpPr>
          <p:cNvPr id="9" name="Textfeld 8">
            <a:extLst>
              <a:ext uri="{FF2B5EF4-FFF2-40B4-BE49-F238E27FC236}">
                <a16:creationId xmlns:a16="http://schemas.microsoft.com/office/drawing/2014/main" id="{6424F42D-1B15-4674-AE8C-046D93032AB5}"/>
              </a:ext>
            </a:extLst>
          </p:cNvPr>
          <p:cNvSpPr txBox="1"/>
          <p:nvPr/>
        </p:nvSpPr>
        <p:spPr>
          <a:xfrm>
            <a:off x="2641811" y="4048108"/>
            <a:ext cx="6098958" cy="577850"/>
          </a:xfrm>
          <a:prstGeom prst="rect">
            <a:avLst/>
          </a:prstGeom>
          <a:noFill/>
        </p:spPr>
        <p:txBody>
          <a:bodyPr wrap="square">
            <a:spAutoFit/>
          </a:bodyPr>
          <a:lstStyle/>
          <a:p>
            <a:pPr algn="ctr">
              <a:lnSpc>
                <a:spcPct val="150000"/>
              </a:lnSpc>
              <a:spcBef>
                <a:spcPts val="600"/>
              </a:spcBef>
              <a:spcAft>
                <a:spcPts val="1200"/>
              </a:spcAft>
            </a:pPr>
            <a:r>
              <a:rPr lang="de-DE" sz="24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Angewandte Informatik</a:t>
            </a:r>
          </a:p>
        </p:txBody>
      </p:sp>
      <p:sp>
        <p:nvSpPr>
          <p:cNvPr id="5" name="Datumsplatzhalter 4">
            <a:extLst>
              <a:ext uri="{FF2B5EF4-FFF2-40B4-BE49-F238E27FC236}">
                <a16:creationId xmlns:a16="http://schemas.microsoft.com/office/drawing/2014/main" id="{F6F99307-3FFF-4549-940B-5E0C359D77C2}"/>
              </a:ext>
            </a:extLst>
          </p:cNvPr>
          <p:cNvSpPr>
            <a:spLocks noGrp="1"/>
          </p:cNvSpPr>
          <p:nvPr>
            <p:ph type="dt" sz="half" idx="10"/>
          </p:nvPr>
        </p:nvSpPr>
        <p:spPr/>
        <p:txBody>
          <a:bodyPr/>
          <a:lstStyle/>
          <a:p>
            <a:fld id="{CA9AB1E6-48A7-441E-A086-863600104021}" type="datetime1">
              <a:rPr lang="de-DE" smtClean="0"/>
              <a:t>24.04.2022</a:t>
            </a:fld>
            <a:endParaRPr lang="de-DE"/>
          </a:p>
        </p:txBody>
      </p:sp>
      <p:sp>
        <p:nvSpPr>
          <p:cNvPr id="11" name="Foliennummernplatzhalter 10">
            <a:extLst>
              <a:ext uri="{FF2B5EF4-FFF2-40B4-BE49-F238E27FC236}">
                <a16:creationId xmlns:a16="http://schemas.microsoft.com/office/drawing/2014/main" id="{F7FEB13C-B58B-4A70-97BA-30C0FEDDF0C1}"/>
              </a:ext>
            </a:extLst>
          </p:cNvPr>
          <p:cNvSpPr>
            <a:spLocks noGrp="1"/>
          </p:cNvSpPr>
          <p:nvPr>
            <p:ph type="sldNum" sz="quarter" idx="12"/>
          </p:nvPr>
        </p:nvSpPr>
        <p:spPr/>
        <p:txBody>
          <a:bodyPr/>
          <a:lstStyle/>
          <a:p>
            <a:fld id="{F7B85D95-4385-4A8C-B85C-EB91828EDBB4}" type="slidenum">
              <a:rPr lang="de-DE" smtClean="0"/>
              <a:t>1</a:t>
            </a:fld>
            <a:endParaRPr lang="de-DE"/>
          </a:p>
        </p:txBody>
      </p:sp>
    </p:spTree>
    <p:extLst>
      <p:ext uri="{BB962C8B-B14F-4D97-AF65-F5344CB8AC3E}">
        <p14:creationId xmlns:p14="http://schemas.microsoft.com/office/powerpoint/2010/main" val="84551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2481FBC7-B4D9-4FFB-A69E-F55FA9C46A20}"/>
              </a:ext>
            </a:extLst>
          </p:cNvPr>
          <p:cNvGrpSpPr/>
          <p:nvPr/>
        </p:nvGrpSpPr>
        <p:grpSpPr>
          <a:xfrm>
            <a:off x="2320426" y="4360050"/>
            <a:ext cx="1593542" cy="1794034"/>
            <a:chOff x="5679965" y="1962300"/>
            <a:chExt cx="2474657" cy="1617182"/>
          </a:xfrm>
        </p:grpSpPr>
        <p:grpSp>
          <p:nvGrpSpPr>
            <p:cNvPr id="6" name="Gruppieren 5">
              <a:extLst>
                <a:ext uri="{FF2B5EF4-FFF2-40B4-BE49-F238E27FC236}">
                  <a16:creationId xmlns:a16="http://schemas.microsoft.com/office/drawing/2014/main" id="{EBBBE4B4-4111-44D2-9B4F-7853ED184DCD}"/>
                </a:ext>
              </a:extLst>
            </p:cNvPr>
            <p:cNvGrpSpPr/>
            <p:nvPr/>
          </p:nvGrpSpPr>
          <p:grpSpPr>
            <a:xfrm>
              <a:off x="5679965" y="1962300"/>
              <a:ext cx="2474657" cy="1617182"/>
              <a:chOff x="6137165" y="4092212"/>
              <a:chExt cx="2474657" cy="1617182"/>
            </a:xfrm>
          </p:grpSpPr>
          <p:cxnSp>
            <p:nvCxnSpPr>
              <p:cNvPr id="10" name="Gerade Verbindung mit Pfeil 9">
                <a:extLst>
                  <a:ext uri="{FF2B5EF4-FFF2-40B4-BE49-F238E27FC236}">
                    <a16:creationId xmlns:a16="http://schemas.microsoft.com/office/drawing/2014/main" id="{E2FBB7D9-F7CB-4D9F-A61B-A8552E256D9E}"/>
                  </a:ext>
                </a:extLst>
              </p:cNvPr>
              <p:cNvCxnSpPr>
                <a:cxnSpLocks/>
                <a:stCxn id="18" idx="6"/>
                <a:endCxn id="14" idx="2"/>
              </p:cNvCxnSpPr>
              <p:nvPr/>
            </p:nvCxnSpPr>
            <p:spPr>
              <a:xfrm flipV="1">
                <a:off x="6478809" y="4214584"/>
                <a:ext cx="1753356" cy="468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Flussdiagramm: Verbinder 10">
                <a:extLst>
                  <a:ext uri="{FF2B5EF4-FFF2-40B4-BE49-F238E27FC236}">
                    <a16:creationId xmlns:a16="http://schemas.microsoft.com/office/drawing/2014/main" id="{7CA5899A-0686-420F-AD75-A12ACF90E146}"/>
                  </a:ext>
                </a:extLst>
              </p:cNvPr>
              <p:cNvSpPr/>
              <p:nvPr/>
            </p:nvSpPr>
            <p:spPr>
              <a:xfrm>
                <a:off x="8266823" y="4934988"/>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lussdiagramm: Verbinder 11">
                <a:extLst>
                  <a:ext uri="{FF2B5EF4-FFF2-40B4-BE49-F238E27FC236}">
                    <a16:creationId xmlns:a16="http://schemas.microsoft.com/office/drawing/2014/main" id="{8DAD62C8-465D-4FCA-8BA4-0007DA0EEAA5}"/>
                  </a:ext>
                </a:extLst>
              </p:cNvPr>
              <p:cNvSpPr/>
              <p:nvPr/>
            </p:nvSpPr>
            <p:spPr>
              <a:xfrm>
                <a:off x="8270178" y="5464650"/>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lussdiagramm: Verbinder 12">
                <a:extLst>
                  <a:ext uri="{FF2B5EF4-FFF2-40B4-BE49-F238E27FC236}">
                    <a16:creationId xmlns:a16="http://schemas.microsoft.com/office/drawing/2014/main" id="{8755F0CD-6240-426C-9AE6-F0633845636A}"/>
                  </a:ext>
                </a:extLst>
              </p:cNvPr>
              <p:cNvSpPr/>
              <p:nvPr/>
            </p:nvSpPr>
            <p:spPr>
              <a:xfrm>
                <a:off x="8256774" y="4525293"/>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lussdiagramm: Verbinder 13">
                <a:extLst>
                  <a:ext uri="{FF2B5EF4-FFF2-40B4-BE49-F238E27FC236}">
                    <a16:creationId xmlns:a16="http://schemas.microsoft.com/office/drawing/2014/main" id="{1FC0C043-4484-40C1-BBAE-7431D7DB97B9}"/>
                  </a:ext>
                </a:extLst>
              </p:cNvPr>
              <p:cNvSpPr/>
              <p:nvPr/>
            </p:nvSpPr>
            <p:spPr>
              <a:xfrm>
                <a:off x="8232165" y="4092212"/>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lussdiagramm: Verbinder 14">
                <a:extLst>
                  <a:ext uri="{FF2B5EF4-FFF2-40B4-BE49-F238E27FC236}">
                    <a16:creationId xmlns:a16="http://schemas.microsoft.com/office/drawing/2014/main" id="{AD5157FB-889A-4B36-A51A-0519B0718710}"/>
                  </a:ext>
                </a:extLst>
              </p:cNvPr>
              <p:cNvSpPr/>
              <p:nvPr/>
            </p:nvSpPr>
            <p:spPr>
              <a:xfrm>
                <a:off x="6157790" y="5012407"/>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Verbinder 15">
                <a:extLst>
                  <a:ext uri="{FF2B5EF4-FFF2-40B4-BE49-F238E27FC236}">
                    <a16:creationId xmlns:a16="http://schemas.microsoft.com/office/drawing/2014/main" id="{B03E288A-6BC9-4452-B840-28A50597F6A7}"/>
                  </a:ext>
                </a:extLst>
              </p:cNvPr>
              <p:cNvSpPr/>
              <p:nvPr/>
            </p:nvSpPr>
            <p:spPr>
              <a:xfrm>
                <a:off x="6167839" y="5425888"/>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lussdiagramm: Verbinder 16">
                <a:extLst>
                  <a:ext uri="{FF2B5EF4-FFF2-40B4-BE49-F238E27FC236}">
                    <a16:creationId xmlns:a16="http://schemas.microsoft.com/office/drawing/2014/main" id="{65668163-43FF-4A0F-A8C2-0CC8C653E410}"/>
                  </a:ext>
                </a:extLst>
              </p:cNvPr>
              <p:cNvSpPr/>
              <p:nvPr/>
            </p:nvSpPr>
            <p:spPr>
              <a:xfrm>
                <a:off x="6147741" y="4514557"/>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lussdiagramm: Verbinder 17">
                <a:extLst>
                  <a:ext uri="{FF2B5EF4-FFF2-40B4-BE49-F238E27FC236}">
                    <a16:creationId xmlns:a16="http://schemas.microsoft.com/office/drawing/2014/main" id="{92E65932-165C-4F49-B3C7-7B204E7A410F}"/>
                  </a:ext>
                </a:extLst>
              </p:cNvPr>
              <p:cNvSpPr/>
              <p:nvPr/>
            </p:nvSpPr>
            <p:spPr>
              <a:xfrm>
                <a:off x="6137165" y="4139079"/>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 Verbindung mit Pfeil 18">
                <a:extLst>
                  <a:ext uri="{FF2B5EF4-FFF2-40B4-BE49-F238E27FC236}">
                    <a16:creationId xmlns:a16="http://schemas.microsoft.com/office/drawing/2014/main" id="{A5097693-851D-44C3-ACE7-D421A7B7622C}"/>
                  </a:ext>
                </a:extLst>
              </p:cNvPr>
              <p:cNvCxnSpPr>
                <a:cxnSpLocks/>
                <a:stCxn id="15" idx="6"/>
                <a:endCxn id="11" idx="2"/>
              </p:cNvCxnSpPr>
              <p:nvPr/>
            </p:nvCxnSpPr>
            <p:spPr>
              <a:xfrm flipV="1">
                <a:off x="6499434" y="5057360"/>
                <a:ext cx="1767389" cy="7741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5115AC2-8671-423C-9458-5845A3C51E4E}"/>
                  </a:ext>
                </a:extLst>
              </p:cNvPr>
              <p:cNvCxnSpPr>
                <a:cxnSpLocks/>
                <a:stCxn id="17" idx="6"/>
                <a:endCxn id="14" idx="2"/>
              </p:cNvCxnSpPr>
              <p:nvPr/>
            </p:nvCxnSpPr>
            <p:spPr>
              <a:xfrm flipV="1">
                <a:off x="6489385" y="4214584"/>
                <a:ext cx="1742780" cy="42234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84DA1D4-24D2-497C-8524-1311A85B5A49}"/>
                  </a:ext>
                </a:extLst>
              </p:cNvPr>
              <p:cNvCxnSpPr>
                <a:cxnSpLocks/>
                <a:stCxn id="15" idx="6"/>
                <a:endCxn id="12" idx="2"/>
              </p:cNvCxnSpPr>
              <p:nvPr/>
            </p:nvCxnSpPr>
            <p:spPr>
              <a:xfrm>
                <a:off x="6499434" y="5134779"/>
                <a:ext cx="1770744" cy="4522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C9854FCA-9BBF-42E1-B065-E2FBB75A870C}"/>
                  </a:ext>
                </a:extLst>
              </p:cNvPr>
              <p:cNvCxnSpPr>
                <a:cxnSpLocks/>
                <a:endCxn id="13" idx="2"/>
              </p:cNvCxnSpPr>
              <p:nvPr/>
            </p:nvCxnSpPr>
            <p:spPr>
              <a:xfrm flipV="1">
                <a:off x="6559516" y="4647665"/>
                <a:ext cx="1697258" cy="8358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DAD81F7A-3461-472E-B139-4FB4ADDC3BAB}"/>
                  </a:ext>
                </a:extLst>
              </p:cNvPr>
              <p:cNvCxnSpPr>
                <a:cxnSpLocks/>
                <a:stCxn id="16" idx="6"/>
                <a:endCxn id="14" idx="2"/>
              </p:cNvCxnSpPr>
              <p:nvPr/>
            </p:nvCxnSpPr>
            <p:spPr>
              <a:xfrm flipV="1">
                <a:off x="6509483" y="4214584"/>
                <a:ext cx="1722682" cy="133367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D9D3AAC9-A363-4A4C-A780-DF2C151B2C8A}"/>
                  </a:ext>
                </a:extLst>
              </p:cNvPr>
              <p:cNvCxnSpPr>
                <a:cxnSpLocks/>
                <a:endCxn id="11" idx="2"/>
              </p:cNvCxnSpPr>
              <p:nvPr/>
            </p:nvCxnSpPr>
            <p:spPr>
              <a:xfrm>
                <a:off x="6553200" y="4648520"/>
                <a:ext cx="1713623" cy="4088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951851D0-B721-4A84-8CF6-AEDB021B5CD7}"/>
                  </a:ext>
                </a:extLst>
              </p:cNvPr>
              <p:cNvCxnSpPr>
                <a:cxnSpLocks/>
                <a:stCxn id="18" idx="6"/>
                <a:endCxn id="11" idx="1"/>
              </p:cNvCxnSpPr>
              <p:nvPr/>
            </p:nvCxnSpPr>
            <p:spPr>
              <a:xfrm>
                <a:off x="6478809" y="4261451"/>
                <a:ext cx="1838047" cy="7093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5441C3DC-4116-44F5-BB79-8CA0BB285F59}"/>
                  </a:ext>
                </a:extLst>
              </p:cNvPr>
              <p:cNvCxnSpPr>
                <a:cxnSpLocks/>
                <a:stCxn id="17" idx="6"/>
                <a:endCxn id="13" idx="2"/>
              </p:cNvCxnSpPr>
              <p:nvPr/>
            </p:nvCxnSpPr>
            <p:spPr>
              <a:xfrm>
                <a:off x="6489385" y="4636929"/>
                <a:ext cx="1767389" cy="10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E604537-EEEF-41FB-B044-08D53A24E1AE}"/>
                  </a:ext>
                </a:extLst>
              </p:cNvPr>
              <p:cNvCxnSpPr>
                <a:cxnSpLocks/>
                <a:stCxn id="16" idx="6"/>
                <a:endCxn id="12" idx="2"/>
              </p:cNvCxnSpPr>
              <p:nvPr/>
            </p:nvCxnSpPr>
            <p:spPr>
              <a:xfrm>
                <a:off x="6509483" y="5548260"/>
                <a:ext cx="1760695" cy="3876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1C2F33D7-9278-48EB-B600-686BC4FDC8A2}"/>
                  </a:ext>
                </a:extLst>
              </p:cNvPr>
              <p:cNvCxnSpPr>
                <a:cxnSpLocks/>
              </p:cNvCxnSpPr>
              <p:nvPr/>
            </p:nvCxnSpPr>
            <p:spPr>
              <a:xfrm flipV="1">
                <a:off x="6533060" y="4756721"/>
                <a:ext cx="1797324" cy="81406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32507DB-7497-48DB-BD7D-DAA84E171D25}"/>
                  </a:ext>
                </a:extLst>
              </p:cNvPr>
              <p:cNvCxnSpPr>
                <a:cxnSpLocks/>
                <a:endCxn id="13" idx="2"/>
              </p:cNvCxnSpPr>
              <p:nvPr/>
            </p:nvCxnSpPr>
            <p:spPr>
              <a:xfrm>
                <a:off x="6434730" y="4272678"/>
                <a:ext cx="1822044" cy="3749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E31682CC-6BA8-425A-909C-FE48EE356CA7}"/>
                  </a:ext>
                </a:extLst>
              </p:cNvPr>
              <p:cNvCxnSpPr>
                <a:cxnSpLocks/>
                <a:stCxn id="18" idx="6"/>
                <a:endCxn id="12" idx="1"/>
              </p:cNvCxnSpPr>
              <p:nvPr/>
            </p:nvCxnSpPr>
            <p:spPr>
              <a:xfrm>
                <a:off x="6478809" y="4261451"/>
                <a:ext cx="1841402" cy="12390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E79D2ABC-FFB5-42A5-9E14-9AFBC47D7849}"/>
                  </a:ext>
                </a:extLst>
              </p:cNvPr>
              <p:cNvCxnSpPr>
                <a:cxnSpLocks/>
                <a:stCxn id="16" idx="6"/>
                <a:endCxn id="11" idx="3"/>
              </p:cNvCxnSpPr>
              <p:nvPr/>
            </p:nvCxnSpPr>
            <p:spPr>
              <a:xfrm flipV="1">
                <a:off x="6509483" y="5143890"/>
                <a:ext cx="1807373" cy="4043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Gerade Verbindung mit Pfeil 6">
              <a:extLst>
                <a:ext uri="{FF2B5EF4-FFF2-40B4-BE49-F238E27FC236}">
                  <a16:creationId xmlns:a16="http://schemas.microsoft.com/office/drawing/2014/main" id="{86A91E33-C115-4BA0-8D86-8BBE3F4CCC20}"/>
                </a:ext>
              </a:extLst>
            </p:cNvPr>
            <p:cNvCxnSpPr>
              <a:cxnSpLocks/>
              <a:endCxn id="12" idx="2"/>
            </p:cNvCxnSpPr>
            <p:nvPr/>
          </p:nvCxnSpPr>
          <p:spPr>
            <a:xfrm>
              <a:off x="6037693" y="2516898"/>
              <a:ext cx="1775285" cy="9402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12041DE6-0598-4CD1-8B29-7E5449CBC4AC}"/>
                </a:ext>
              </a:extLst>
            </p:cNvPr>
            <p:cNvCxnSpPr>
              <a:cxnSpLocks/>
              <a:endCxn id="14" idx="3"/>
            </p:cNvCxnSpPr>
            <p:nvPr/>
          </p:nvCxnSpPr>
          <p:spPr>
            <a:xfrm flipV="1">
              <a:off x="5989439" y="2171202"/>
              <a:ext cx="1835559" cy="82858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87BDFA6E-CB51-4923-B429-E01B5BBACCD1}"/>
                </a:ext>
              </a:extLst>
            </p:cNvPr>
            <p:cNvCxnSpPr>
              <a:cxnSpLocks/>
            </p:cNvCxnSpPr>
            <p:nvPr/>
          </p:nvCxnSpPr>
          <p:spPr>
            <a:xfrm flipV="1">
              <a:off x="6042315" y="2478991"/>
              <a:ext cx="1732650" cy="55258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uppieren 31">
            <a:extLst>
              <a:ext uri="{FF2B5EF4-FFF2-40B4-BE49-F238E27FC236}">
                <a16:creationId xmlns:a16="http://schemas.microsoft.com/office/drawing/2014/main" id="{2068DC75-A34B-4720-AA9F-47329019D1B8}"/>
              </a:ext>
            </a:extLst>
          </p:cNvPr>
          <p:cNvGrpSpPr/>
          <p:nvPr/>
        </p:nvGrpSpPr>
        <p:grpSpPr>
          <a:xfrm>
            <a:off x="1203933" y="4487803"/>
            <a:ext cx="1214145" cy="1530526"/>
            <a:chOff x="5977530" y="2084672"/>
            <a:chExt cx="1885481" cy="1372438"/>
          </a:xfrm>
        </p:grpSpPr>
        <p:grpSp>
          <p:nvGrpSpPr>
            <p:cNvPr id="33" name="Gruppieren 32">
              <a:extLst>
                <a:ext uri="{FF2B5EF4-FFF2-40B4-BE49-F238E27FC236}">
                  <a16:creationId xmlns:a16="http://schemas.microsoft.com/office/drawing/2014/main" id="{CAF51B5C-5225-4F30-8A21-3A2748C3C159}"/>
                </a:ext>
              </a:extLst>
            </p:cNvPr>
            <p:cNvGrpSpPr/>
            <p:nvPr/>
          </p:nvGrpSpPr>
          <p:grpSpPr>
            <a:xfrm>
              <a:off x="5977530" y="2084672"/>
              <a:ext cx="1885481" cy="1372438"/>
              <a:chOff x="6434730" y="4214584"/>
              <a:chExt cx="1885481" cy="1372438"/>
            </a:xfrm>
          </p:grpSpPr>
          <p:cxnSp>
            <p:nvCxnSpPr>
              <p:cNvPr id="37" name="Gerade Verbindung mit Pfeil 36">
                <a:extLst>
                  <a:ext uri="{FF2B5EF4-FFF2-40B4-BE49-F238E27FC236}">
                    <a16:creationId xmlns:a16="http://schemas.microsoft.com/office/drawing/2014/main" id="{AF548321-AB82-401C-AF83-4159309DC7D2}"/>
                  </a:ext>
                </a:extLst>
              </p:cNvPr>
              <p:cNvCxnSpPr>
                <a:cxnSpLocks/>
              </p:cNvCxnSpPr>
              <p:nvPr/>
            </p:nvCxnSpPr>
            <p:spPr>
              <a:xfrm flipV="1">
                <a:off x="6478809" y="4214584"/>
                <a:ext cx="1753356" cy="468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55B4EB53-B80A-4B95-BDC4-B54FEC37F38B}"/>
                  </a:ext>
                </a:extLst>
              </p:cNvPr>
              <p:cNvCxnSpPr>
                <a:cxnSpLocks/>
              </p:cNvCxnSpPr>
              <p:nvPr/>
            </p:nvCxnSpPr>
            <p:spPr>
              <a:xfrm flipV="1">
                <a:off x="6499434" y="5057360"/>
                <a:ext cx="1767389" cy="7741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6E728EE5-CA58-416A-A53A-C19D35260D37}"/>
                  </a:ext>
                </a:extLst>
              </p:cNvPr>
              <p:cNvCxnSpPr>
                <a:cxnSpLocks/>
              </p:cNvCxnSpPr>
              <p:nvPr/>
            </p:nvCxnSpPr>
            <p:spPr>
              <a:xfrm flipV="1">
                <a:off x="6489385" y="4214584"/>
                <a:ext cx="1742780" cy="42234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CCC8435A-440A-4C21-BA64-AA57E4DD22DE}"/>
                  </a:ext>
                </a:extLst>
              </p:cNvPr>
              <p:cNvCxnSpPr>
                <a:cxnSpLocks/>
              </p:cNvCxnSpPr>
              <p:nvPr/>
            </p:nvCxnSpPr>
            <p:spPr>
              <a:xfrm>
                <a:off x="6499434" y="5134779"/>
                <a:ext cx="1770744" cy="4522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3338A343-36B6-46AE-A094-DD225644C609}"/>
                  </a:ext>
                </a:extLst>
              </p:cNvPr>
              <p:cNvCxnSpPr>
                <a:cxnSpLocks/>
              </p:cNvCxnSpPr>
              <p:nvPr/>
            </p:nvCxnSpPr>
            <p:spPr>
              <a:xfrm flipV="1">
                <a:off x="6559516" y="4647665"/>
                <a:ext cx="1697258" cy="8358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1A5F36D0-249D-43CB-A5B8-5B90E2CEA961}"/>
                  </a:ext>
                </a:extLst>
              </p:cNvPr>
              <p:cNvCxnSpPr>
                <a:cxnSpLocks/>
              </p:cNvCxnSpPr>
              <p:nvPr/>
            </p:nvCxnSpPr>
            <p:spPr>
              <a:xfrm flipV="1">
                <a:off x="6509483" y="4214584"/>
                <a:ext cx="1722682" cy="133367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3E35D0D9-764A-448D-9BA8-37F5858FCF19}"/>
                  </a:ext>
                </a:extLst>
              </p:cNvPr>
              <p:cNvCxnSpPr>
                <a:cxnSpLocks/>
              </p:cNvCxnSpPr>
              <p:nvPr/>
            </p:nvCxnSpPr>
            <p:spPr>
              <a:xfrm>
                <a:off x="6553200" y="4648520"/>
                <a:ext cx="1713623" cy="4088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B90FA545-6EBA-44C2-9C85-A0BCF56B68E5}"/>
                  </a:ext>
                </a:extLst>
              </p:cNvPr>
              <p:cNvCxnSpPr>
                <a:cxnSpLocks/>
              </p:cNvCxnSpPr>
              <p:nvPr/>
            </p:nvCxnSpPr>
            <p:spPr>
              <a:xfrm>
                <a:off x="6478809" y="4261451"/>
                <a:ext cx="1838047" cy="7093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9B3C1325-949B-463D-B921-F017DBF42ED6}"/>
                  </a:ext>
                </a:extLst>
              </p:cNvPr>
              <p:cNvCxnSpPr>
                <a:cxnSpLocks/>
              </p:cNvCxnSpPr>
              <p:nvPr/>
            </p:nvCxnSpPr>
            <p:spPr>
              <a:xfrm>
                <a:off x="6489385" y="4636929"/>
                <a:ext cx="1767389" cy="10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945B8153-BB05-41DA-A928-974394A43D86}"/>
                  </a:ext>
                </a:extLst>
              </p:cNvPr>
              <p:cNvCxnSpPr>
                <a:cxnSpLocks/>
              </p:cNvCxnSpPr>
              <p:nvPr/>
            </p:nvCxnSpPr>
            <p:spPr>
              <a:xfrm>
                <a:off x="6509483" y="5548260"/>
                <a:ext cx="1760695" cy="3876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44AFB784-A789-44AB-9C3C-5C8882761309}"/>
                  </a:ext>
                </a:extLst>
              </p:cNvPr>
              <p:cNvCxnSpPr>
                <a:cxnSpLocks/>
              </p:cNvCxnSpPr>
              <p:nvPr/>
            </p:nvCxnSpPr>
            <p:spPr>
              <a:xfrm flipV="1">
                <a:off x="6533060" y="4729762"/>
                <a:ext cx="1733309" cy="84102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866C95DD-4D4B-4632-9A60-C48C0827DA79}"/>
                  </a:ext>
                </a:extLst>
              </p:cNvPr>
              <p:cNvCxnSpPr>
                <a:cxnSpLocks/>
              </p:cNvCxnSpPr>
              <p:nvPr/>
            </p:nvCxnSpPr>
            <p:spPr>
              <a:xfrm>
                <a:off x="6434730" y="4272678"/>
                <a:ext cx="1822044" cy="3749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88562B76-8B7C-4241-996C-79D9B9E647F1}"/>
                  </a:ext>
                </a:extLst>
              </p:cNvPr>
              <p:cNvCxnSpPr>
                <a:cxnSpLocks/>
              </p:cNvCxnSpPr>
              <p:nvPr/>
            </p:nvCxnSpPr>
            <p:spPr>
              <a:xfrm>
                <a:off x="6478809" y="4261451"/>
                <a:ext cx="1841402" cy="12390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855762A4-5702-4863-B22C-DC0523D4904C}"/>
                  </a:ext>
                </a:extLst>
              </p:cNvPr>
              <p:cNvCxnSpPr>
                <a:cxnSpLocks/>
              </p:cNvCxnSpPr>
              <p:nvPr/>
            </p:nvCxnSpPr>
            <p:spPr>
              <a:xfrm flipV="1">
                <a:off x="6509483" y="5143890"/>
                <a:ext cx="1807373" cy="4043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Gerade Verbindung mit Pfeil 33">
              <a:extLst>
                <a:ext uri="{FF2B5EF4-FFF2-40B4-BE49-F238E27FC236}">
                  <a16:creationId xmlns:a16="http://schemas.microsoft.com/office/drawing/2014/main" id="{E56A302E-EEFA-46CD-9C0B-C9E4723A31B9}"/>
                </a:ext>
              </a:extLst>
            </p:cNvPr>
            <p:cNvCxnSpPr>
              <a:cxnSpLocks/>
            </p:cNvCxnSpPr>
            <p:nvPr/>
          </p:nvCxnSpPr>
          <p:spPr>
            <a:xfrm>
              <a:off x="6037693" y="2516898"/>
              <a:ext cx="1775285" cy="9402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85C09686-0776-4865-A2E0-8029279C1556}"/>
                </a:ext>
              </a:extLst>
            </p:cNvPr>
            <p:cNvCxnSpPr>
              <a:cxnSpLocks/>
            </p:cNvCxnSpPr>
            <p:nvPr/>
          </p:nvCxnSpPr>
          <p:spPr>
            <a:xfrm flipV="1">
              <a:off x="5989519" y="2191499"/>
              <a:ext cx="1835559" cy="82858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CE99EC10-5010-4731-83BC-CFBC6995AE84}"/>
                </a:ext>
              </a:extLst>
            </p:cNvPr>
            <p:cNvCxnSpPr>
              <a:cxnSpLocks/>
            </p:cNvCxnSpPr>
            <p:nvPr/>
          </p:nvCxnSpPr>
          <p:spPr>
            <a:xfrm flipV="1">
              <a:off x="6042315" y="2478991"/>
              <a:ext cx="1732650" cy="55258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uppieren 50">
            <a:extLst>
              <a:ext uri="{FF2B5EF4-FFF2-40B4-BE49-F238E27FC236}">
                <a16:creationId xmlns:a16="http://schemas.microsoft.com/office/drawing/2014/main" id="{C4FBAA50-D945-4A61-AE94-E68C500E7562}"/>
              </a:ext>
            </a:extLst>
          </p:cNvPr>
          <p:cNvGrpSpPr/>
          <p:nvPr/>
        </p:nvGrpSpPr>
        <p:grpSpPr>
          <a:xfrm>
            <a:off x="235512" y="4513935"/>
            <a:ext cx="1044708" cy="1525280"/>
            <a:chOff x="1863206" y="4709350"/>
            <a:chExt cx="1622358" cy="1423030"/>
          </a:xfrm>
        </p:grpSpPr>
        <p:grpSp>
          <p:nvGrpSpPr>
            <p:cNvPr id="52" name="Gruppieren 51">
              <a:extLst>
                <a:ext uri="{FF2B5EF4-FFF2-40B4-BE49-F238E27FC236}">
                  <a16:creationId xmlns:a16="http://schemas.microsoft.com/office/drawing/2014/main" id="{B52A6AC6-0B5C-40DC-BE80-BDD3DC40A46F}"/>
                </a:ext>
              </a:extLst>
            </p:cNvPr>
            <p:cNvGrpSpPr/>
            <p:nvPr/>
          </p:nvGrpSpPr>
          <p:grpSpPr>
            <a:xfrm>
              <a:off x="2140641" y="4780497"/>
              <a:ext cx="966917" cy="1286809"/>
              <a:chOff x="5250955" y="4261452"/>
              <a:chExt cx="966917" cy="1286809"/>
            </a:xfrm>
          </p:grpSpPr>
          <p:cxnSp>
            <p:nvCxnSpPr>
              <p:cNvPr id="60" name="Gerade Verbindung mit Pfeil 59">
                <a:extLst>
                  <a:ext uri="{FF2B5EF4-FFF2-40B4-BE49-F238E27FC236}">
                    <a16:creationId xmlns:a16="http://schemas.microsoft.com/office/drawing/2014/main" id="{A3FC4BD2-0D16-414C-A701-2603358676DD}"/>
                  </a:ext>
                </a:extLst>
              </p:cNvPr>
              <p:cNvCxnSpPr>
                <a:cxnSpLocks/>
              </p:cNvCxnSpPr>
              <p:nvPr/>
            </p:nvCxnSpPr>
            <p:spPr>
              <a:xfrm flipV="1">
                <a:off x="5250955" y="4261452"/>
                <a:ext cx="886210" cy="3388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FA04177C-2E8F-4855-93F3-3E702DD2C171}"/>
                  </a:ext>
                </a:extLst>
              </p:cNvPr>
              <p:cNvCxnSpPr>
                <a:cxnSpLocks/>
              </p:cNvCxnSpPr>
              <p:nvPr/>
            </p:nvCxnSpPr>
            <p:spPr>
              <a:xfrm>
                <a:off x="5250955" y="4562763"/>
                <a:ext cx="956868" cy="4854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999AF452-D0D7-40FF-B3B4-9F9F89BDFCC9}"/>
                  </a:ext>
                </a:extLst>
              </p:cNvPr>
              <p:cNvCxnSpPr>
                <a:cxnSpLocks/>
              </p:cNvCxnSpPr>
              <p:nvPr/>
            </p:nvCxnSpPr>
            <p:spPr>
              <a:xfrm>
                <a:off x="5303045" y="4592628"/>
                <a:ext cx="844696" cy="4430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F54B716E-5E0E-4DA7-A882-5E64F23444FD}"/>
                  </a:ext>
                </a:extLst>
              </p:cNvPr>
              <p:cNvCxnSpPr>
                <a:cxnSpLocks/>
              </p:cNvCxnSpPr>
              <p:nvPr/>
            </p:nvCxnSpPr>
            <p:spPr>
              <a:xfrm>
                <a:off x="5347027" y="4616059"/>
                <a:ext cx="870845" cy="84567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E9E54822-B7BA-427C-8D03-60B6C19B649A}"/>
                  </a:ext>
                </a:extLst>
              </p:cNvPr>
              <p:cNvCxnSpPr>
                <a:cxnSpLocks/>
              </p:cNvCxnSpPr>
              <p:nvPr/>
            </p:nvCxnSpPr>
            <p:spPr>
              <a:xfrm flipV="1">
                <a:off x="5313621" y="4261452"/>
                <a:ext cx="823544" cy="7284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C6826BAB-1F0A-411E-9A19-F7F845D2A511}"/>
                  </a:ext>
                </a:extLst>
              </p:cNvPr>
              <p:cNvCxnSpPr>
                <a:cxnSpLocks/>
              </p:cNvCxnSpPr>
              <p:nvPr/>
            </p:nvCxnSpPr>
            <p:spPr>
              <a:xfrm flipV="1">
                <a:off x="5292469" y="4636930"/>
                <a:ext cx="855272" cy="38749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C55F4D7A-FC31-4F62-9723-D65B85D1F9F6}"/>
                  </a:ext>
                </a:extLst>
              </p:cNvPr>
              <p:cNvCxnSpPr>
                <a:cxnSpLocks/>
              </p:cNvCxnSpPr>
              <p:nvPr/>
            </p:nvCxnSpPr>
            <p:spPr>
              <a:xfrm>
                <a:off x="5352625" y="5017144"/>
                <a:ext cx="805165" cy="11763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78693F86-C474-4A8C-8926-E68C76B4BC36}"/>
                  </a:ext>
                </a:extLst>
              </p:cNvPr>
              <p:cNvCxnSpPr>
                <a:cxnSpLocks/>
              </p:cNvCxnSpPr>
              <p:nvPr/>
            </p:nvCxnSpPr>
            <p:spPr>
              <a:xfrm>
                <a:off x="5305942" y="4995108"/>
                <a:ext cx="861897" cy="55315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22984ED5-A834-470B-883B-533A77BA66BB}"/>
                  </a:ext>
                </a:extLst>
              </p:cNvPr>
              <p:cNvCxnSpPr>
                <a:cxnSpLocks/>
              </p:cNvCxnSpPr>
              <p:nvPr/>
            </p:nvCxnSpPr>
            <p:spPr>
              <a:xfrm>
                <a:off x="5398568" y="5507287"/>
                <a:ext cx="769271" cy="4097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7565A909-59AE-491B-BD25-F42AAC36ED61}"/>
                  </a:ext>
                </a:extLst>
              </p:cNvPr>
              <p:cNvCxnSpPr>
                <a:cxnSpLocks/>
              </p:cNvCxnSpPr>
              <p:nvPr/>
            </p:nvCxnSpPr>
            <p:spPr>
              <a:xfrm flipV="1">
                <a:off x="5393908" y="5137947"/>
                <a:ext cx="658905" cy="3550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ECF44A63-F9E9-40E4-9D56-8F9431EEB4CC}"/>
                  </a:ext>
                </a:extLst>
              </p:cNvPr>
              <p:cNvCxnSpPr>
                <a:cxnSpLocks/>
              </p:cNvCxnSpPr>
              <p:nvPr/>
            </p:nvCxnSpPr>
            <p:spPr>
              <a:xfrm flipV="1">
                <a:off x="5372171" y="4636930"/>
                <a:ext cx="775570" cy="85221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FC8B365D-BE57-41EB-B0BE-21FA5DC95EB3}"/>
                  </a:ext>
                </a:extLst>
              </p:cNvPr>
              <p:cNvCxnSpPr>
                <a:cxnSpLocks/>
              </p:cNvCxnSpPr>
              <p:nvPr/>
            </p:nvCxnSpPr>
            <p:spPr>
              <a:xfrm flipV="1">
                <a:off x="5378806" y="4261452"/>
                <a:ext cx="758359" cy="11719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Flussdiagramm: Verbinder 52">
              <a:extLst>
                <a:ext uri="{FF2B5EF4-FFF2-40B4-BE49-F238E27FC236}">
                  <a16:creationId xmlns:a16="http://schemas.microsoft.com/office/drawing/2014/main" id="{A083AE36-5BDB-4C85-9F23-B4FDE2F30380}"/>
                </a:ext>
              </a:extLst>
            </p:cNvPr>
            <p:cNvSpPr/>
            <p:nvPr/>
          </p:nvSpPr>
          <p:spPr>
            <a:xfrm>
              <a:off x="1863206" y="4949904"/>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Flussdiagramm: Verbinder 53">
              <a:extLst>
                <a:ext uri="{FF2B5EF4-FFF2-40B4-BE49-F238E27FC236}">
                  <a16:creationId xmlns:a16="http://schemas.microsoft.com/office/drawing/2014/main" id="{69E327B8-01C0-43B2-AB16-0E4D1ACD4677}"/>
                </a:ext>
              </a:extLst>
            </p:cNvPr>
            <p:cNvSpPr/>
            <p:nvPr/>
          </p:nvSpPr>
          <p:spPr>
            <a:xfrm>
              <a:off x="1920005" y="5406255"/>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Flussdiagramm: Verbinder 54">
              <a:extLst>
                <a:ext uri="{FF2B5EF4-FFF2-40B4-BE49-F238E27FC236}">
                  <a16:creationId xmlns:a16="http://schemas.microsoft.com/office/drawing/2014/main" id="{D5A2955F-69E6-4C19-9145-59038B4864C0}"/>
                </a:ext>
              </a:extLst>
            </p:cNvPr>
            <p:cNvSpPr/>
            <p:nvPr/>
          </p:nvSpPr>
          <p:spPr>
            <a:xfrm>
              <a:off x="1899648" y="5868978"/>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lussdiagramm: Verbinder 55">
              <a:extLst>
                <a:ext uri="{FF2B5EF4-FFF2-40B4-BE49-F238E27FC236}">
                  <a16:creationId xmlns:a16="http://schemas.microsoft.com/office/drawing/2014/main" id="{6F2E88F3-DAED-448A-9CC3-9DB47F3CA752}"/>
                </a:ext>
              </a:extLst>
            </p:cNvPr>
            <p:cNvSpPr/>
            <p:nvPr/>
          </p:nvSpPr>
          <p:spPr>
            <a:xfrm>
              <a:off x="3033488" y="4709350"/>
              <a:ext cx="452076" cy="237612"/>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Flussdiagramm: Verbinder 56">
              <a:extLst>
                <a:ext uri="{FF2B5EF4-FFF2-40B4-BE49-F238E27FC236}">
                  <a16:creationId xmlns:a16="http://schemas.microsoft.com/office/drawing/2014/main" id="{5BEBFB90-C947-4A71-93D6-7785F1B26EB8}"/>
                </a:ext>
              </a:extLst>
            </p:cNvPr>
            <p:cNvSpPr/>
            <p:nvPr/>
          </p:nvSpPr>
          <p:spPr>
            <a:xfrm>
              <a:off x="2989352" y="5032377"/>
              <a:ext cx="458277" cy="314490"/>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Flussdiagramm: Verbinder 57">
              <a:extLst>
                <a:ext uri="{FF2B5EF4-FFF2-40B4-BE49-F238E27FC236}">
                  <a16:creationId xmlns:a16="http://schemas.microsoft.com/office/drawing/2014/main" id="{8D8C7951-BE91-4ADD-AB60-835AA0F6ED23}"/>
                </a:ext>
              </a:extLst>
            </p:cNvPr>
            <p:cNvSpPr/>
            <p:nvPr/>
          </p:nvSpPr>
          <p:spPr>
            <a:xfrm>
              <a:off x="2954569" y="5511842"/>
              <a:ext cx="491019" cy="23868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Flussdiagramm: Verbinder 58">
              <a:extLst>
                <a:ext uri="{FF2B5EF4-FFF2-40B4-BE49-F238E27FC236}">
                  <a16:creationId xmlns:a16="http://schemas.microsoft.com/office/drawing/2014/main" id="{D5509150-1E93-43BC-8F5D-EC294FB4B27C}"/>
                </a:ext>
              </a:extLst>
            </p:cNvPr>
            <p:cNvSpPr/>
            <p:nvPr/>
          </p:nvSpPr>
          <p:spPr>
            <a:xfrm>
              <a:off x="2998840" y="5869177"/>
              <a:ext cx="453058" cy="26320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2" name="Gruppieren 71">
            <a:extLst>
              <a:ext uri="{FF2B5EF4-FFF2-40B4-BE49-F238E27FC236}">
                <a16:creationId xmlns:a16="http://schemas.microsoft.com/office/drawing/2014/main" id="{50982DD3-482F-41F3-A4BE-3A985382A406}"/>
              </a:ext>
            </a:extLst>
          </p:cNvPr>
          <p:cNvGrpSpPr/>
          <p:nvPr/>
        </p:nvGrpSpPr>
        <p:grpSpPr>
          <a:xfrm>
            <a:off x="3882584" y="4494010"/>
            <a:ext cx="1064647" cy="1491480"/>
            <a:chOff x="8850392" y="2208735"/>
            <a:chExt cx="1653321" cy="1301557"/>
          </a:xfrm>
        </p:grpSpPr>
        <p:grpSp>
          <p:nvGrpSpPr>
            <p:cNvPr id="73" name="Gruppieren 72">
              <a:extLst>
                <a:ext uri="{FF2B5EF4-FFF2-40B4-BE49-F238E27FC236}">
                  <a16:creationId xmlns:a16="http://schemas.microsoft.com/office/drawing/2014/main" id="{B2F19D1A-E38A-4A61-905A-7ACB6C2A8D67}"/>
                </a:ext>
              </a:extLst>
            </p:cNvPr>
            <p:cNvGrpSpPr/>
            <p:nvPr/>
          </p:nvGrpSpPr>
          <p:grpSpPr>
            <a:xfrm>
              <a:off x="8850392" y="2208735"/>
              <a:ext cx="1653321" cy="1301557"/>
              <a:chOff x="8850392" y="2208735"/>
              <a:chExt cx="1653321" cy="1301557"/>
            </a:xfrm>
          </p:grpSpPr>
          <p:sp>
            <p:nvSpPr>
              <p:cNvPr id="75" name="Flussdiagramm: Verbinder 74">
                <a:extLst>
                  <a:ext uri="{FF2B5EF4-FFF2-40B4-BE49-F238E27FC236}">
                    <a16:creationId xmlns:a16="http://schemas.microsoft.com/office/drawing/2014/main" id="{66C9B671-6499-4F99-B5AC-D0A1D5AD6473}"/>
                  </a:ext>
                </a:extLst>
              </p:cNvPr>
              <p:cNvSpPr/>
              <p:nvPr/>
            </p:nvSpPr>
            <p:spPr>
              <a:xfrm>
                <a:off x="10131870" y="2753166"/>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Flussdiagramm: Verbinder 75">
                <a:extLst>
                  <a:ext uri="{FF2B5EF4-FFF2-40B4-BE49-F238E27FC236}">
                    <a16:creationId xmlns:a16="http://schemas.microsoft.com/office/drawing/2014/main" id="{75AC3CD1-3511-4F9A-908A-15A3824969B4}"/>
                  </a:ext>
                </a:extLst>
              </p:cNvPr>
              <p:cNvSpPr/>
              <p:nvPr/>
            </p:nvSpPr>
            <p:spPr>
              <a:xfrm>
                <a:off x="10162069" y="3265548"/>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Flussdiagramm: Verbinder 76">
                <a:extLst>
                  <a:ext uri="{FF2B5EF4-FFF2-40B4-BE49-F238E27FC236}">
                    <a16:creationId xmlns:a16="http://schemas.microsoft.com/office/drawing/2014/main" id="{3CABEF0B-102F-48D0-AE2B-E858C12AC529}"/>
                  </a:ext>
                </a:extLst>
              </p:cNvPr>
              <p:cNvSpPr/>
              <p:nvPr/>
            </p:nvSpPr>
            <p:spPr>
              <a:xfrm>
                <a:off x="10138564" y="2331107"/>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8" name="Gerade Verbindung mit Pfeil 77">
                <a:extLst>
                  <a:ext uri="{FF2B5EF4-FFF2-40B4-BE49-F238E27FC236}">
                    <a16:creationId xmlns:a16="http://schemas.microsoft.com/office/drawing/2014/main" id="{AB000F79-A4CC-4851-BB21-11FE96C20F29}"/>
                  </a:ext>
                </a:extLst>
              </p:cNvPr>
              <p:cNvCxnSpPr>
                <a:cxnSpLocks/>
                <a:endCxn id="75" idx="3"/>
              </p:cNvCxnSpPr>
              <p:nvPr/>
            </p:nvCxnSpPr>
            <p:spPr>
              <a:xfrm flipV="1">
                <a:off x="8862462" y="2962068"/>
                <a:ext cx="1319441" cy="5322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78">
                <a:extLst>
                  <a:ext uri="{FF2B5EF4-FFF2-40B4-BE49-F238E27FC236}">
                    <a16:creationId xmlns:a16="http://schemas.microsoft.com/office/drawing/2014/main" id="{10184679-DF62-4CC4-860C-5B8E18F63C9A}"/>
                  </a:ext>
                </a:extLst>
              </p:cNvPr>
              <p:cNvCxnSpPr>
                <a:cxnSpLocks/>
                <a:endCxn id="76" idx="2"/>
              </p:cNvCxnSpPr>
              <p:nvPr/>
            </p:nvCxnSpPr>
            <p:spPr>
              <a:xfrm flipV="1">
                <a:off x="8862462" y="3387920"/>
                <a:ext cx="1299607" cy="1064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4F497646-D208-490B-B509-55E5A0F9D9D8}"/>
                  </a:ext>
                </a:extLst>
              </p:cNvPr>
              <p:cNvCxnSpPr>
                <a:cxnSpLocks/>
                <a:endCxn id="77" idx="2"/>
              </p:cNvCxnSpPr>
              <p:nvPr/>
            </p:nvCxnSpPr>
            <p:spPr>
              <a:xfrm flipV="1">
                <a:off x="8899091" y="2453479"/>
                <a:ext cx="1239473" cy="1880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Gerade Verbindung mit Pfeil 80">
                <a:extLst>
                  <a:ext uri="{FF2B5EF4-FFF2-40B4-BE49-F238E27FC236}">
                    <a16:creationId xmlns:a16="http://schemas.microsoft.com/office/drawing/2014/main" id="{ED72055B-B63D-44E0-8148-F2856DA64F03}"/>
                  </a:ext>
                </a:extLst>
              </p:cNvPr>
              <p:cNvCxnSpPr>
                <a:cxnSpLocks/>
                <a:endCxn id="77" idx="2"/>
              </p:cNvCxnSpPr>
              <p:nvPr/>
            </p:nvCxnSpPr>
            <p:spPr>
              <a:xfrm>
                <a:off x="8850392" y="2208735"/>
                <a:ext cx="1288172" cy="24474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4FD7D202-B244-4F19-8892-C784C975C106}"/>
                  </a:ext>
                </a:extLst>
              </p:cNvPr>
              <p:cNvCxnSpPr>
                <a:cxnSpLocks/>
                <a:endCxn id="76" idx="2"/>
              </p:cNvCxnSpPr>
              <p:nvPr/>
            </p:nvCxnSpPr>
            <p:spPr>
              <a:xfrm>
                <a:off x="8929664" y="3059153"/>
                <a:ext cx="1232405" cy="3287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10BF30C1-5EEC-4AA2-BDF8-EA6D2598C866}"/>
                  </a:ext>
                </a:extLst>
              </p:cNvPr>
              <p:cNvCxnSpPr>
                <a:cxnSpLocks/>
                <a:endCxn id="75" idx="2"/>
              </p:cNvCxnSpPr>
              <p:nvPr/>
            </p:nvCxnSpPr>
            <p:spPr>
              <a:xfrm>
                <a:off x="8899091" y="2641530"/>
                <a:ext cx="1232779" cy="2340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8DDDD056-65C2-4DCC-B203-52531DC4A66E}"/>
                  </a:ext>
                </a:extLst>
              </p:cNvPr>
              <p:cNvCxnSpPr>
                <a:cxnSpLocks/>
                <a:endCxn id="75" idx="2"/>
              </p:cNvCxnSpPr>
              <p:nvPr/>
            </p:nvCxnSpPr>
            <p:spPr>
              <a:xfrm>
                <a:off x="8850392" y="2208735"/>
                <a:ext cx="1281478" cy="66680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E6B792F5-1F77-4F52-9293-4B5488805E23}"/>
                  </a:ext>
                </a:extLst>
              </p:cNvPr>
              <p:cNvCxnSpPr>
                <a:cxnSpLocks/>
              </p:cNvCxnSpPr>
              <p:nvPr/>
            </p:nvCxnSpPr>
            <p:spPr>
              <a:xfrm flipV="1">
                <a:off x="8909140" y="2913289"/>
                <a:ext cx="1190867" cy="1379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39BD6277-CE11-4698-BF2E-018EA6F7601B}"/>
                  </a:ext>
                </a:extLst>
              </p:cNvPr>
              <p:cNvCxnSpPr>
                <a:cxnSpLocks/>
              </p:cNvCxnSpPr>
              <p:nvPr/>
            </p:nvCxnSpPr>
            <p:spPr>
              <a:xfrm>
                <a:off x="8941003" y="2248666"/>
                <a:ext cx="1280858" cy="115679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EE913DA3-C41F-45EC-8CBC-129D71900A2A}"/>
                  </a:ext>
                </a:extLst>
              </p:cNvPr>
              <p:cNvCxnSpPr>
                <a:cxnSpLocks/>
                <a:endCxn id="77" idx="2"/>
              </p:cNvCxnSpPr>
              <p:nvPr/>
            </p:nvCxnSpPr>
            <p:spPr>
              <a:xfrm flipV="1">
                <a:off x="8909140" y="2453479"/>
                <a:ext cx="1229424" cy="59774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46C2E85E-5F3C-477C-BD6E-A20A2B171F46}"/>
                  </a:ext>
                </a:extLst>
              </p:cNvPr>
              <p:cNvCxnSpPr>
                <a:cxnSpLocks/>
                <a:endCxn id="77" idx="2"/>
              </p:cNvCxnSpPr>
              <p:nvPr/>
            </p:nvCxnSpPr>
            <p:spPr>
              <a:xfrm flipV="1">
                <a:off x="8862462" y="2453479"/>
                <a:ext cx="1276102" cy="104087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Gerade Verbindung mit Pfeil 73">
              <a:extLst>
                <a:ext uri="{FF2B5EF4-FFF2-40B4-BE49-F238E27FC236}">
                  <a16:creationId xmlns:a16="http://schemas.microsoft.com/office/drawing/2014/main" id="{6823E750-B3E5-4992-8B86-D57B85DB5FA0}"/>
                </a:ext>
              </a:extLst>
            </p:cNvPr>
            <p:cNvCxnSpPr>
              <a:cxnSpLocks/>
              <a:endCxn id="76" idx="2"/>
            </p:cNvCxnSpPr>
            <p:nvPr/>
          </p:nvCxnSpPr>
          <p:spPr>
            <a:xfrm>
              <a:off x="8950006" y="2627312"/>
              <a:ext cx="1212063" cy="7606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Rechteck 88">
            <a:extLst>
              <a:ext uri="{FF2B5EF4-FFF2-40B4-BE49-F238E27FC236}">
                <a16:creationId xmlns:a16="http://schemas.microsoft.com/office/drawing/2014/main" id="{B82B5004-CFB2-430D-A58E-F624F233C4B5}"/>
              </a:ext>
            </a:extLst>
          </p:cNvPr>
          <p:cNvSpPr/>
          <p:nvPr/>
        </p:nvSpPr>
        <p:spPr>
          <a:xfrm>
            <a:off x="0" y="0"/>
            <a:ext cx="12182876" cy="9799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t>Künstliches neuronales Netz</a:t>
            </a:r>
            <a:endParaRPr lang="de-DE" sz="1800" dirty="0"/>
          </a:p>
        </p:txBody>
      </p:sp>
      <p:sp>
        <p:nvSpPr>
          <p:cNvPr id="91" name="Textfeld 90">
            <a:extLst>
              <a:ext uri="{FF2B5EF4-FFF2-40B4-BE49-F238E27FC236}">
                <a16:creationId xmlns:a16="http://schemas.microsoft.com/office/drawing/2014/main" id="{F6CDD50C-93E7-4E8A-A398-311DD6180FB7}"/>
              </a:ext>
            </a:extLst>
          </p:cNvPr>
          <p:cNvSpPr txBox="1"/>
          <p:nvPr/>
        </p:nvSpPr>
        <p:spPr>
          <a:xfrm>
            <a:off x="761518" y="3902482"/>
            <a:ext cx="3653621" cy="369332"/>
          </a:xfrm>
          <a:prstGeom prst="rect">
            <a:avLst/>
          </a:prstGeom>
          <a:noFill/>
        </p:spPr>
        <p:txBody>
          <a:bodyPr wrap="square">
            <a:spAutoFit/>
          </a:bodyPr>
          <a:lstStyle/>
          <a:p>
            <a:r>
              <a:rPr lang="de-DE" b="1" i="0" dirty="0">
                <a:solidFill>
                  <a:srgbClr val="202124"/>
                </a:solidFill>
                <a:effectLst/>
                <a:latin typeface="arial" panose="020B0604020202020204" pitchFamily="34" charset="0"/>
              </a:rPr>
              <a:t>MULTICLASS PERCEPTRON</a:t>
            </a:r>
            <a:endParaRPr lang="de-DE" b="1" dirty="0"/>
          </a:p>
        </p:txBody>
      </p:sp>
      <p:cxnSp>
        <p:nvCxnSpPr>
          <p:cNvPr id="94" name="Gerader Verbinder 93">
            <a:extLst>
              <a:ext uri="{FF2B5EF4-FFF2-40B4-BE49-F238E27FC236}">
                <a16:creationId xmlns:a16="http://schemas.microsoft.com/office/drawing/2014/main" id="{B8B34C96-F72F-46A1-9DBC-BD8D58AC43A3}"/>
              </a:ext>
            </a:extLst>
          </p:cNvPr>
          <p:cNvCxnSpPr>
            <a:cxnSpLocks/>
          </p:cNvCxnSpPr>
          <p:nvPr/>
        </p:nvCxnSpPr>
        <p:spPr>
          <a:xfrm>
            <a:off x="5356534" y="1011690"/>
            <a:ext cx="0" cy="5878063"/>
          </a:xfrm>
          <a:prstGeom prst="line">
            <a:avLst/>
          </a:prstGeom>
          <a:ln w="412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49" name="Gruppieren 148">
            <a:extLst>
              <a:ext uri="{FF2B5EF4-FFF2-40B4-BE49-F238E27FC236}">
                <a16:creationId xmlns:a16="http://schemas.microsoft.com/office/drawing/2014/main" id="{14E618D0-8257-4419-9BE7-AAD122EF9742}"/>
              </a:ext>
            </a:extLst>
          </p:cNvPr>
          <p:cNvGrpSpPr/>
          <p:nvPr/>
        </p:nvGrpSpPr>
        <p:grpSpPr>
          <a:xfrm>
            <a:off x="816041" y="1751989"/>
            <a:ext cx="1670595" cy="1494437"/>
            <a:chOff x="1927846" y="4707341"/>
            <a:chExt cx="1412638" cy="1494437"/>
          </a:xfrm>
        </p:grpSpPr>
        <p:grpSp>
          <p:nvGrpSpPr>
            <p:cNvPr id="150" name="Gruppieren 149">
              <a:extLst>
                <a:ext uri="{FF2B5EF4-FFF2-40B4-BE49-F238E27FC236}">
                  <a16:creationId xmlns:a16="http://schemas.microsoft.com/office/drawing/2014/main" id="{6471D2FD-48C8-46E1-8033-57E9D5214C30}"/>
                </a:ext>
              </a:extLst>
            </p:cNvPr>
            <p:cNvGrpSpPr/>
            <p:nvPr/>
          </p:nvGrpSpPr>
          <p:grpSpPr>
            <a:xfrm>
              <a:off x="2140641" y="4780497"/>
              <a:ext cx="966917" cy="1286809"/>
              <a:chOff x="5250955" y="4261452"/>
              <a:chExt cx="966917" cy="1286809"/>
            </a:xfrm>
          </p:grpSpPr>
          <p:cxnSp>
            <p:nvCxnSpPr>
              <p:cNvPr id="158" name="Gerade Verbindung mit Pfeil 157">
                <a:extLst>
                  <a:ext uri="{FF2B5EF4-FFF2-40B4-BE49-F238E27FC236}">
                    <a16:creationId xmlns:a16="http://schemas.microsoft.com/office/drawing/2014/main" id="{44B2C7FB-0F1C-4151-BED2-2C049CBBEF64}"/>
                  </a:ext>
                </a:extLst>
              </p:cNvPr>
              <p:cNvCxnSpPr>
                <a:cxnSpLocks/>
              </p:cNvCxnSpPr>
              <p:nvPr/>
            </p:nvCxnSpPr>
            <p:spPr>
              <a:xfrm flipV="1">
                <a:off x="5250955" y="4261452"/>
                <a:ext cx="886210" cy="3388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Gerade Verbindung mit Pfeil 158">
                <a:extLst>
                  <a:ext uri="{FF2B5EF4-FFF2-40B4-BE49-F238E27FC236}">
                    <a16:creationId xmlns:a16="http://schemas.microsoft.com/office/drawing/2014/main" id="{86D4E562-24D8-401C-9677-0B94D67380F0}"/>
                  </a:ext>
                </a:extLst>
              </p:cNvPr>
              <p:cNvCxnSpPr>
                <a:cxnSpLocks/>
              </p:cNvCxnSpPr>
              <p:nvPr/>
            </p:nvCxnSpPr>
            <p:spPr>
              <a:xfrm>
                <a:off x="5250955" y="4562763"/>
                <a:ext cx="956868" cy="4854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Gerade Verbindung mit Pfeil 159">
                <a:extLst>
                  <a:ext uri="{FF2B5EF4-FFF2-40B4-BE49-F238E27FC236}">
                    <a16:creationId xmlns:a16="http://schemas.microsoft.com/office/drawing/2014/main" id="{140B1E4D-8D5F-4EB7-9594-D59E695B6E3C}"/>
                  </a:ext>
                </a:extLst>
              </p:cNvPr>
              <p:cNvCxnSpPr>
                <a:cxnSpLocks/>
              </p:cNvCxnSpPr>
              <p:nvPr/>
            </p:nvCxnSpPr>
            <p:spPr>
              <a:xfrm>
                <a:off x="5303045" y="4592628"/>
                <a:ext cx="844696" cy="4430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Gerade Verbindung mit Pfeil 160">
                <a:extLst>
                  <a:ext uri="{FF2B5EF4-FFF2-40B4-BE49-F238E27FC236}">
                    <a16:creationId xmlns:a16="http://schemas.microsoft.com/office/drawing/2014/main" id="{BFF6FFF9-A653-48B4-A619-9AD9801A1041}"/>
                  </a:ext>
                </a:extLst>
              </p:cNvPr>
              <p:cNvCxnSpPr>
                <a:cxnSpLocks/>
              </p:cNvCxnSpPr>
              <p:nvPr/>
            </p:nvCxnSpPr>
            <p:spPr>
              <a:xfrm>
                <a:off x="5347027" y="4616059"/>
                <a:ext cx="870845" cy="84567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Gerade Verbindung mit Pfeil 161">
                <a:extLst>
                  <a:ext uri="{FF2B5EF4-FFF2-40B4-BE49-F238E27FC236}">
                    <a16:creationId xmlns:a16="http://schemas.microsoft.com/office/drawing/2014/main" id="{0423E359-ACC3-44B1-A3A7-63E7A76849EC}"/>
                  </a:ext>
                </a:extLst>
              </p:cNvPr>
              <p:cNvCxnSpPr>
                <a:cxnSpLocks/>
              </p:cNvCxnSpPr>
              <p:nvPr/>
            </p:nvCxnSpPr>
            <p:spPr>
              <a:xfrm flipV="1">
                <a:off x="5313621" y="4261452"/>
                <a:ext cx="823544" cy="7284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Gerade Verbindung mit Pfeil 162">
                <a:extLst>
                  <a:ext uri="{FF2B5EF4-FFF2-40B4-BE49-F238E27FC236}">
                    <a16:creationId xmlns:a16="http://schemas.microsoft.com/office/drawing/2014/main" id="{283EF6A5-FE30-4A16-9468-364CE8D4DF46}"/>
                  </a:ext>
                </a:extLst>
              </p:cNvPr>
              <p:cNvCxnSpPr>
                <a:cxnSpLocks/>
              </p:cNvCxnSpPr>
              <p:nvPr/>
            </p:nvCxnSpPr>
            <p:spPr>
              <a:xfrm flipV="1">
                <a:off x="5292469" y="4636930"/>
                <a:ext cx="855272" cy="38749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Gerade Verbindung mit Pfeil 163">
                <a:extLst>
                  <a:ext uri="{FF2B5EF4-FFF2-40B4-BE49-F238E27FC236}">
                    <a16:creationId xmlns:a16="http://schemas.microsoft.com/office/drawing/2014/main" id="{AC5E9A4E-2AD8-4686-A039-80D95A7E9388}"/>
                  </a:ext>
                </a:extLst>
              </p:cNvPr>
              <p:cNvCxnSpPr>
                <a:cxnSpLocks/>
              </p:cNvCxnSpPr>
              <p:nvPr/>
            </p:nvCxnSpPr>
            <p:spPr>
              <a:xfrm>
                <a:off x="5352625" y="5017144"/>
                <a:ext cx="805165" cy="11763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Gerade Verbindung mit Pfeil 164">
                <a:extLst>
                  <a:ext uri="{FF2B5EF4-FFF2-40B4-BE49-F238E27FC236}">
                    <a16:creationId xmlns:a16="http://schemas.microsoft.com/office/drawing/2014/main" id="{01D36656-00D8-415A-ACDD-447DF79C8113}"/>
                  </a:ext>
                </a:extLst>
              </p:cNvPr>
              <p:cNvCxnSpPr>
                <a:cxnSpLocks/>
              </p:cNvCxnSpPr>
              <p:nvPr/>
            </p:nvCxnSpPr>
            <p:spPr>
              <a:xfrm>
                <a:off x="5305942" y="4995108"/>
                <a:ext cx="861897" cy="55315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Gerade Verbindung mit Pfeil 165">
                <a:extLst>
                  <a:ext uri="{FF2B5EF4-FFF2-40B4-BE49-F238E27FC236}">
                    <a16:creationId xmlns:a16="http://schemas.microsoft.com/office/drawing/2014/main" id="{1F560420-7BB0-4BD8-A43A-C2E7EA32D31C}"/>
                  </a:ext>
                </a:extLst>
              </p:cNvPr>
              <p:cNvCxnSpPr>
                <a:cxnSpLocks/>
              </p:cNvCxnSpPr>
              <p:nvPr/>
            </p:nvCxnSpPr>
            <p:spPr>
              <a:xfrm>
                <a:off x="5398568" y="5507287"/>
                <a:ext cx="769271" cy="4097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Gerade Verbindung mit Pfeil 166">
                <a:extLst>
                  <a:ext uri="{FF2B5EF4-FFF2-40B4-BE49-F238E27FC236}">
                    <a16:creationId xmlns:a16="http://schemas.microsoft.com/office/drawing/2014/main" id="{5527D33A-6744-4989-9AA5-EF34B5EF71C0}"/>
                  </a:ext>
                </a:extLst>
              </p:cNvPr>
              <p:cNvCxnSpPr>
                <a:cxnSpLocks/>
                <a:endCxn id="156" idx="2"/>
              </p:cNvCxnSpPr>
              <p:nvPr/>
            </p:nvCxnSpPr>
            <p:spPr>
              <a:xfrm flipV="1">
                <a:off x="5393908" y="5142799"/>
                <a:ext cx="670977" cy="3501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Gerade Verbindung mit Pfeil 167">
                <a:extLst>
                  <a:ext uri="{FF2B5EF4-FFF2-40B4-BE49-F238E27FC236}">
                    <a16:creationId xmlns:a16="http://schemas.microsoft.com/office/drawing/2014/main" id="{EEE328A4-565A-4B8A-A990-5F563D1FC557}"/>
                  </a:ext>
                </a:extLst>
              </p:cNvPr>
              <p:cNvCxnSpPr>
                <a:cxnSpLocks/>
              </p:cNvCxnSpPr>
              <p:nvPr/>
            </p:nvCxnSpPr>
            <p:spPr>
              <a:xfrm flipV="1">
                <a:off x="5372171" y="4636930"/>
                <a:ext cx="775570" cy="85221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Gerade Verbindung mit Pfeil 168">
                <a:extLst>
                  <a:ext uri="{FF2B5EF4-FFF2-40B4-BE49-F238E27FC236}">
                    <a16:creationId xmlns:a16="http://schemas.microsoft.com/office/drawing/2014/main" id="{45570CF7-D930-47D3-8D1F-8C4C7DABC384}"/>
                  </a:ext>
                </a:extLst>
              </p:cNvPr>
              <p:cNvCxnSpPr>
                <a:cxnSpLocks/>
              </p:cNvCxnSpPr>
              <p:nvPr/>
            </p:nvCxnSpPr>
            <p:spPr>
              <a:xfrm flipV="1">
                <a:off x="5378806" y="4261452"/>
                <a:ext cx="758359" cy="11719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Flussdiagramm: Verbinder 150">
              <a:extLst>
                <a:ext uri="{FF2B5EF4-FFF2-40B4-BE49-F238E27FC236}">
                  <a16:creationId xmlns:a16="http://schemas.microsoft.com/office/drawing/2014/main" id="{86F71E98-5684-4AA0-BA1E-565C41655EB6}"/>
                </a:ext>
              </a:extLst>
            </p:cNvPr>
            <p:cNvSpPr/>
            <p:nvPr/>
          </p:nvSpPr>
          <p:spPr>
            <a:xfrm>
              <a:off x="1927846" y="4892517"/>
              <a:ext cx="277004" cy="302131"/>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Flussdiagramm: Verbinder 151">
              <a:extLst>
                <a:ext uri="{FF2B5EF4-FFF2-40B4-BE49-F238E27FC236}">
                  <a16:creationId xmlns:a16="http://schemas.microsoft.com/office/drawing/2014/main" id="{1A65C485-19B7-4285-8F63-4A0839802C6A}"/>
                </a:ext>
              </a:extLst>
            </p:cNvPr>
            <p:cNvSpPr/>
            <p:nvPr/>
          </p:nvSpPr>
          <p:spPr>
            <a:xfrm>
              <a:off x="1955508" y="5371129"/>
              <a:ext cx="306142" cy="279870"/>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3" name="Flussdiagramm: Verbinder 152">
              <a:extLst>
                <a:ext uri="{FF2B5EF4-FFF2-40B4-BE49-F238E27FC236}">
                  <a16:creationId xmlns:a16="http://schemas.microsoft.com/office/drawing/2014/main" id="{1C326B5A-9826-4168-92A8-63A8DFFF4F65}"/>
                </a:ext>
              </a:extLst>
            </p:cNvPr>
            <p:cNvSpPr/>
            <p:nvPr/>
          </p:nvSpPr>
          <p:spPr>
            <a:xfrm>
              <a:off x="1955508" y="5868978"/>
              <a:ext cx="28578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4" name="Flussdiagramm: Verbinder 153">
              <a:extLst>
                <a:ext uri="{FF2B5EF4-FFF2-40B4-BE49-F238E27FC236}">
                  <a16:creationId xmlns:a16="http://schemas.microsoft.com/office/drawing/2014/main" id="{770EF8AA-733F-4C2D-AB2E-E6BEC30421AD}"/>
                </a:ext>
              </a:extLst>
            </p:cNvPr>
            <p:cNvSpPr/>
            <p:nvPr/>
          </p:nvSpPr>
          <p:spPr>
            <a:xfrm>
              <a:off x="2969164" y="4707341"/>
              <a:ext cx="341644" cy="29991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Flussdiagramm: Verbinder 154">
              <a:extLst>
                <a:ext uri="{FF2B5EF4-FFF2-40B4-BE49-F238E27FC236}">
                  <a16:creationId xmlns:a16="http://schemas.microsoft.com/office/drawing/2014/main" id="{47939FA3-2297-4E43-B1B7-104F2AC6F62E}"/>
                </a:ext>
              </a:extLst>
            </p:cNvPr>
            <p:cNvSpPr/>
            <p:nvPr/>
          </p:nvSpPr>
          <p:spPr>
            <a:xfrm>
              <a:off x="2981732" y="5033602"/>
              <a:ext cx="341644" cy="343768"/>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Flussdiagramm: Verbinder 155">
              <a:extLst>
                <a:ext uri="{FF2B5EF4-FFF2-40B4-BE49-F238E27FC236}">
                  <a16:creationId xmlns:a16="http://schemas.microsoft.com/office/drawing/2014/main" id="{802F5DD7-C67C-49A0-97F1-B30478F8321A}"/>
                </a:ext>
              </a:extLst>
            </p:cNvPr>
            <p:cNvSpPr/>
            <p:nvPr/>
          </p:nvSpPr>
          <p:spPr>
            <a:xfrm>
              <a:off x="2954571" y="5518604"/>
              <a:ext cx="341644" cy="286479"/>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7" name="Flussdiagramm: Verbinder 156">
              <a:extLst>
                <a:ext uri="{FF2B5EF4-FFF2-40B4-BE49-F238E27FC236}">
                  <a16:creationId xmlns:a16="http://schemas.microsoft.com/office/drawing/2014/main" id="{5FF143D0-94A1-4663-816C-9C588725D269}"/>
                </a:ext>
              </a:extLst>
            </p:cNvPr>
            <p:cNvSpPr/>
            <p:nvPr/>
          </p:nvSpPr>
          <p:spPr>
            <a:xfrm>
              <a:off x="2998840" y="5869177"/>
              <a:ext cx="341644" cy="332601"/>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70" name="Gruppieren 169">
            <a:extLst>
              <a:ext uri="{FF2B5EF4-FFF2-40B4-BE49-F238E27FC236}">
                <a16:creationId xmlns:a16="http://schemas.microsoft.com/office/drawing/2014/main" id="{902F1FBC-57EF-46DB-8D1F-4FCCB16AA9F2}"/>
              </a:ext>
            </a:extLst>
          </p:cNvPr>
          <p:cNvGrpSpPr/>
          <p:nvPr/>
        </p:nvGrpSpPr>
        <p:grpSpPr>
          <a:xfrm>
            <a:off x="2405493" y="1835512"/>
            <a:ext cx="1653321" cy="1301557"/>
            <a:chOff x="8850392" y="2208735"/>
            <a:chExt cx="1653321" cy="1301557"/>
          </a:xfrm>
        </p:grpSpPr>
        <p:grpSp>
          <p:nvGrpSpPr>
            <p:cNvPr id="171" name="Gruppieren 170">
              <a:extLst>
                <a:ext uri="{FF2B5EF4-FFF2-40B4-BE49-F238E27FC236}">
                  <a16:creationId xmlns:a16="http://schemas.microsoft.com/office/drawing/2014/main" id="{27F2747D-B80E-4EE4-B5AE-BFFFA96BDC4F}"/>
                </a:ext>
              </a:extLst>
            </p:cNvPr>
            <p:cNvGrpSpPr/>
            <p:nvPr/>
          </p:nvGrpSpPr>
          <p:grpSpPr>
            <a:xfrm>
              <a:off x="8850392" y="2208735"/>
              <a:ext cx="1653321" cy="1301557"/>
              <a:chOff x="8850392" y="2208735"/>
              <a:chExt cx="1653321" cy="1301557"/>
            </a:xfrm>
          </p:grpSpPr>
          <p:sp>
            <p:nvSpPr>
              <p:cNvPr id="173" name="Flussdiagramm: Verbinder 172">
                <a:extLst>
                  <a:ext uri="{FF2B5EF4-FFF2-40B4-BE49-F238E27FC236}">
                    <a16:creationId xmlns:a16="http://schemas.microsoft.com/office/drawing/2014/main" id="{B387E655-3003-4A5B-9DC2-4B013572F9D6}"/>
                  </a:ext>
                </a:extLst>
              </p:cNvPr>
              <p:cNvSpPr/>
              <p:nvPr/>
            </p:nvSpPr>
            <p:spPr>
              <a:xfrm>
                <a:off x="10131870" y="2753166"/>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4" name="Flussdiagramm: Verbinder 173">
                <a:extLst>
                  <a:ext uri="{FF2B5EF4-FFF2-40B4-BE49-F238E27FC236}">
                    <a16:creationId xmlns:a16="http://schemas.microsoft.com/office/drawing/2014/main" id="{DF28A4F2-56EA-41AA-BA18-A739E1F169BC}"/>
                  </a:ext>
                </a:extLst>
              </p:cNvPr>
              <p:cNvSpPr/>
              <p:nvPr/>
            </p:nvSpPr>
            <p:spPr>
              <a:xfrm>
                <a:off x="10162069" y="3265548"/>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5" name="Flussdiagramm: Verbinder 174">
                <a:extLst>
                  <a:ext uri="{FF2B5EF4-FFF2-40B4-BE49-F238E27FC236}">
                    <a16:creationId xmlns:a16="http://schemas.microsoft.com/office/drawing/2014/main" id="{9D0005C4-88C0-46D2-A384-FA4DF6DB690E}"/>
                  </a:ext>
                </a:extLst>
              </p:cNvPr>
              <p:cNvSpPr/>
              <p:nvPr/>
            </p:nvSpPr>
            <p:spPr>
              <a:xfrm>
                <a:off x="10138564" y="2331107"/>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6" name="Gerade Verbindung mit Pfeil 175">
                <a:extLst>
                  <a:ext uri="{FF2B5EF4-FFF2-40B4-BE49-F238E27FC236}">
                    <a16:creationId xmlns:a16="http://schemas.microsoft.com/office/drawing/2014/main" id="{97A86D66-5C4E-447D-AA9C-AAAE3F0E27A8}"/>
                  </a:ext>
                </a:extLst>
              </p:cNvPr>
              <p:cNvCxnSpPr>
                <a:cxnSpLocks/>
                <a:endCxn id="173" idx="3"/>
              </p:cNvCxnSpPr>
              <p:nvPr/>
            </p:nvCxnSpPr>
            <p:spPr>
              <a:xfrm flipV="1">
                <a:off x="8862462" y="2962068"/>
                <a:ext cx="1319441" cy="5322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3B916EE1-8D05-419D-9373-66B65030277E}"/>
                  </a:ext>
                </a:extLst>
              </p:cNvPr>
              <p:cNvCxnSpPr>
                <a:cxnSpLocks/>
                <a:endCxn id="174" idx="2"/>
              </p:cNvCxnSpPr>
              <p:nvPr/>
            </p:nvCxnSpPr>
            <p:spPr>
              <a:xfrm flipV="1">
                <a:off x="8862462" y="3387920"/>
                <a:ext cx="1299607" cy="1064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F6E3CE48-0A9F-4D82-98EC-4673C4DC2EBE}"/>
                  </a:ext>
                </a:extLst>
              </p:cNvPr>
              <p:cNvCxnSpPr>
                <a:cxnSpLocks/>
                <a:endCxn id="175" idx="2"/>
              </p:cNvCxnSpPr>
              <p:nvPr/>
            </p:nvCxnSpPr>
            <p:spPr>
              <a:xfrm flipV="1">
                <a:off x="8899091" y="2453479"/>
                <a:ext cx="1239473" cy="1880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3B7C5987-F653-4429-8082-E8A73916D76C}"/>
                  </a:ext>
                </a:extLst>
              </p:cNvPr>
              <p:cNvCxnSpPr>
                <a:cxnSpLocks/>
                <a:endCxn id="175" idx="2"/>
              </p:cNvCxnSpPr>
              <p:nvPr/>
            </p:nvCxnSpPr>
            <p:spPr>
              <a:xfrm>
                <a:off x="8850392" y="2208735"/>
                <a:ext cx="1288172" cy="24474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5E04D7C2-2E49-4189-A777-47E052CF1CAA}"/>
                  </a:ext>
                </a:extLst>
              </p:cNvPr>
              <p:cNvCxnSpPr>
                <a:cxnSpLocks/>
                <a:endCxn id="174" idx="2"/>
              </p:cNvCxnSpPr>
              <p:nvPr/>
            </p:nvCxnSpPr>
            <p:spPr>
              <a:xfrm>
                <a:off x="8929664" y="3059153"/>
                <a:ext cx="1232405" cy="3287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BF765288-2A41-4910-81F9-202857974CA9}"/>
                  </a:ext>
                </a:extLst>
              </p:cNvPr>
              <p:cNvCxnSpPr>
                <a:cxnSpLocks/>
                <a:endCxn id="173" idx="2"/>
              </p:cNvCxnSpPr>
              <p:nvPr/>
            </p:nvCxnSpPr>
            <p:spPr>
              <a:xfrm>
                <a:off x="8899091" y="2641530"/>
                <a:ext cx="1232779" cy="2340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Gerade Verbindung mit Pfeil 181">
                <a:extLst>
                  <a:ext uri="{FF2B5EF4-FFF2-40B4-BE49-F238E27FC236}">
                    <a16:creationId xmlns:a16="http://schemas.microsoft.com/office/drawing/2014/main" id="{E57F9F56-D590-442D-963C-C85DBB012FFD}"/>
                  </a:ext>
                </a:extLst>
              </p:cNvPr>
              <p:cNvCxnSpPr>
                <a:cxnSpLocks/>
                <a:endCxn id="173" idx="2"/>
              </p:cNvCxnSpPr>
              <p:nvPr/>
            </p:nvCxnSpPr>
            <p:spPr>
              <a:xfrm>
                <a:off x="8850392" y="2208735"/>
                <a:ext cx="1281478" cy="66680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Gerade Verbindung mit Pfeil 182">
                <a:extLst>
                  <a:ext uri="{FF2B5EF4-FFF2-40B4-BE49-F238E27FC236}">
                    <a16:creationId xmlns:a16="http://schemas.microsoft.com/office/drawing/2014/main" id="{3C2795A4-951B-400B-90E7-D3E2A25AAA94}"/>
                  </a:ext>
                </a:extLst>
              </p:cNvPr>
              <p:cNvCxnSpPr>
                <a:cxnSpLocks/>
              </p:cNvCxnSpPr>
              <p:nvPr/>
            </p:nvCxnSpPr>
            <p:spPr>
              <a:xfrm flipV="1">
                <a:off x="8909140" y="2913289"/>
                <a:ext cx="1190867" cy="1379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Gerade Verbindung mit Pfeil 183">
                <a:extLst>
                  <a:ext uri="{FF2B5EF4-FFF2-40B4-BE49-F238E27FC236}">
                    <a16:creationId xmlns:a16="http://schemas.microsoft.com/office/drawing/2014/main" id="{9064C2EC-CF3E-4339-8B7F-27C363A11145}"/>
                  </a:ext>
                </a:extLst>
              </p:cNvPr>
              <p:cNvCxnSpPr>
                <a:cxnSpLocks/>
              </p:cNvCxnSpPr>
              <p:nvPr/>
            </p:nvCxnSpPr>
            <p:spPr>
              <a:xfrm>
                <a:off x="8941003" y="2248666"/>
                <a:ext cx="1280858" cy="115679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Gerade Verbindung mit Pfeil 184">
                <a:extLst>
                  <a:ext uri="{FF2B5EF4-FFF2-40B4-BE49-F238E27FC236}">
                    <a16:creationId xmlns:a16="http://schemas.microsoft.com/office/drawing/2014/main" id="{12A5F3F9-DD93-486C-AEC3-D5F20C401735}"/>
                  </a:ext>
                </a:extLst>
              </p:cNvPr>
              <p:cNvCxnSpPr>
                <a:cxnSpLocks/>
                <a:stCxn id="156" idx="6"/>
                <a:endCxn id="175" idx="2"/>
              </p:cNvCxnSpPr>
              <p:nvPr/>
            </p:nvCxnSpPr>
            <p:spPr>
              <a:xfrm flipV="1">
                <a:off x="8879182" y="2453479"/>
                <a:ext cx="1259382" cy="6262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Gerade Verbindung mit Pfeil 185">
                <a:extLst>
                  <a:ext uri="{FF2B5EF4-FFF2-40B4-BE49-F238E27FC236}">
                    <a16:creationId xmlns:a16="http://schemas.microsoft.com/office/drawing/2014/main" id="{618F22B1-7017-46A1-9A4E-DD9C4AA0A34B}"/>
                  </a:ext>
                </a:extLst>
              </p:cNvPr>
              <p:cNvCxnSpPr>
                <a:cxnSpLocks/>
                <a:endCxn id="175" idx="2"/>
              </p:cNvCxnSpPr>
              <p:nvPr/>
            </p:nvCxnSpPr>
            <p:spPr>
              <a:xfrm flipV="1">
                <a:off x="8862462" y="2453479"/>
                <a:ext cx="1276102" cy="104087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2" name="Gerade Verbindung mit Pfeil 171">
              <a:extLst>
                <a:ext uri="{FF2B5EF4-FFF2-40B4-BE49-F238E27FC236}">
                  <a16:creationId xmlns:a16="http://schemas.microsoft.com/office/drawing/2014/main" id="{836578C2-9569-4C9F-9981-DD0F0B450B6B}"/>
                </a:ext>
              </a:extLst>
            </p:cNvPr>
            <p:cNvCxnSpPr>
              <a:cxnSpLocks/>
              <a:endCxn id="174" idx="2"/>
            </p:cNvCxnSpPr>
            <p:nvPr/>
          </p:nvCxnSpPr>
          <p:spPr>
            <a:xfrm>
              <a:off x="8950006" y="2627312"/>
              <a:ext cx="1212063" cy="7606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90" name="Textfeld 189">
            <a:extLst>
              <a:ext uri="{FF2B5EF4-FFF2-40B4-BE49-F238E27FC236}">
                <a16:creationId xmlns:a16="http://schemas.microsoft.com/office/drawing/2014/main" id="{B519FF3B-8CB2-44CC-A430-3C0226CED475}"/>
              </a:ext>
            </a:extLst>
          </p:cNvPr>
          <p:cNvSpPr txBox="1"/>
          <p:nvPr/>
        </p:nvSpPr>
        <p:spPr>
          <a:xfrm>
            <a:off x="1101630" y="1211485"/>
            <a:ext cx="3102375" cy="369332"/>
          </a:xfrm>
          <a:prstGeom prst="rect">
            <a:avLst/>
          </a:prstGeom>
          <a:noFill/>
        </p:spPr>
        <p:txBody>
          <a:bodyPr wrap="square">
            <a:spAutoFit/>
          </a:bodyPr>
          <a:lstStyle/>
          <a:p>
            <a:r>
              <a:rPr lang="de-DE" b="1" dirty="0">
                <a:latin typeface="Arial Nova" panose="020B0504020202020204" pitchFamily="34" charset="0"/>
              </a:rPr>
              <a:t>Einfaches neuronales Netz</a:t>
            </a:r>
          </a:p>
        </p:txBody>
      </p:sp>
      <p:sp>
        <p:nvSpPr>
          <p:cNvPr id="192" name="Textfeld 191">
            <a:extLst>
              <a:ext uri="{FF2B5EF4-FFF2-40B4-BE49-F238E27FC236}">
                <a16:creationId xmlns:a16="http://schemas.microsoft.com/office/drawing/2014/main" id="{E5EF9A1E-18DF-406F-BBD2-11CD0807D621}"/>
              </a:ext>
            </a:extLst>
          </p:cNvPr>
          <p:cNvSpPr txBox="1"/>
          <p:nvPr/>
        </p:nvSpPr>
        <p:spPr>
          <a:xfrm>
            <a:off x="5936838" y="1757142"/>
            <a:ext cx="3950229" cy="369332"/>
          </a:xfrm>
          <a:prstGeom prst="rect">
            <a:avLst/>
          </a:prstGeom>
          <a:noFill/>
        </p:spPr>
        <p:txBody>
          <a:bodyPr wrap="square">
            <a:spAutoFit/>
          </a:bodyPr>
          <a:lstStyle/>
          <a:p>
            <a:pPr algn="l"/>
            <a:r>
              <a:rPr lang="de-DE" b="1" i="0" dirty="0">
                <a:solidFill>
                  <a:srgbClr val="000000"/>
                </a:solidFill>
                <a:effectLst/>
                <a:latin typeface="Arial Nova" panose="020B0504020202020204" pitchFamily="34" charset="0"/>
              </a:rPr>
              <a:t>Der Backpropagation-Algorithmus</a:t>
            </a:r>
          </a:p>
        </p:txBody>
      </p:sp>
      <p:sp>
        <p:nvSpPr>
          <p:cNvPr id="282" name="Rechteck: abgerundete Ecken 281">
            <a:extLst>
              <a:ext uri="{FF2B5EF4-FFF2-40B4-BE49-F238E27FC236}">
                <a16:creationId xmlns:a16="http://schemas.microsoft.com/office/drawing/2014/main" id="{4734E6AF-F44B-4F57-8CA7-295EA51A9041}"/>
              </a:ext>
            </a:extLst>
          </p:cNvPr>
          <p:cNvSpPr/>
          <p:nvPr/>
        </p:nvSpPr>
        <p:spPr>
          <a:xfrm>
            <a:off x="9137779" y="2409593"/>
            <a:ext cx="461824" cy="2174243"/>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83" name="Rechteck: abgerundete Ecken 282">
            <a:extLst>
              <a:ext uri="{FF2B5EF4-FFF2-40B4-BE49-F238E27FC236}">
                <a16:creationId xmlns:a16="http://schemas.microsoft.com/office/drawing/2014/main" id="{997E0A64-A140-44F0-B061-38EA01308E1D}"/>
              </a:ext>
            </a:extLst>
          </p:cNvPr>
          <p:cNvSpPr/>
          <p:nvPr/>
        </p:nvSpPr>
        <p:spPr>
          <a:xfrm>
            <a:off x="7835207" y="2293163"/>
            <a:ext cx="461824" cy="2174243"/>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84" name="Rechteck: abgerundete Ecken 283">
            <a:extLst>
              <a:ext uri="{FF2B5EF4-FFF2-40B4-BE49-F238E27FC236}">
                <a16:creationId xmlns:a16="http://schemas.microsoft.com/office/drawing/2014/main" id="{48F5909B-91BE-4481-95F1-CE962962A8AE}"/>
              </a:ext>
            </a:extLst>
          </p:cNvPr>
          <p:cNvSpPr/>
          <p:nvPr/>
        </p:nvSpPr>
        <p:spPr>
          <a:xfrm>
            <a:off x="6602826" y="2353982"/>
            <a:ext cx="461824" cy="2174243"/>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87" name="Flussdiagramm: Verbinder 286">
            <a:extLst>
              <a:ext uri="{FF2B5EF4-FFF2-40B4-BE49-F238E27FC236}">
                <a16:creationId xmlns:a16="http://schemas.microsoft.com/office/drawing/2014/main" id="{B2D3D985-84CA-4D08-B402-B77F92305F7B}"/>
              </a:ext>
            </a:extLst>
          </p:cNvPr>
          <p:cNvSpPr/>
          <p:nvPr/>
        </p:nvSpPr>
        <p:spPr>
          <a:xfrm>
            <a:off x="10236533" y="3137669"/>
            <a:ext cx="341644" cy="312377"/>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2" name="Grafik 301">
            <a:extLst>
              <a:ext uri="{FF2B5EF4-FFF2-40B4-BE49-F238E27FC236}">
                <a16:creationId xmlns:a16="http://schemas.microsoft.com/office/drawing/2014/main" id="{BB62E79C-774B-4EDC-814B-B42558542339}"/>
              </a:ext>
            </a:extLst>
          </p:cNvPr>
          <p:cNvPicPr>
            <a:picLocks noChangeAspect="1"/>
          </p:cNvPicPr>
          <p:nvPr/>
        </p:nvPicPr>
        <p:blipFill>
          <a:blip r:embed="rId3"/>
          <a:stretch>
            <a:fillRect/>
          </a:stretch>
        </p:blipFill>
        <p:spPr>
          <a:xfrm>
            <a:off x="10670718" y="5042016"/>
            <a:ext cx="840049" cy="682145"/>
          </a:xfrm>
          <a:prstGeom prst="rect">
            <a:avLst/>
          </a:prstGeom>
        </p:spPr>
      </p:pic>
      <p:pic>
        <p:nvPicPr>
          <p:cNvPr id="304" name="Grafik 303">
            <a:extLst>
              <a:ext uri="{FF2B5EF4-FFF2-40B4-BE49-F238E27FC236}">
                <a16:creationId xmlns:a16="http://schemas.microsoft.com/office/drawing/2014/main" id="{455A0A01-B433-448D-AE3E-4488EA6E10C8}"/>
              </a:ext>
            </a:extLst>
          </p:cNvPr>
          <p:cNvPicPr>
            <a:picLocks noChangeAspect="1"/>
          </p:cNvPicPr>
          <p:nvPr/>
        </p:nvPicPr>
        <p:blipFill>
          <a:blip r:embed="rId4"/>
          <a:stretch>
            <a:fillRect/>
          </a:stretch>
        </p:blipFill>
        <p:spPr>
          <a:xfrm>
            <a:off x="9584552" y="5094049"/>
            <a:ext cx="685859" cy="662997"/>
          </a:xfrm>
          <a:prstGeom prst="rect">
            <a:avLst/>
          </a:prstGeom>
        </p:spPr>
      </p:pic>
      <p:pic>
        <p:nvPicPr>
          <p:cNvPr id="306" name="Grafik 305">
            <a:extLst>
              <a:ext uri="{FF2B5EF4-FFF2-40B4-BE49-F238E27FC236}">
                <a16:creationId xmlns:a16="http://schemas.microsoft.com/office/drawing/2014/main" id="{C94D469F-CA17-4527-A9BB-C1863386F3CD}"/>
              </a:ext>
            </a:extLst>
          </p:cNvPr>
          <p:cNvPicPr>
            <a:picLocks noChangeAspect="1"/>
          </p:cNvPicPr>
          <p:nvPr/>
        </p:nvPicPr>
        <p:blipFill>
          <a:blip r:embed="rId5"/>
          <a:stretch>
            <a:fillRect/>
          </a:stretch>
        </p:blipFill>
        <p:spPr>
          <a:xfrm>
            <a:off x="8301867" y="5139783"/>
            <a:ext cx="769687" cy="640135"/>
          </a:xfrm>
          <a:prstGeom prst="rect">
            <a:avLst/>
          </a:prstGeom>
        </p:spPr>
      </p:pic>
      <p:pic>
        <p:nvPicPr>
          <p:cNvPr id="308" name="Grafik 307">
            <a:extLst>
              <a:ext uri="{FF2B5EF4-FFF2-40B4-BE49-F238E27FC236}">
                <a16:creationId xmlns:a16="http://schemas.microsoft.com/office/drawing/2014/main" id="{C7B82603-3A62-42B1-8FE3-75F2A99B7D27}"/>
              </a:ext>
            </a:extLst>
          </p:cNvPr>
          <p:cNvPicPr>
            <a:picLocks noChangeAspect="1"/>
          </p:cNvPicPr>
          <p:nvPr/>
        </p:nvPicPr>
        <p:blipFill>
          <a:blip r:embed="rId6"/>
          <a:stretch>
            <a:fillRect/>
          </a:stretch>
        </p:blipFill>
        <p:spPr>
          <a:xfrm>
            <a:off x="7066503" y="5100831"/>
            <a:ext cx="685859" cy="685859"/>
          </a:xfrm>
          <a:prstGeom prst="rect">
            <a:avLst/>
          </a:prstGeom>
        </p:spPr>
      </p:pic>
      <p:sp>
        <p:nvSpPr>
          <p:cNvPr id="366" name="Rechteck: abgerundete Ecken 365">
            <a:extLst>
              <a:ext uri="{FF2B5EF4-FFF2-40B4-BE49-F238E27FC236}">
                <a16:creationId xmlns:a16="http://schemas.microsoft.com/office/drawing/2014/main" id="{EE8EB83A-A490-41C2-B59E-DC6FEF408FB5}"/>
              </a:ext>
            </a:extLst>
          </p:cNvPr>
          <p:cNvSpPr/>
          <p:nvPr/>
        </p:nvSpPr>
        <p:spPr>
          <a:xfrm>
            <a:off x="10131166" y="2318487"/>
            <a:ext cx="543701" cy="2174243"/>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grpSp>
        <p:nvGrpSpPr>
          <p:cNvPr id="2" name="Gruppieren 1">
            <a:extLst>
              <a:ext uri="{FF2B5EF4-FFF2-40B4-BE49-F238E27FC236}">
                <a16:creationId xmlns:a16="http://schemas.microsoft.com/office/drawing/2014/main" id="{42BBFF37-E329-40EB-85DB-7671760003C9}"/>
              </a:ext>
            </a:extLst>
          </p:cNvPr>
          <p:cNvGrpSpPr/>
          <p:nvPr/>
        </p:nvGrpSpPr>
        <p:grpSpPr>
          <a:xfrm>
            <a:off x="5684844" y="2562261"/>
            <a:ext cx="5896970" cy="1736014"/>
            <a:chOff x="5684844" y="2562261"/>
            <a:chExt cx="5896970" cy="1736014"/>
          </a:xfrm>
        </p:grpSpPr>
        <p:cxnSp>
          <p:nvCxnSpPr>
            <p:cNvPr id="285" name="Gerade Verbindung mit Pfeil 284">
              <a:extLst>
                <a:ext uri="{FF2B5EF4-FFF2-40B4-BE49-F238E27FC236}">
                  <a16:creationId xmlns:a16="http://schemas.microsoft.com/office/drawing/2014/main" id="{DB4AE139-4539-4FFC-A295-2A36931E6777}"/>
                </a:ext>
              </a:extLst>
            </p:cNvPr>
            <p:cNvCxnSpPr>
              <a:cxnSpLocks/>
              <a:endCxn id="287" idx="3"/>
            </p:cNvCxnSpPr>
            <p:nvPr/>
          </p:nvCxnSpPr>
          <p:spPr>
            <a:xfrm flipV="1">
              <a:off x="9489818" y="3404299"/>
              <a:ext cx="796748" cy="55293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Gerade Verbindung mit Pfeil 285">
              <a:extLst>
                <a:ext uri="{FF2B5EF4-FFF2-40B4-BE49-F238E27FC236}">
                  <a16:creationId xmlns:a16="http://schemas.microsoft.com/office/drawing/2014/main" id="{2BDC448A-881E-4420-B560-794A91E45CC2}"/>
                </a:ext>
              </a:extLst>
            </p:cNvPr>
            <p:cNvCxnSpPr>
              <a:cxnSpLocks/>
              <a:endCxn id="287" idx="2"/>
            </p:cNvCxnSpPr>
            <p:nvPr/>
          </p:nvCxnSpPr>
          <p:spPr>
            <a:xfrm flipV="1">
              <a:off x="9499499" y="3293858"/>
              <a:ext cx="737034" cy="10325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Gerade Verbindung mit Pfeil 287">
              <a:extLst>
                <a:ext uri="{FF2B5EF4-FFF2-40B4-BE49-F238E27FC236}">
                  <a16:creationId xmlns:a16="http://schemas.microsoft.com/office/drawing/2014/main" id="{2DBF2B76-B222-40EA-9542-2C8D38EF95BB}"/>
                </a:ext>
              </a:extLst>
            </p:cNvPr>
            <p:cNvCxnSpPr>
              <a:cxnSpLocks/>
              <a:endCxn id="287" idx="1"/>
            </p:cNvCxnSpPr>
            <p:nvPr/>
          </p:nvCxnSpPr>
          <p:spPr>
            <a:xfrm>
              <a:off x="9456225" y="2942562"/>
              <a:ext cx="830341" cy="24085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09" name="Gruppieren 308">
              <a:extLst>
                <a:ext uri="{FF2B5EF4-FFF2-40B4-BE49-F238E27FC236}">
                  <a16:creationId xmlns:a16="http://schemas.microsoft.com/office/drawing/2014/main" id="{04832558-69BB-4290-863A-3C85429D67DC}"/>
                </a:ext>
              </a:extLst>
            </p:cNvPr>
            <p:cNvGrpSpPr/>
            <p:nvPr/>
          </p:nvGrpSpPr>
          <p:grpSpPr>
            <a:xfrm>
              <a:off x="5684844" y="2562261"/>
              <a:ext cx="3863237" cy="1736014"/>
              <a:chOff x="4944294" y="3016300"/>
              <a:chExt cx="4556219" cy="2725481"/>
            </a:xfrm>
          </p:grpSpPr>
          <p:sp>
            <p:nvSpPr>
              <p:cNvPr id="310" name="Flussdiagramm: Verbinder 309">
                <a:extLst>
                  <a:ext uri="{FF2B5EF4-FFF2-40B4-BE49-F238E27FC236}">
                    <a16:creationId xmlns:a16="http://schemas.microsoft.com/office/drawing/2014/main" id="{E8A25757-FAD3-4787-B0F7-18270406851D}"/>
                  </a:ext>
                </a:extLst>
              </p:cNvPr>
              <p:cNvSpPr/>
              <p:nvPr/>
            </p:nvSpPr>
            <p:spPr>
              <a:xfrm>
                <a:off x="4995756" y="436852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1" name="Flussdiagramm: Verbinder 310">
                <a:extLst>
                  <a:ext uri="{FF2B5EF4-FFF2-40B4-BE49-F238E27FC236}">
                    <a16:creationId xmlns:a16="http://schemas.microsoft.com/office/drawing/2014/main" id="{15ED37A2-EFA2-4F1E-ACAF-86168EDDE26E}"/>
                  </a:ext>
                </a:extLst>
              </p:cNvPr>
              <p:cNvSpPr/>
              <p:nvPr/>
            </p:nvSpPr>
            <p:spPr>
              <a:xfrm>
                <a:off x="5096862" y="5106578"/>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2" name="Flussdiagramm: Verbinder 311">
                <a:extLst>
                  <a:ext uri="{FF2B5EF4-FFF2-40B4-BE49-F238E27FC236}">
                    <a16:creationId xmlns:a16="http://schemas.microsoft.com/office/drawing/2014/main" id="{A84D901D-B64C-4FCE-85B3-3B7F3043E448}"/>
                  </a:ext>
                </a:extLst>
              </p:cNvPr>
              <p:cNvSpPr/>
              <p:nvPr/>
            </p:nvSpPr>
            <p:spPr>
              <a:xfrm>
                <a:off x="4944294" y="362978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3" name="Flussdiagramm: Verbinder 312">
                <a:extLst>
                  <a:ext uri="{FF2B5EF4-FFF2-40B4-BE49-F238E27FC236}">
                    <a16:creationId xmlns:a16="http://schemas.microsoft.com/office/drawing/2014/main" id="{A1C4F042-B421-49B1-A7C4-E6317ADAC71E}"/>
                  </a:ext>
                </a:extLst>
              </p:cNvPr>
              <p:cNvSpPr/>
              <p:nvPr/>
            </p:nvSpPr>
            <p:spPr>
              <a:xfrm>
                <a:off x="7564296" y="44085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4" name="Flussdiagramm: Verbinder 313">
                <a:extLst>
                  <a:ext uri="{FF2B5EF4-FFF2-40B4-BE49-F238E27FC236}">
                    <a16:creationId xmlns:a16="http://schemas.microsoft.com/office/drawing/2014/main" id="{4D546E1D-FAD9-4D7D-8EC4-0EA56B14F1EA}"/>
                  </a:ext>
                </a:extLst>
              </p:cNvPr>
              <p:cNvSpPr/>
              <p:nvPr/>
            </p:nvSpPr>
            <p:spPr>
              <a:xfrm>
                <a:off x="7648212" y="53373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5" name="Flussdiagramm: Verbinder 314">
                <a:extLst>
                  <a:ext uri="{FF2B5EF4-FFF2-40B4-BE49-F238E27FC236}">
                    <a16:creationId xmlns:a16="http://schemas.microsoft.com/office/drawing/2014/main" id="{7C9F1D74-0063-4F93-87D4-2F789F52E20A}"/>
                  </a:ext>
                </a:extLst>
              </p:cNvPr>
              <p:cNvSpPr/>
              <p:nvPr/>
            </p:nvSpPr>
            <p:spPr>
              <a:xfrm>
                <a:off x="7554247" y="3585826"/>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6" name="Flussdiagramm: Verbinder 315">
                <a:extLst>
                  <a:ext uri="{FF2B5EF4-FFF2-40B4-BE49-F238E27FC236}">
                    <a16:creationId xmlns:a16="http://schemas.microsoft.com/office/drawing/2014/main" id="{07F59DF0-CA01-4FF3-9ABD-98E53F223463}"/>
                  </a:ext>
                </a:extLst>
              </p:cNvPr>
              <p:cNvSpPr/>
              <p:nvPr/>
            </p:nvSpPr>
            <p:spPr>
              <a:xfrm>
                <a:off x="7596159" y="301630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7" name="Flussdiagramm: Verbinder 316">
                <a:extLst>
                  <a:ext uri="{FF2B5EF4-FFF2-40B4-BE49-F238E27FC236}">
                    <a16:creationId xmlns:a16="http://schemas.microsoft.com/office/drawing/2014/main" id="{36A9EDA7-AA2B-4A9E-8C31-57FA7ADDAA11}"/>
                  </a:ext>
                </a:extLst>
              </p:cNvPr>
              <p:cNvSpPr/>
              <p:nvPr/>
            </p:nvSpPr>
            <p:spPr>
              <a:xfrm>
                <a:off x="9128670" y="4118209"/>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8" name="Flussdiagramm: Verbinder 317">
                <a:extLst>
                  <a:ext uri="{FF2B5EF4-FFF2-40B4-BE49-F238E27FC236}">
                    <a16:creationId xmlns:a16="http://schemas.microsoft.com/office/drawing/2014/main" id="{D8CB0252-7026-460D-8380-A1C9267DC0A7}"/>
                  </a:ext>
                </a:extLst>
              </p:cNvPr>
              <p:cNvSpPr/>
              <p:nvPr/>
            </p:nvSpPr>
            <p:spPr>
              <a:xfrm>
                <a:off x="9158869" y="4964933"/>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9" name="Flussdiagramm: Verbinder 318">
                <a:extLst>
                  <a:ext uri="{FF2B5EF4-FFF2-40B4-BE49-F238E27FC236}">
                    <a16:creationId xmlns:a16="http://schemas.microsoft.com/office/drawing/2014/main" id="{5E94DACD-E6FD-4EBC-91A2-63513BE92075}"/>
                  </a:ext>
                </a:extLst>
              </p:cNvPr>
              <p:cNvSpPr/>
              <p:nvPr/>
            </p:nvSpPr>
            <p:spPr>
              <a:xfrm>
                <a:off x="9135364" y="3420746"/>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0" name="Flussdiagramm: Verbinder 319">
                <a:extLst>
                  <a:ext uri="{FF2B5EF4-FFF2-40B4-BE49-F238E27FC236}">
                    <a16:creationId xmlns:a16="http://schemas.microsoft.com/office/drawing/2014/main" id="{3BD10AFE-CDB9-47AD-9402-9181C8FA2741}"/>
                  </a:ext>
                </a:extLst>
              </p:cNvPr>
              <p:cNvSpPr/>
              <p:nvPr/>
            </p:nvSpPr>
            <p:spPr>
              <a:xfrm>
                <a:off x="6157790" y="4536472"/>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1" name="Flussdiagramm: Verbinder 320">
                <a:extLst>
                  <a:ext uri="{FF2B5EF4-FFF2-40B4-BE49-F238E27FC236}">
                    <a16:creationId xmlns:a16="http://schemas.microsoft.com/office/drawing/2014/main" id="{B10ACAE6-0B6A-4046-9137-3DBCA9C3F554}"/>
                  </a:ext>
                </a:extLst>
              </p:cNvPr>
              <p:cNvSpPr/>
              <p:nvPr/>
            </p:nvSpPr>
            <p:spPr>
              <a:xfrm>
                <a:off x="6167839" y="521976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2" name="Flussdiagramm: Verbinder 321">
                <a:extLst>
                  <a:ext uri="{FF2B5EF4-FFF2-40B4-BE49-F238E27FC236}">
                    <a16:creationId xmlns:a16="http://schemas.microsoft.com/office/drawing/2014/main" id="{8C9DD1A4-A713-4132-9936-EC6864FD5E11}"/>
                  </a:ext>
                </a:extLst>
              </p:cNvPr>
              <p:cNvSpPr/>
              <p:nvPr/>
            </p:nvSpPr>
            <p:spPr>
              <a:xfrm>
                <a:off x="6147741" y="3713763"/>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3" name="Flussdiagramm: Verbinder 322">
                <a:extLst>
                  <a:ext uri="{FF2B5EF4-FFF2-40B4-BE49-F238E27FC236}">
                    <a16:creationId xmlns:a16="http://schemas.microsoft.com/office/drawing/2014/main" id="{C37CD3D5-0CB4-497E-AA5A-C898DB5BC952}"/>
                  </a:ext>
                </a:extLst>
              </p:cNvPr>
              <p:cNvSpPr/>
              <p:nvPr/>
            </p:nvSpPr>
            <p:spPr>
              <a:xfrm>
                <a:off x="6137165" y="309327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24" name="Gerade Verbindung mit Pfeil 323">
                <a:extLst>
                  <a:ext uri="{FF2B5EF4-FFF2-40B4-BE49-F238E27FC236}">
                    <a16:creationId xmlns:a16="http://schemas.microsoft.com/office/drawing/2014/main" id="{0F75DF50-4678-47E9-B1B1-12EA03864E2B}"/>
                  </a:ext>
                </a:extLst>
              </p:cNvPr>
              <p:cNvCxnSpPr>
                <a:cxnSpLocks/>
                <a:stCxn id="314" idx="7"/>
                <a:endCxn id="317" idx="3"/>
              </p:cNvCxnSpPr>
              <p:nvPr/>
            </p:nvCxnSpPr>
            <p:spPr>
              <a:xfrm flipV="1">
                <a:off x="7939823" y="4463425"/>
                <a:ext cx="1238880" cy="9331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Gerade Verbindung mit Pfeil 324">
                <a:extLst>
                  <a:ext uri="{FF2B5EF4-FFF2-40B4-BE49-F238E27FC236}">
                    <a16:creationId xmlns:a16="http://schemas.microsoft.com/office/drawing/2014/main" id="{DEAE0C45-877D-4D5B-8B5B-F1F442D8A05C}"/>
                  </a:ext>
                </a:extLst>
              </p:cNvPr>
              <p:cNvCxnSpPr>
                <a:cxnSpLocks/>
                <a:stCxn id="314" idx="7"/>
                <a:endCxn id="318" idx="2"/>
              </p:cNvCxnSpPr>
              <p:nvPr/>
            </p:nvCxnSpPr>
            <p:spPr>
              <a:xfrm flipV="1">
                <a:off x="7939823" y="5167156"/>
                <a:ext cx="1219046" cy="2294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Gerade Verbindung mit Pfeil 325">
                <a:extLst>
                  <a:ext uri="{FF2B5EF4-FFF2-40B4-BE49-F238E27FC236}">
                    <a16:creationId xmlns:a16="http://schemas.microsoft.com/office/drawing/2014/main" id="{7930032B-C583-460F-B360-0B3EE6D3BA99}"/>
                  </a:ext>
                </a:extLst>
              </p:cNvPr>
              <p:cNvCxnSpPr>
                <a:cxnSpLocks/>
                <a:stCxn id="320" idx="6"/>
              </p:cNvCxnSpPr>
              <p:nvPr/>
            </p:nvCxnSpPr>
            <p:spPr>
              <a:xfrm flipV="1">
                <a:off x="6499434" y="4665867"/>
                <a:ext cx="1087532" cy="7282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Gerade Verbindung mit Pfeil 326">
                <a:extLst>
                  <a:ext uri="{FF2B5EF4-FFF2-40B4-BE49-F238E27FC236}">
                    <a16:creationId xmlns:a16="http://schemas.microsoft.com/office/drawing/2014/main" id="{4B32C1A8-4195-4C6F-901C-4322D576A5E2}"/>
                  </a:ext>
                </a:extLst>
              </p:cNvPr>
              <p:cNvCxnSpPr>
                <a:cxnSpLocks/>
                <a:stCxn id="322" idx="6"/>
                <a:endCxn id="316" idx="2"/>
              </p:cNvCxnSpPr>
              <p:nvPr/>
            </p:nvCxnSpPr>
            <p:spPr>
              <a:xfrm flipV="1">
                <a:off x="6489385" y="3218523"/>
                <a:ext cx="1106774" cy="6974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28" name="Gruppieren 327">
                <a:extLst>
                  <a:ext uri="{FF2B5EF4-FFF2-40B4-BE49-F238E27FC236}">
                    <a16:creationId xmlns:a16="http://schemas.microsoft.com/office/drawing/2014/main" id="{CAE66B36-A1DF-48F3-B424-6ED84952C76F}"/>
                  </a:ext>
                </a:extLst>
              </p:cNvPr>
              <p:cNvGrpSpPr/>
              <p:nvPr/>
            </p:nvGrpSpPr>
            <p:grpSpPr>
              <a:xfrm>
                <a:off x="5250955" y="3295500"/>
                <a:ext cx="966917" cy="2126483"/>
                <a:chOff x="5250955" y="3295500"/>
                <a:chExt cx="966917" cy="2126483"/>
              </a:xfrm>
            </p:grpSpPr>
            <p:cxnSp>
              <p:nvCxnSpPr>
                <p:cNvPr id="350" name="Gerade Verbindung mit Pfeil 349">
                  <a:extLst>
                    <a:ext uri="{FF2B5EF4-FFF2-40B4-BE49-F238E27FC236}">
                      <a16:creationId xmlns:a16="http://schemas.microsoft.com/office/drawing/2014/main" id="{A7470CFB-C549-4F7B-A942-1E1529BFB2B4}"/>
                    </a:ext>
                  </a:extLst>
                </p:cNvPr>
                <p:cNvCxnSpPr>
                  <a:cxnSpLocks/>
                  <a:endCxn id="323" idx="2"/>
                </p:cNvCxnSpPr>
                <p:nvPr/>
              </p:nvCxnSpPr>
              <p:spPr>
                <a:xfrm flipV="1">
                  <a:off x="5250955" y="3295500"/>
                  <a:ext cx="886210" cy="55989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Gerade Verbindung mit Pfeil 350">
                  <a:extLst>
                    <a:ext uri="{FF2B5EF4-FFF2-40B4-BE49-F238E27FC236}">
                      <a16:creationId xmlns:a16="http://schemas.microsoft.com/office/drawing/2014/main" id="{78A1F59D-55CC-4B34-90DD-238880159DD6}"/>
                    </a:ext>
                  </a:extLst>
                </p:cNvPr>
                <p:cNvCxnSpPr>
                  <a:cxnSpLocks/>
                  <a:endCxn id="320" idx="1"/>
                </p:cNvCxnSpPr>
                <p:nvPr/>
              </p:nvCxnSpPr>
              <p:spPr>
                <a:xfrm>
                  <a:off x="5250955" y="3793423"/>
                  <a:ext cx="956868" cy="8022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Gerade Verbindung mit Pfeil 351">
                  <a:extLst>
                    <a:ext uri="{FF2B5EF4-FFF2-40B4-BE49-F238E27FC236}">
                      <a16:creationId xmlns:a16="http://schemas.microsoft.com/office/drawing/2014/main" id="{BAFC1293-00D4-4138-B444-89C7A1D60CB4}"/>
                    </a:ext>
                  </a:extLst>
                </p:cNvPr>
                <p:cNvCxnSpPr>
                  <a:cxnSpLocks/>
                  <a:endCxn id="322" idx="2"/>
                </p:cNvCxnSpPr>
                <p:nvPr/>
              </p:nvCxnSpPr>
              <p:spPr>
                <a:xfrm>
                  <a:off x="5303045" y="3842777"/>
                  <a:ext cx="844696" cy="732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Gerade Verbindung mit Pfeil 352">
                  <a:extLst>
                    <a:ext uri="{FF2B5EF4-FFF2-40B4-BE49-F238E27FC236}">
                      <a16:creationId xmlns:a16="http://schemas.microsoft.com/office/drawing/2014/main" id="{843053B8-7649-4EF6-BD6B-C89637F5F863}"/>
                    </a:ext>
                  </a:extLst>
                </p:cNvPr>
                <p:cNvCxnSpPr>
                  <a:cxnSpLocks/>
                  <a:endCxn id="321" idx="1"/>
                </p:cNvCxnSpPr>
                <p:nvPr/>
              </p:nvCxnSpPr>
              <p:spPr>
                <a:xfrm>
                  <a:off x="5347027" y="3881497"/>
                  <a:ext cx="870845" cy="139749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Gerade Verbindung mit Pfeil 353">
                  <a:extLst>
                    <a:ext uri="{FF2B5EF4-FFF2-40B4-BE49-F238E27FC236}">
                      <a16:creationId xmlns:a16="http://schemas.microsoft.com/office/drawing/2014/main" id="{27E57A38-0F08-4FBA-BBC3-BDC932845BAC}"/>
                    </a:ext>
                  </a:extLst>
                </p:cNvPr>
                <p:cNvCxnSpPr>
                  <a:cxnSpLocks/>
                  <a:endCxn id="323" idx="2"/>
                </p:cNvCxnSpPr>
                <p:nvPr/>
              </p:nvCxnSpPr>
              <p:spPr>
                <a:xfrm flipV="1">
                  <a:off x="5313621" y="3295500"/>
                  <a:ext cx="823544" cy="12037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Gerade Verbindung mit Pfeil 354">
                  <a:extLst>
                    <a:ext uri="{FF2B5EF4-FFF2-40B4-BE49-F238E27FC236}">
                      <a16:creationId xmlns:a16="http://schemas.microsoft.com/office/drawing/2014/main" id="{7177AA07-F288-450F-8B9F-87224437EE82}"/>
                    </a:ext>
                  </a:extLst>
                </p:cNvPr>
                <p:cNvCxnSpPr>
                  <a:cxnSpLocks/>
                  <a:endCxn id="322" idx="2"/>
                </p:cNvCxnSpPr>
                <p:nvPr/>
              </p:nvCxnSpPr>
              <p:spPr>
                <a:xfrm flipV="1">
                  <a:off x="5292469" y="3915986"/>
                  <a:ext cx="855272" cy="6403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Gerade Verbindung mit Pfeil 355">
                  <a:extLst>
                    <a:ext uri="{FF2B5EF4-FFF2-40B4-BE49-F238E27FC236}">
                      <a16:creationId xmlns:a16="http://schemas.microsoft.com/office/drawing/2014/main" id="{4E7CF45A-F69E-489B-8054-F8ACDE76A6A3}"/>
                    </a:ext>
                  </a:extLst>
                </p:cNvPr>
                <p:cNvCxnSpPr>
                  <a:cxnSpLocks/>
                  <a:endCxn id="320" idx="2"/>
                </p:cNvCxnSpPr>
                <p:nvPr/>
              </p:nvCxnSpPr>
              <p:spPr>
                <a:xfrm>
                  <a:off x="5352625" y="4544300"/>
                  <a:ext cx="805165" cy="19439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Gerade Verbindung mit Pfeil 356">
                  <a:extLst>
                    <a:ext uri="{FF2B5EF4-FFF2-40B4-BE49-F238E27FC236}">
                      <a16:creationId xmlns:a16="http://schemas.microsoft.com/office/drawing/2014/main" id="{BD1AE8DF-0993-4C47-8404-D4DFD272784C}"/>
                    </a:ext>
                  </a:extLst>
                </p:cNvPr>
                <p:cNvCxnSpPr>
                  <a:cxnSpLocks/>
                  <a:endCxn id="321" idx="2"/>
                </p:cNvCxnSpPr>
                <p:nvPr/>
              </p:nvCxnSpPr>
              <p:spPr>
                <a:xfrm>
                  <a:off x="5305942" y="4507884"/>
                  <a:ext cx="861897" cy="91409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Gerade Verbindung mit Pfeil 357">
                  <a:extLst>
                    <a:ext uri="{FF2B5EF4-FFF2-40B4-BE49-F238E27FC236}">
                      <a16:creationId xmlns:a16="http://schemas.microsoft.com/office/drawing/2014/main" id="{6A1A8257-500B-466C-870A-338A9D8ECB24}"/>
                    </a:ext>
                  </a:extLst>
                </p:cNvPr>
                <p:cNvCxnSpPr>
                  <a:cxnSpLocks/>
                  <a:endCxn id="321" idx="2"/>
                </p:cNvCxnSpPr>
                <p:nvPr/>
              </p:nvCxnSpPr>
              <p:spPr>
                <a:xfrm>
                  <a:off x="5398568" y="5354273"/>
                  <a:ext cx="769271" cy="677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Gerade Verbindung mit Pfeil 358">
                  <a:extLst>
                    <a:ext uri="{FF2B5EF4-FFF2-40B4-BE49-F238E27FC236}">
                      <a16:creationId xmlns:a16="http://schemas.microsoft.com/office/drawing/2014/main" id="{A6E89EC5-4952-417B-9CE5-534612F69F05}"/>
                    </a:ext>
                  </a:extLst>
                </p:cNvPr>
                <p:cNvCxnSpPr>
                  <a:cxnSpLocks/>
                </p:cNvCxnSpPr>
                <p:nvPr/>
              </p:nvCxnSpPr>
              <p:spPr>
                <a:xfrm flipV="1">
                  <a:off x="5393908" y="4743930"/>
                  <a:ext cx="658905" cy="5866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Gerade Verbindung mit Pfeil 359">
                  <a:extLst>
                    <a:ext uri="{FF2B5EF4-FFF2-40B4-BE49-F238E27FC236}">
                      <a16:creationId xmlns:a16="http://schemas.microsoft.com/office/drawing/2014/main" id="{689EA069-F1DB-4EFD-81E2-E8140D3877EA}"/>
                    </a:ext>
                  </a:extLst>
                </p:cNvPr>
                <p:cNvCxnSpPr>
                  <a:cxnSpLocks/>
                  <a:endCxn id="322" idx="2"/>
                </p:cNvCxnSpPr>
                <p:nvPr/>
              </p:nvCxnSpPr>
              <p:spPr>
                <a:xfrm flipV="1">
                  <a:off x="5372171" y="3915986"/>
                  <a:ext cx="775570" cy="140830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Gerade Verbindung mit Pfeil 360">
                  <a:extLst>
                    <a:ext uri="{FF2B5EF4-FFF2-40B4-BE49-F238E27FC236}">
                      <a16:creationId xmlns:a16="http://schemas.microsoft.com/office/drawing/2014/main" id="{4E021EE3-21C3-4C71-A37A-BFE8C00D7362}"/>
                    </a:ext>
                  </a:extLst>
                </p:cNvPr>
                <p:cNvCxnSpPr>
                  <a:cxnSpLocks/>
                  <a:endCxn id="323" idx="2"/>
                </p:cNvCxnSpPr>
                <p:nvPr/>
              </p:nvCxnSpPr>
              <p:spPr>
                <a:xfrm flipV="1">
                  <a:off x="5378806" y="3295500"/>
                  <a:ext cx="758359" cy="19366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9" name="Gerade Verbindung mit Pfeil 328">
                <a:extLst>
                  <a:ext uri="{FF2B5EF4-FFF2-40B4-BE49-F238E27FC236}">
                    <a16:creationId xmlns:a16="http://schemas.microsoft.com/office/drawing/2014/main" id="{3BF85709-5717-4C60-8549-69A5C2E32E23}"/>
                  </a:ext>
                </a:extLst>
              </p:cNvPr>
              <p:cNvCxnSpPr>
                <a:cxnSpLocks/>
                <a:stCxn id="320" idx="6"/>
                <a:endCxn id="314" idx="2"/>
              </p:cNvCxnSpPr>
              <p:nvPr/>
            </p:nvCxnSpPr>
            <p:spPr>
              <a:xfrm>
                <a:off x="6499434" y="4738695"/>
                <a:ext cx="1148778" cy="8008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Gerade Verbindung mit Pfeil 329">
                <a:extLst>
                  <a:ext uri="{FF2B5EF4-FFF2-40B4-BE49-F238E27FC236}">
                    <a16:creationId xmlns:a16="http://schemas.microsoft.com/office/drawing/2014/main" id="{47E2A889-F265-4AFB-B7FD-B9D8A5D882F9}"/>
                  </a:ext>
                </a:extLst>
              </p:cNvPr>
              <p:cNvCxnSpPr>
                <a:cxnSpLocks/>
                <a:endCxn id="315" idx="2"/>
              </p:cNvCxnSpPr>
              <p:nvPr/>
            </p:nvCxnSpPr>
            <p:spPr>
              <a:xfrm flipV="1">
                <a:off x="6507894" y="3788049"/>
                <a:ext cx="1046353" cy="89105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Gerade Verbindung mit Pfeil 330">
                <a:extLst>
                  <a:ext uri="{FF2B5EF4-FFF2-40B4-BE49-F238E27FC236}">
                    <a16:creationId xmlns:a16="http://schemas.microsoft.com/office/drawing/2014/main" id="{B652B453-86AD-4114-8768-C0028564218A}"/>
                  </a:ext>
                </a:extLst>
              </p:cNvPr>
              <p:cNvCxnSpPr>
                <a:cxnSpLocks/>
                <a:stCxn id="321" idx="6"/>
                <a:endCxn id="316" idx="2"/>
              </p:cNvCxnSpPr>
              <p:nvPr/>
            </p:nvCxnSpPr>
            <p:spPr>
              <a:xfrm flipV="1">
                <a:off x="6509483" y="3218523"/>
                <a:ext cx="1086676" cy="22034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Gerade Verbindung mit Pfeil 331">
                <a:extLst>
                  <a:ext uri="{FF2B5EF4-FFF2-40B4-BE49-F238E27FC236}">
                    <a16:creationId xmlns:a16="http://schemas.microsoft.com/office/drawing/2014/main" id="{629D5BEE-9AD3-45BF-B492-3557A47AB806}"/>
                  </a:ext>
                </a:extLst>
              </p:cNvPr>
              <p:cNvCxnSpPr>
                <a:cxnSpLocks/>
                <a:stCxn id="315" idx="6"/>
                <a:endCxn id="319" idx="2"/>
              </p:cNvCxnSpPr>
              <p:nvPr/>
            </p:nvCxnSpPr>
            <p:spPr>
              <a:xfrm flipV="1">
                <a:off x="7895891" y="3622969"/>
                <a:ext cx="1239473" cy="16508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Gerade Verbindung mit Pfeil 332">
                <a:extLst>
                  <a:ext uri="{FF2B5EF4-FFF2-40B4-BE49-F238E27FC236}">
                    <a16:creationId xmlns:a16="http://schemas.microsoft.com/office/drawing/2014/main" id="{5AA01383-8BA9-4E14-9D1B-931E820F3CAB}"/>
                  </a:ext>
                </a:extLst>
              </p:cNvPr>
              <p:cNvCxnSpPr>
                <a:cxnSpLocks/>
                <a:endCxn id="313" idx="2"/>
              </p:cNvCxnSpPr>
              <p:nvPr/>
            </p:nvCxnSpPr>
            <p:spPr>
              <a:xfrm>
                <a:off x="6509483" y="3931042"/>
                <a:ext cx="1054813" cy="6797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Gerade Verbindung mit Pfeil 333">
                <a:extLst>
                  <a:ext uri="{FF2B5EF4-FFF2-40B4-BE49-F238E27FC236}">
                    <a16:creationId xmlns:a16="http://schemas.microsoft.com/office/drawing/2014/main" id="{5B06EAD0-2CCC-46CB-B06E-54AD5DDDCA2B}"/>
                  </a:ext>
                </a:extLst>
              </p:cNvPr>
              <p:cNvCxnSpPr>
                <a:cxnSpLocks/>
                <a:stCxn id="316" idx="6"/>
                <a:endCxn id="319" idx="2"/>
              </p:cNvCxnSpPr>
              <p:nvPr/>
            </p:nvCxnSpPr>
            <p:spPr>
              <a:xfrm>
                <a:off x="7937803" y="3218523"/>
                <a:ext cx="1197561" cy="4044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Gerade Verbindung mit Pfeil 334">
                <a:extLst>
                  <a:ext uri="{FF2B5EF4-FFF2-40B4-BE49-F238E27FC236}">
                    <a16:creationId xmlns:a16="http://schemas.microsoft.com/office/drawing/2014/main" id="{C65916E6-EC8E-4F5A-B496-4E39F54B31E0}"/>
                  </a:ext>
                </a:extLst>
              </p:cNvPr>
              <p:cNvCxnSpPr>
                <a:cxnSpLocks/>
                <a:stCxn id="323" idx="6"/>
                <a:endCxn id="313" idx="2"/>
              </p:cNvCxnSpPr>
              <p:nvPr/>
            </p:nvCxnSpPr>
            <p:spPr>
              <a:xfrm>
                <a:off x="6478809" y="3295500"/>
                <a:ext cx="1085487" cy="131525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Gerade Verbindung mit Pfeil 335">
                <a:extLst>
                  <a:ext uri="{FF2B5EF4-FFF2-40B4-BE49-F238E27FC236}">
                    <a16:creationId xmlns:a16="http://schemas.microsoft.com/office/drawing/2014/main" id="{246B8F86-BC56-4708-85FC-94ED312B801B}"/>
                  </a:ext>
                </a:extLst>
              </p:cNvPr>
              <p:cNvCxnSpPr>
                <a:cxnSpLocks/>
                <a:endCxn id="316" idx="2"/>
              </p:cNvCxnSpPr>
              <p:nvPr/>
            </p:nvCxnSpPr>
            <p:spPr>
              <a:xfrm flipV="1">
                <a:off x="6520721" y="3218523"/>
                <a:ext cx="1075438" cy="884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Gerade Verbindung mit Pfeil 336">
                <a:extLst>
                  <a:ext uri="{FF2B5EF4-FFF2-40B4-BE49-F238E27FC236}">
                    <a16:creationId xmlns:a16="http://schemas.microsoft.com/office/drawing/2014/main" id="{AA8F2015-F34E-4998-BC49-452079C9D604}"/>
                  </a:ext>
                </a:extLst>
              </p:cNvPr>
              <p:cNvCxnSpPr>
                <a:cxnSpLocks/>
                <a:stCxn id="322" idx="6"/>
                <a:endCxn id="315" idx="2"/>
              </p:cNvCxnSpPr>
              <p:nvPr/>
            </p:nvCxnSpPr>
            <p:spPr>
              <a:xfrm flipV="1">
                <a:off x="6489385" y="3788049"/>
                <a:ext cx="1064862" cy="1279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Gerade Verbindung mit Pfeil 337">
                <a:extLst>
                  <a:ext uri="{FF2B5EF4-FFF2-40B4-BE49-F238E27FC236}">
                    <a16:creationId xmlns:a16="http://schemas.microsoft.com/office/drawing/2014/main" id="{0656A3C9-1A97-4C7A-8C10-5186FA2741D6}"/>
                  </a:ext>
                </a:extLst>
              </p:cNvPr>
              <p:cNvCxnSpPr>
                <a:cxnSpLocks/>
                <a:stCxn id="321" idx="6"/>
                <a:endCxn id="314" idx="2"/>
              </p:cNvCxnSpPr>
              <p:nvPr/>
            </p:nvCxnSpPr>
            <p:spPr>
              <a:xfrm>
                <a:off x="6509483" y="5421983"/>
                <a:ext cx="1138729" cy="1175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Gerade Verbindung mit Pfeil 338">
                <a:extLst>
                  <a:ext uri="{FF2B5EF4-FFF2-40B4-BE49-F238E27FC236}">
                    <a16:creationId xmlns:a16="http://schemas.microsoft.com/office/drawing/2014/main" id="{56FBD061-A49F-4873-84FA-314F0F3A8506}"/>
                  </a:ext>
                </a:extLst>
              </p:cNvPr>
              <p:cNvCxnSpPr>
                <a:cxnSpLocks/>
                <a:stCxn id="321" idx="6"/>
                <a:endCxn id="315" idx="3"/>
              </p:cNvCxnSpPr>
              <p:nvPr/>
            </p:nvCxnSpPr>
            <p:spPr>
              <a:xfrm flipV="1">
                <a:off x="6509483" y="3931042"/>
                <a:ext cx="1094797" cy="14909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Gerade Verbindung mit Pfeil 339">
                <a:extLst>
                  <a:ext uri="{FF2B5EF4-FFF2-40B4-BE49-F238E27FC236}">
                    <a16:creationId xmlns:a16="http://schemas.microsoft.com/office/drawing/2014/main" id="{C9B47B6A-7809-45E1-9067-D05920E61F65}"/>
                  </a:ext>
                </a:extLst>
              </p:cNvPr>
              <p:cNvCxnSpPr>
                <a:cxnSpLocks/>
                <a:stCxn id="323" idx="6"/>
                <a:endCxn id="315" idx="1"/>
              </p:cNvCxnSpPr>
              <p:nvPr/>
            </p:nvCxnSpPr>
            <p:spPr>
              <a:xfrm>
                <a:off x="6478809" y="3295500"/>
                <a:ext cx="1125471" cy="3495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Gerade Verbindung mit Pfeil 340">
                <a:extLst>
                  <a:ext uri="{FF2B5EF4-FFF2-40B4-BE49-F238E27FC236}">
                    <a16:creationId xmlns:a16="http://schemas.microsoft.com/office/drawing/2014/main" id="{F132D1E6-9157-4AC8-8E61-E9FBEA14B766}"/>
                  </a:ext>
                </a:extLst>
              </p:cNvPr>
              <p:cNvCxnSpPr>
                <a:cxnSpLocks/>
                <a:endCxn id="318" idx="2"/>
              </p:cNvCxnSpPr>
              <p:nvPr/>
            </p:nvCxnSpPr>
            <p:spPr>
              <a:xfrm>
                <a:off x="7926464" y="4623859"/>
                <a:ext cx="1232405" cy="543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Gerade Verbindung mit Pfeil 341">
                <a:extLst>
                  <a:ext uri="{FF2B5EF4-FFF2-40B4-BE49-F238E27FC236}">
                    <a16:creationId xmlns:a16="http://schemas.microsoft.com/office/drawing/2014/main" id="{27BEB9AE-8065-4B46-B11A-1BA5B7B558D2}"/>
                  </a:ext>
                </a:extLst>
              </p:cNvPr>
              <p:cNvCxnSpPr>
                <a:cxnSpLocks/>
                <a:endCxn id="317" idx="2"/>
              </p:cNvCxnSpPr>
              <p:nvPr/>
            </p:nvCxnSpPr>
            <p:spPr>
              <a:xfrm>
                <a:off x="7902585" y="3847416"/>
                <a:ext cx="1226085" cy="4730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Gerade Verbindung mit Pfeil 342">
                <a:extLst>
                  <a:ext uri="{FF2B5EF4-FFF2-40B4-BE49-F238E27FC236}">
                    <a16:creationId xmlns:a16="http://schemas.microsoft.com/office/drawing/2014/main" id="{1471CA30-1C8A-4B2A-9CDC-4D4913C04ADB}"/>
                  </a:ext>
                </a:extLst>
              </p:cNvPr>
              <p:cNvCxnSpPr>
                <a:cxnSpLocks/>
                <a:stCxn id="316" idx="6"/>
                <a:endCxn id="317" idx="2"/>
              </p:cNvCxnSpPr>
              <p:nvPr/>
            </p:nvCxnSpPr>
            <p:spPr>
              <a:xfrm>
                <a:off x="7937803" y="3218523"/>
                <a:ext cx="1190867" cy="11019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Gerade Verbindung mit Pfeil 343">
                <a:extLst>
                  <a:ext uri="{FF2B5EF4-FFF2-40B4-BE49-F238E27FC236}">
                    <a16:creationId xmlns:a16="http://schemas.microsoft.com/office/drawing/2014/main" id="{90009AB5-4C11-4725-9263-E21F14B7D263}"/>
                  </a:ext>
                </a:extLst>
              </p:cNvPr>
              <p:cNvCxnSpPr>
                <a:cxnSpLocks/>
                <a:endCxn id="314" idx="1"/>
              </p:cNvCxnSpPr>
              <p:nvPr/>
            </p:nvCxnSpPr>
            <p:spPr>
              <a:xfrm>
                <a:off x="6493868" y="3953129"/>
                <a:ext cx="1204377" cy="14434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Gerade Verbindung mit Pfeil 344">
                <a:extLst>
                  <a:ext uri="{FF2B5EF4-FFF2-40B4-BE49-F238E27FC236}">
                    <a16:creationId xmlns:a16="http://schemas.microsoft.com/office/drawing/2014/main" id="{BC3DE397-262F-47D1-B8C0-6BFDB7C72912}"/>
                  </a:ext>
                </a:extLst>
              </p:cNvPr>
              <p:cNvCxnSpPr>
                <a:cxnSpLocks/>
                <a:stCxn id="321" idx="6"/>
                <a:endCxn id="313" idx="3"/>
              </p:cNvCxnSpPr>
              <p:nvPr/>
            </p:nvCxnSpPr>
            <p:spPr>
              <a:xfrm flipV="1">
                <a:off x="6509483" y="4753751"/>
                <a:ext cx="1104846" cy="66823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Gerade Verbindung mit Pfeil 345">
                <a:extLst>
                  <a:ext uri="{FF2B5EF4-FFF2-40B4-BE49-F238E27FC236}">
                    <a16:creationId xmlns:a16="http://schemas.microsoft.com/office/drawing/2014/main" id="{FBA4EC6D-6598-40E2-A72B-51CB3AD28FD7}"/>
                  </a:ext>
                </a:extLst>
              </p:cNvPr>
              <p:cNvCxnSpPr>
                <a:cxnSpLocks/>
                <a:stCxn id="313" idx="6"/>
              </p:cNvCxnSpPr>
              <p:nvPr/>
            </p:nvCxnSpPr>
            <p:spPr>
              <a:xfrm flipV="1">
                <a:off x="7905940" y="4382815"/>
                <a:ext cx="1190867" cy="2279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Gerade Verbindung mit Pfeil 346">
                <a:extLst>
                  <a:ext uri="{FF2B5EF4-FFF2-40B4-BE49-F238E27FC236}">
                    <a16:creationId xmlns:a16="http://schemas.microsoft.com/office/drawing/2014/main" id="{588426F0-FB73-45A2-A589-F509E8608936}"/>
                  </a:ext>
                </a:extLst>
              </p:cNvPr>
              <p:cNvCxnSpPr>
                <a:cxnSpLocks/>
              </p:cNvCxnSpPr>
              <p:nvPr/>
            </p:nvCxnSpPr>
            <p:spPr>
              <a:xfrm>
                <a:off x="7937803" y="3284509"/>
                <a:ext cx="1280858" cy="19116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Gerade Verbindung mit Pfeil 347">
                <a:extLst>
                  <a:ext uri="{FF2B5EF4-FFF2-40B4-BE49-F238E27FC236}">
                    <a16:creationId xmlns:a16="http://schemas.microsoft.com/office/drawing/2014/main" id="{3ACA4865-ADAE-46D4-9AF6-3950D0D6BE7F}"/>
                  </a:ext>
                </a:extLst>
              </p:cNvPr>
              <p:cNvCxnSpPr>
                <a:cxnSpLocks/>
                <a:stCxn id="313" idx="6"/>
                <a:endCxn id="319" idx="2"/>
              </p:cNvCxnSpPr>
              <p:nvPr/>
            </p:nvCxnSpPr>
            <p:spPr>
              <a:xfrm flipV="1">
                <a:off x="7905940" y="3622969"/>
                <a:ext cx="1229424" cy="9877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Gerade Verbindung mit Pfeil 348">
                <a:extLst>
                  <a:ext uri="{FF2B5EF4-FFF2-40B4-BE49-F238E27FC236}">
                    <a16:creationId xmlns:a16="http://schemas.microsoft.com/office/drawing/2014/main" id="{0CAE35E6-A6AA-425D-A3B2-7F7BBBFFEE32}"/>
                  </a:ext>
                </a:extLst>
              </p:cNvPr>
              <p:cNvCxnSpPr>
                <a:cxnSpLocks/>
                <a:stCxn id="314" idx="7"/>
                <a:endCxn id="319" idx="2"/>
              </p:cNvCxnSpPr>
              <p:nvPr/>
            </p:nvCxnSpPr>
            <p:spPr>
              <a:xfrm flipV="1">
                <a:off x="7939823" y="3622969"/>
                <a:ext cx="1195541" cy="177359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7" name="Gerade Verbindung mit Pfeil 366">
              <a:extLst>
                <a:ext uri="{FF2B5EF4-FFF2-40B4-BE49-F238E27FC236}">
                  <a16:creationId xmlns:a16="http://schemas.microsoft.com/office/drawing/2014/main" id="{BA3618EC-9C96-480C-BC28-805C5059E48F}"/>
                </a:ext>
              </a:extLst>
            </p:cNvPr>
            <p:cNvCxnSpPr>
              <a:cxnSpLocks/>
              <a:endCxn id="371" idx="1"/>
            </p:cNvCxnSpPr>
            <p:nvPr/>
          </p:nvCxnSpPr>
          <p:spPr>
            <a:xfrm>
              <a:off x="10578104" y="3280809"/>
              <a:ext cx="341644" cy="224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feld 370">
                  <a:extLst>
                    <a:ext uri="{FF2B5EF4-FFF2-40B4-BE49-F238E27FC236}">
                      <a16:creationId xmlns:a16="http://schemas.microsoft.com/office/drawing/2014/main" id="{174AE737-D30A-46D0-ABC2-B51D42A169B3}"/>
                    </a:ext>
                  </a:extLst>
                </p:cNvPr>
                <p:cNvSpPr txBox="1"/>
                <p:nvPr/>
              </p:nvSpPr>
              <p:spPr>
                <a:xfrm>
                  <a:off x="10919748" y="3088691"/>
                  <a:ext cx="662066" cy="429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1">
                                    <a:lumMod val="75000"/>
                                  </a:schemeClr>
                                </a:solidFill>
                                <a:latin typeface="Cambria Math" panose="02040503050406030204" pitchFamily="18" charset="0"/>
                              </a:rPr>
                            </m:ctrlPr>
                          </m:sSubPr>
                          <m:e>
                            <m:r>
                              <a:rPr lang="de-DE" sz="2000" b="1" i="1" smtClean="0">
                                <a:solidFill>
                                  <a:schemeClr val="accent1">
                                    <a:lumMod val="75000"/>
                                  </a:schemeClr>
                                </a:solidFill>
                                <a:latin typeface="Cambria Math" panose="02040503050406030204" pitchFamily="18" charset="0"/>
                              </a:rPr>
                              <m:t>𝒚</m:t>
                            </m:r>
                          </m:e>
                          <m:sub>
                            <m:r>
                              <a:rPr lang="de-DE" sz="2000" b="1" i="1" smtClean="0">
                                <a:solidFill>
                                  <a:schemeClr val="accent1">
                                    <a:lumMod val="75000"/>
                                  </a:schemeClr>
                                </a:solidFill>
                                <a:latin typeface="Cambria Math" panose="02040503050406030204" pitchFamily="18" charset="0"/>
                              </a:rPr>
                              <m:t>𝒇𝒊𝒏𝒂𝒍</m:t>
                            </m:r>
                          </m:sub>
                        </m:sSub>
                      </m:oMath>
                    </m:oMathPara>
                  </a14:m>
                  <a:endParaRPr lang="de-DE" dirty="0"/>
                </a:p>
              </p:txBody>
            </p:sp>
          </mc:Choice>
          <mc:Fallback xmlns="">
            <p:sp>
              <p:nvSpPr>
                <p:cNvPr id="371" name="Textfeld 370">
                  <a:extLst>
                    <a:ext uri="{FF2B5EF4-FFF2-40B4-BE49-F238E27FC236}">
                      <a16:creationId xmlns:a16="http://schemas.microsoft.com/office/drawing/2014/main" id="{174AE737-D30A-46D0-ABC2-B51D42A169B3}"/>
                    </a:ext>
                  </a:extLst>
                </p:cNvPr>
                <p:cNvSpPr txBox="1">
                  <a:spLocks noRot="1" noChangeAspect="1" noMove="1" noResize="1" noEditPoints="1" noAdjustHandles="1" noChangeArrowheads="1" noChangeShapeType="1" noTextEdit="1"/>
                </p:cNvSpPr>
                <p:nvPr/>
              </p:nvSpPr>
              <p:spPr>
                <a:xfrm>
                  <a:off x="10919748" y="3088691"/>
                  <a:ext cx="662066" cy="429220"/>
                </a:xfrm>
                <a:prstGeom prst="rect">
                  <a:avLst/>
                </a:prstGeom>
                <a:blipFill>
                  <a:blip r:embed="rId7"/>
                  <a:stretch>
                    <a:fillRect r="-23853" b="-12857"/>
                  </a:stretch>
                </a:blipFill>
              </p:spPr>
              <p:txBody>
                <a:bodyPr/>
                <a:lstStyle/>
                <a:p>
                  <a:r>
                    <a:rPr lang="de-DE">
                      <a:noFill/>
                    </a:rPr>
                    <a:t> </a:t>
                  </a:r>
                </a:p>
              </p:txBody>
            </p:sp>
          </mc:Fallback>
        </mc:AlternateContent>
      </p:grpSp>
      <p:sp>
        <p:nvSpPr>
          <p:cNvPr id="377" name="Pfeil: gebogen 376">
            <a:extLst>
              <a:ext uri="{FF2B5EF4-FFF2-40B4-BE49-F238E27FC236}">
                <a16:creationId xmlns:a16="http://schemas.microsoft.com/office/drawing/2014/main" id="{C435C7C5-06F5-45E1-9DC0-4DF211E3B9F7}"/>
              </a:ext>
            </a:extLst>
          </p:cNvPr>
          <p:cNvSpPr/>
          <p:nvPr/>
        </p:nvSpPr>
        <p:spPr>
          <a:xfrm rot="11110222">
            <a:off x="9289703" y="3876213"/>
            <a:ext cx="1262510" cy="1224000"/>
          </a:xfrm>
          <a:prstGeom prst="circularArrow">
            <a:avLst/>
          </a:prstGeom>
          <a:solidFill>
            <a:schemeClr val="bg2">
              <a:lumMod val="10000"/>
            </a:schemeClr>
          </a:solidFill>
          <a:ln w="19050">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solidFill>
                <a:schemeClr val="tx1"/>
              </a:solidFill>
            </a:endParaRPr>
          </a:p>
        </p:txBody>
      </p:sp>
      <p:sp>
        <p:nvSpPr>
          <p:cNvPr id="378" name="Pfeil: gebogen 377">
            <a:extLst>
              <a:ext uri="{FF2B5EF4-FFF2-40B4-BE49-F238E27FC236}">
                <a16:creationId xmlns:a16="http://schemas.microsoft.com/office/drawing/2014/main" id="{DCC4B368-2534-4430-88C4-071FE10362E4}"/>
              </a:ext>
            </a:extLst>
          </p:cNvPr>
          <p:cNvSpPr/>
          <p:nvPr/>
        </p:nvSpPr>
        <p:spPr>
          <a:xfrm rot="11110222">
            <a:off x="8040952" y="3887618"/>
            <a:ext cx="1422331" cy="1252245"/>
          </a:xfrm>
          <a:prstGeom prst="circularArrow">
            <a:avLst/>
          </a:prstGeom>
          <a:solidFill>
            <a:schemeClr val="bg2">
              <a:lumMod val="10000"/>
            </a:schemeClr>
          </a:solidFill>
          <a:ln w="15875">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solidFill>
                <a:schemeClr val="tx1"/>
              </a:solidFill>
            </a:endParaRPr>
          </a:p>
        </p:txBody>
      </p:sp>
      <p:sp>
        <p:nvSpPr>
          <p:cNvPr id="379" name="Pfeil: gebogen 378">
            <a:extLst>
              <a:ext uri="{FF2B5EF4-FFF2-40B4-BE49-F238E27FC236}">
                <a16:creationId xmlns:a16="http://schemas.microsoft.com/office/drawing/2014/main" id="{C2584A94-9AFA-4A3A-95C9-ACFE42B4D926}"/>
              </a:ext>
            </a:extLst>
          </p:cNvPr>
          <p:cNvSpPr/>
          <p:nvPr/>
        </p:nvSpPr>
        <p:spPr>
          <a:xfrm rot="11110222">
            <a:off x="6833141" y="3783504"/>
            <a:ext cx="1328639" cy="1344769"/>
          </a:xfrm>
          <a:prstGeom prst="circularArrow">
            <a:avLst/>
          </a:prstGeom>
          <a:solidFill>
            <a:schemeClr val="bg2">
              <a:lumMod val="10000"/>
            </a:schemeClr>
          </a:solidFill>
          <a:ln w="15875">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solidFill>
                <a:schemeClr val="tx1"/>
              </a:solidFill>
            </a:endParaRPr>
          </a:p>
        </p:txBody>
      </p:sp>
      <p:sp>
        <p:nvSpPr>
          <p:cNvPr id="381" name="Pfeil: gebogen 380">
            <a:extLst>
              <a:ext uri="{FF2B5EF4-FFF2-40B4-BE49-F238E27FC236}">
                <a16:creationId xmlns:a16="http://schemas.microsoft.com/office/drawing/2014/main" id="{625B9680-C709-47E7-9EEF-F1F8478D1EB7}"/>
              </a:ext>
            </a:extLst>
          </p:cNvPr>
          <p:cNvSpPr/>
          <p:nvPr/>
        </p:nvSpPr>
        <p:spPr>
          <a:xfrm rot="10800000">
            <a:off x="10559507" y="3567118"/>
            <a:ext cx="796749" cy="1275436"/>
          </a:xfrm>
          <a:prstGeom prst="bentArrow">
            <a:avLst/>
          </a:prstGeom>
          <a:solidFill>
            <a:schemeClr val="bg2">
              <a:lumMod val="10000"/>
            </a:schemeClr>
          </a:solidFill>
          <a:ln w="19050">
            <a:solidFill>
              <a:schemeClr val="accent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a:solidFill>
                <a:schemeClr val="tx1"/>
              </a:solidFill>
            </a:endParaRPr>
          </a:p>
        </p:txBody>
      </p:sp>
      <p:sp>
        <p:nvSpPr>
          <p:cNvPr id="383" name="Textfeld 382">
            <a:extLst>
              <a:ext uri="{FF2B5EF4-FFF2-40B4-BE49-F238E27FC236}">
                <a16:creationId xmlns:a16="http://schemas.microsoft.com/office/drawing/2014/main" id="{952496EF-5CB5-4A1A-A8B8-3B7E7E002FB2}"/>
              </a:ext>
            </a:extLst>
          </p:cNvPr>
          <p:cNvSpPr txBox="1"/>
          <p:nvPr/>
        </p:nvSpPr>
        <p:spPr>
          <a:xfrm>
            <a:off x="5695821" y="1060416"/>
            <a:ext cx="6099716" cy="584775"/>
          </a:xfrm>
          <a:prstGeom prst="rect">
            <a:avLst/>
          </a:prstGeom>
          <a:noFill/>
        </p:spPr>
        <p:txBody>
          <a:bodyPr wrap="square">
            <a:spAutoFit/>
          </a:bodyPr>
          <a:lstStyle/>
          <a:p>
            <a:r>
              <a:rPr lang="de-DE" sz="1600" b="1" dirty="0">
                <a:solidFill>
                  <a:schemeClr val="tx2">
                    <a:lumMod val="60000"/>
                    <a:lumOff val="40000"/>
                  </a:schemeClr>
                </a:solidFill>
                <a:effectLst/>
                <a:latin typeface="Arial" panose="020B0604020202020204" pitchFamily="34" charset="0"/>
                <a:ea typeface="Calibri" panose="020F0502020204030204" pitchFamily="34" charset="0"/>
                <a:cs typeface="Times New Roman" panose="02020603050405020304" pitchFamily="18" charset="0"/>
              </a:rPr>
              <a:t>Wie trainiert man ein solches neuronales Netz, damit es das tut, was man von ihm verlangt?</a:t>
            </a:r>
            <a:endParaRPr lang="de-DE" sz="1600" dirty="0">
              <a:solidFill>
                <a:schemeClr val="tx2">
                  <a:lumMod val="60000"/>
                  <a:lumOff val="40000"/>
                </a:schemeClr>
              </a:solidFill>
            </a:endParaRPr>
          </a:p>
        </p:txBody>
      </p:sp>
      <p:sp>
        <p:nvSpPr>
          <p:cNvPr id="3" name="Rechteck: abgerundete Ecken 2">
            <a:extLst>
              <a:ext uri="{FF2B5EF4-FFF2-40B4-BE49-F238E27FC236}">
                <a16:creationId xmlns:a16="http://schemas.microsoft.com/office/drawing/2014/main" id="{E2166567-9D3E-4548-95F4-62A4E8E01977}"/>
              </a:ext>
            </a:extLst>
          </p:cNvPr>
          <p:cNvSpPr/>
          <p:nvPr/>
        </p:nvSpPr>
        <p:spPr>
          <a:xfrm>
            <a:off x="10880006" y="3195037"/>
            <a:ext cx="952500" cy="370493"/>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Datumsplatzhalter 3">
            <a:extLst>
              <a:ext uri="{FF2B5EF4-FFF2-40B4-BE49-F238E27FC236}">
                <a16:creationId xmlns:a16="http://schemas.microsoft.com/office/drawing/2014/main" id="{0591C522-2B40-48AD-AC6A-6AAA5BFE5863}"/>
              </a:ext>
            </a:extLst>
          </p:cNvPr>
          <p:cNvSpPr>
            <a:spLocks noGrp="1"/>
          </p:cNvSpPr>
          <p:nvPr>
            <p:ph type="dt" sz="half" idx="10"/>
          </p:nvPr>
        </p:nvSpPr>
        <p:spPr/>
        <p:txBody>
          <a:bodyPr/>
          <a:lstStyle/>
          <a:p>
            <a:fld id="{D9D2A99A-26ED-47A9-B57B-02D8AE6598E2}" type="datetime1">
              <a:rPr lang="de-DE" smtClean="0"/>
              <a:t>24.04.2022</a:t>
            </a:fld>
            <a:endParaRPr lang="de-DE"/>
          </a:p>
        </p:txBody>
      </p:sp>
      <p:sp>
        <p:nvSpPr>
          <p:cNvPr id="256" name="Foliennummernplatzhalter 255">
            <a:extLst>
              <a:ext uri="{FF2B5EF4-FFF2-40B4-BE49-F238E27FC236}">
                <a16:creationId xmlns:a16="http://schemas.microsoft.com/office/drawing/2014/main" id="{A9317EF4-370F-4637-AA5F-DDC5231F31AE}"/>
              </a:ext>
            </a:extLst>
          </p:cNvPr>
          <p:cNvSpPr>
            <a:spLocks noGrp="1"/>
          </p:cNvSpPr>
          <p:nvPr>
            <p:ph type="sldNum" sz="quarter" idx="12"/>
          </p:nvPr>
        </p:nvSpPr>
        <p:spPr/>
        <p:txBody>
          <a:bodyPr/>
          <a:lstStyle/>
          <a:p>
            <a:fld id="{F7B85D95-4385-4A8C-B85C-EB91828EDBB4}" type="slidenum">
              <a:rPr lang="de-DE" smtClean="0"/>
              <a:t>10</a:t>
            </a:fld>
            <a:endParaRPr lang="de-DE"/>
          </a:p>
        </p:txBody>
      </p:sp>
    </p:spTree>
    <p:extLst>
      <p:ext uri="{BB962C8B-B14F-4D97-AF65-F5344CB8AC3E}">
        <p14:creationId xmlns:p14="http://schemas.microsoft.com/office/powerpoint/2010/main" val="153698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arn(inVertical)">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fade">
                                      <p:cBhvr>
                                        <p:cTn id="39" dur="1000"/>
                                        <p:tgtEl>
                                          <p:spTgt spid="192"/>
                                        </p:tgtEl>
                                      </p:cBhvr>
                                    </p:animEffect>
                                    <p:anim calcmode="lin" valueType="num">
                                      <p:cBhvr>
                                        <p:cTn id="40" dur="1000" fill="hold"/>
                                        <p:tgtEl>
                                          <p:spTgt spid="192"/>
                                        </p:tgtEl>
                                        <p:attrNameLst>
                                          <p:attrName>ppt_x</p:attrName>
                                        </p:attrNameLst>
                                      </p:cBhvr>
                                      <p:tavLst>
                                        <p:tav tm="0">
                                          <p:val>
                                            <p:strVal val="#ppt_x"/>
                                          </p:val>
                                        </p:tav>
                                        <p:tav tm="100000">
                                          <p:val>
                                            <p:strVal val="#ppt_x"/>
                                          </p:val>
                                        </p:tav>
                                      </p:tavLst>
                                    </p:anim>
                                    <p:anim calcmode="lin" valueType="num">
                                      <p:cBhvr>
                                        <p:cTn id="41"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366"/>
                                        </p:tgtEl>
                                        <p:attrNameLst>
                                          <p:attrName>style.visibility</p:attrName>
                                        </p:attrNameLst>
                                      </p:cBhvr>
                                      <p:to>
                                        <p:strVal val="visible"/>
                                      </p:to>
                                    </p:set>
                                    <p:animEffect transition="in" filter="circle(in)">
                                      <p:cBhvr>
                                        <p:cTn id="46" dur="2000"/>
                                        <p:tgtEl>
                                          <p:spTgt spid="366"/>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282"/>
                                        </p:tgtEl>
                                        <p:attrNameLst>
                                          <p:attrName>style.visibility</p:attrName>
                                        </p:attrNameLst>
                                      </p:cBhvr>
                                      <p:to>
                                        <p:strVal val="visible"/>
                                      </p:to>
                                    </p:set>
                                    <p:animEffect transition="in" filter="circle(in)">
                                      <p:cBhvr>
                                        <p:cTn id="49" dur="2000"/>
                                        <p:tgtEl>
                                          <p:spTgt spid="282"/>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circle(in)">
                                      <p:cBhvr>
                                        <p:cTn id="52" dur="2000"/>
                                        <p:tgtEl>
                                          <p:spTgt spid="283"/>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84"/>
                                        </p:tgtEl>
                                        <p:attrNameLst>
                                          <p:attrName>style.visibility</p:attrName>
                                        </p:attrNameLst>
                                      </p:cBhvr>
                                      <p:to>
                                        <p:strVal val="visible"/>
                                      </p:to>
                                    </p:set>
                                    <p:animEffect transition="in" filter="circle(in)">
                                      <p:cBhvr>
                                        <p:cTn id="55" dur="2000"/>
                                        <p:tgtEl>
                                          <p:spTgt spid="284"/>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circle(in)">
                                      <p:cBhvr>
                                        <p:cTn id="60" dur="2000"/>
                                        <p:tgtEl>
                                          <p:spTgt spid="3"/>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381"/>
                                        </p:tgtEl>
                                        <p:attrNameLst>
                                          <p:attrName>style.visibility</p:attrName>
                                        </p:attrNameLst>
                                      </p:cBhvr>
                                      <p:to>
                                        <p:strVal val="visible"/>
                                      </p:to>
                                    </p:set>
                                    <p:animEffect transition="in" filter="circle(in)">
                                      <p:cBhvr>
                                        <p:cTn id="63" dur="2000"/>
                                        <p:tgtEl>
                                          <p:spTgt spid="381"/>
                                        </p:tgtEl>
                                      </p:cBhvr>
                                    </p:animEffect>
                                  </p:childTnLst>
                                </p:cTn>
                              </p:par>
                              <p:par>
                                <p:cTn id="64" presetID="6" presetClass="entr" presetSubtype="16" fill="hold" nodeType="withEffect">
                                  <p:stCondLst>
                                    <p:cond delay="0"/>
                                  </p:stCondLst>
                                  <p:childTnLst>
                                    <p:set>
                                      <p:cBhvr>
                                        <p:cTn id="65" dur="1" fill="hold">
                                          <p:stCondLst>
                                            <p:cond delay="0"/>
                                          </p:stCondLst>
                                        </p:cTn>
                                        <p:tgtEl>
                                          <p:spTgt spid="302"/>
                                        </p:tgtEl>
                                        <p:attrNameLst>
                                          <p:attrName>style.visibility</p:attrName>
                                        </p:attrNameLst>
                                      </p:cBhvr>
                                      <p:to>
                                        <p:strVal val="visible"/>
                                      </p:to>
                                    </p:set>
                                    <p:animEffect transition="in" filter="circle(in)">
                                      <p:cBhvr>
                                        <p:cTn id="66" dur="2000"/>
                                        <p:tgtEl>
                                          <p:spTgt spid="302"/>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377"/>
                                        </p:tgtEl>
                                        <p:attrNameLst>
                                          <p:attrName>style.visibility</p:attrName>
                                        </p:attrNameLst>
                                      </p:cBhvr>
                                      <p:to>
                                        <p:strVal val="visible"/>
                                      </p:to>
                                    </p:set>
                                    <p:animEffect transition="in" filter="circle(in)">
                                      <p:cBhvr>
                                        <p:cTn id="71" dur="2000"/>
                                        <p:tgtEl>
                                          <p:spTgt spid="377"/>
                                        </p:tgtEl>
                                      </p:cBhvr>
                                    </p:animEffect>
                                  </p:childTnLst>
                                </p:cTn>
                              </p:par>
                              <p:par>
                                <p:cTn id="72" presetID="6" presetClass="entr" presetSubtype="16" fill="hold" nodeType="withEffect">
                                  <p:stCondLst>
                                    <p:cond delay="0"/>
                                  </p:stCondLst>
                                  <p:childTnLst>
                                    <p:set>
                                      <p:cBhvr>
                                        <p:cTn id="73" dur="1" fill="hold">
                                          <p:stCondLst>
                                            <p:cond delay="0"/>
                                          </p:stCondLst>
                                        </p:cTn>
                                        <p:tgtEl>
                                          <p:spTgt spid="304"/>
                                        </p:tgtEl>
                                        <p:attrNameLst>
                                          <p:attrName>style.visibility</p:attrName>
                                        </p:attrNameLst>
                                      </p:cBhvr>
                                      <p:to>
                                        <p:strVal val="visible"/>
                                      </p:to>
                                    </p:set>
                                    <p:animEffect transition="in" filter="circle(in)">
                                      <p:cBhvr>
                                        <p:cTn id="74" dur="2000"/>
                                        <p:tgtEl>
                                          <p:spTgt spid="304"/>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378"/>
                                        </p:tgtEl>
                                        <p:attrNameLst>
                                          <p:attrName>style.visibility</p:attrName>
                                        </p:attrNameLst>
                                      </p:cBhvr>
                                      <p:to>
                                        <p:strVal val="visible"/>
                                      </p:to>
                                    </p:set>
                                    <p:animEffect transition="in" filter="circle(in)">
                                      <p:cBhvr>
                                        <p:cTn id="79" dur="2000"/>
                                        <p:tgtEl>
                                          <p:spTgt spid="378"/>
                                        </p:tgtEl>
                                      </p:cBhvr>
                                    </p:animEffect>
                                  </p:childTnLst>
                                </p:cTn>
                              </p:par>
                              <p:par>
                                <p:cTn id="80" presetID="6" presetClass="entr" presetSubtype="16" fill="hold" nodeType="withEffect">
                                  <p:stCondLst>
                                    <p:cond delay="0"/>
                                  </p:stCondLst>
                                  <p:childTnLst>
                                    <p:set>
                                      <p:cBhvr>
                                        <p:cTn id="81" dur="1" fill="hold">
                                          <p:stCondLst>
                                            <p:cond delay="0"/>
                                          </p:stCondLst>
                                        </p:cTn>
                                        <p:tgtEl>
                                          <p:spTgt spid="306"/>
                                        </p:tgtEl>
                                        <p:attrNameLst>
                                          <p:attrName>style.visibility</p:attrName>
                                        </p:attrNameLst>
                                      </p:cBhvr>
                                      <p:to>
                                        <p:strVal val="visible"/>
                                      </p:to>
                                    </p:set>
                                    <p:animEffect transition="in" filter="circle(in)">
                                      <p:cBhvr>
                                        <p:cTn id="82" dur="2000"/>
                                        <p:tgtEl>
                                          <p:spTgt spid="306"/>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grpId="0" nodeType="clickEffect">
                                  <p:stCondLst>
                                    <p:cond delay="0"/>
                                  </p:stCondLst>
                                  <p:childTnLst>
                                    <p:set>
                                      <p:cBhvr>
                                        <p:cTn id="86" dur="1" fill="hold">
                                          <p:stCondLst>
                                            <p:cond delay="0"/>
                                          </p:stCondLst>
                                        </p:cTn>
                                        <p:tgtEl>
                                          <p:spTgt spid="379"/>
                                        </p:tgtEl>
                                        <p:attrNameLst>
                                          <p:attrName>style.visibility</p:attrName>
                                        </p:attrNameLst>
                                      </p:cBhvr>
                                      <p:to>
                                        <p:strVal val="visible"/>
                                      </p:to>
                                    </p:set>
                                    <p:animEffect transition="in" filter="circle(in)">
                                      <p:cBhvr>
                                        <p:cTn id="87" dur="2000"/>
                                        <p:tgtEl>
                                          <p:spTgt spid="379"/>
                                        </p:tgtEl>
                                      </p:cBhvr>
                                    </p:animEffect>
                                  </p:childTnLst>
                                </p:cTn>
                              </p:par>
                              <p:par>
                                <p:cTn id="88" presetID="6" presetClass="entr" presetSubtype="16" fill="hold" nodeType="withEffect">
                                  <p:stCondLst>
                                    <p:cond delay="0"/>
                                  </p:stCondLst>
                                  <p:childTnLst>
                                    <p:set>
                                      <p:cBhvr>
                                        <p:cTn id="89" dur="1" fill="hold">
                                          <p:stCondLst>
                                            <p:cond delay="0"/>
                                          </p:stCondLst>
                                        </p:cTn>
                                        <p:tgtEl>
                                          <p:spTgt spid="308"/>
                                        </p:tgtEl>
                                        <p:attrNameLst>
                                          <p:attrName>style.visibility</p:attrName>
                                        </p:attrNameLst>
                                      </p:cBhvr>
                                      <p:to>
                                        <p:strVal val="visible"/>
                                      </p:to>
                                    </p:set>
                                    <p:animEffect transition="in" filter="circle(in)">
                                      <p:cBhvr>
                                        <p:cTn id="90" dur="20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92" grpId="0"/>
      <p:bldP spid="282" grpId="0" animBg="1"/>
      <p:bldP spid="283" grpId="0" animBg="1"/>
      <p:bldP spid="284" grpId="0" animBg="1"/>
      <p:bldP spid="366" grpId="0" animBg="1"/>
      <p:bldP spid="377" grpId="0" animBg="1"/>
      <p:bldP spid="378" grpId="0" animBg="1"/>
      <p:bldP spid="379" grpId="0" animBg="1"/>
      <p:bldP spid="381" grpId="0" animBg="1"/>
      <p:bldP spid="383"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DD17A6B-2064-46F1-821E-6E62540482E7}"/>
              </a:ext>
            </a:extLst>
          </p:cNvPr>
          <p:cNvSpPr txBox="1"/>
          <p:nvPr/>
        </p:nvSpPr>
        <p:spPr>
          <a:xfrm>
            <a:off x="1385540" y="2452598"/>
            <a:ext cx="3538696" cy="461665"/>
          </a:xfrm>
          <a:prstGeom prst="rect">
            <a:avLst/>
          </a:prstGeom>
          <a:noFill/>
        </p:spPr>
        <p:txBody>
          <a:bodyPr wrap="square">
            <a:spAutoFit/>
          </a:bodyPr>
          <a:lstStyle/>
          <a:p>
            <a:r>
              <a:rPr lang="de-DE" sz="2400" b="1" dirty="0">
                <a:solidFill>
                  <a:srgbClr val="0070C0"/>
                </a:solidFill>
                <a:latin typeface="Arial Nova" panose="020B0504020202020204" pitchFamily="34" charset="0"/>
              </a:rPr>
              <a:t>1</a:t>
            </a:r>
            <a:r>
              <a:rPr lang="de-DE" sz="2400" dirty="0">
                <a:solidFill>
                  <a:srgbClr val="0070C0"/>
                </a:solidFill>
                <a:latin typeface="Arial Nova" panose="020B0504020202020204" pitchFamily="34" charset="0"/>
              </a:rPr>
              <a:t>. Forward Propagation</a:t>
            </a:r>
          </a:p>
        </p:txBody>
      </p:sp>
      <p:sp>
        <p:nvSpPr>
          <p:cNvPr id="5" name="Textfeld 4">
            <a:extLst>
              <a:ext uri="{FF2B5EF4-FFF2-40B4-BE49-F238E27FC236}">
                <a16:creationId xmlns:a16="http://schemas.microsoft.com/office/drawing/2014/main" id="{D0DF928D-B948-45C5-90CB-95D563650E54}"/>
              </a:ext>
            </a:extLst>
          </p:cNvPr>
          <p:cNvSpPr txBox="1"/>
          <p:nvPr/>
        </p:nvSpPr>
        <p:spPr>
          <a:xfrm>
            <a:off x="1385540" y="3059668"/>
            <a:ext cx="2932302" cy="523220"/>
          </a:xfrm>
          <a:prstGeom prst="rect">
            <a:avLst/>
          </a:prstGeom>
          <a:noFill/>
        </p:spPr>
        <p:txBody>
          <a:bodyPr wrap="square">
            <a:spAutoFit/>
          </a:bodyPr>
          <a:lstStyle/>
          <a:p>
            <a:r>
              <a:rPr lang="de-DE" sz="2400" b="1" dirty="0">
                <a:solidFill>
                  <a:srgbClr val="0070C0"/>
                </a:solidFill>
                <a:latin typeface="Arial Nova" panose="020B0504020202020204" pitchFamily="34" charset="0"/>
              </a:rPr>
              <a:t>2</a:t>
            </a:r>
            <a:r>
              <a:rPr lang="de-DE" sz="2400" dirty="0">
                <a:solidFill>
                  <a:srgbClr val="0070C0"/>
                </a:solidFill>
                <a:latin typeface="Arial Nova" panose="020B0504020202020204" pitchFamily="34" charset="0"/>
              </a:rPr>
              <a:t>. </a:t>
            </a:r>
            <a:r>
              <a:rPr lang="de-DE" sz="2800" dirty="0">
                <a:solidFill>
                  <a:srgbClr val="FF0000"/>
                </a:solidFill>
                <a:latin typeface="Arial Nova" panose="020B0504020202020204" pitchFamily="34" charset="0"/>
              </a:rPr>
              <a:t>Cost Function</a:t>
            </a:r>
            <a:endParaRPr lang="de-DE" sz="2400" dirty="0">
              <a:solidFill>
                <a:srgbClr val="FF0000"/>
              </a:solidFill>
              <a:latin typeface="Arial Nova" panose="020B0504020202020204" pitchFamily="34" charset="0"/>
            </a:endParaRPr>
          </a:p>
        </p:txBody>
      </p:sp>
      <p:sp>
        <p:nvSpPr>
          <p:cNvPr id="7" name="Textfeld 6">
            <a:extLst>
              <a:ext uri="{FF2B5EF4-FFF2-40B4-BE49-F238E27FC236}">
                <a16:creationId xmlns:a16="http://schemas.microsoft.com/office/drawing/2014/main" id="{20121763-3143-47C5-A78F-8F3252AA062B}"/>
              </a:ext>
            </a:extLst>
          </p:cNvPr>
          <p:cNvSpPr txBox="1"/>
          <p:nvPr/>
        </p:nvSpPr>
        <p:spPr>
          <a:xfrm>
            <a:off x="1385540" y="3666739"/>
            <a:ext cx="2680197" cy="400110"/>
          </a:xfrm>
          <a:prstGeom prst="rect">
            <a:avLst/>
          </a:prstGeom>
          <a:noFill/>
        </p:spPr>
        <p:txBody>
          <a:bodyPr wrap="square">
            <a:spAutoFit/>
          </a:bodyPr>
          <a:lstStyle/>
          <a:p>
            <a:r>
              <a:rPr lang="de-DE" b="1" dirty="0">
                <a:solidFill>
                  <a:srgbClr val="0070C0"/>
                </a:solidFill>
                <a:latin typeface="Arial Nova" panose="020B0504020202020204" pitchFamily="34" charset="0"/>
              </a:rPr>
              <a:t>3. </a:t>
            </a:r>
            <a:r>
              <a:rPr lang="de-DE" sz="2000" b="1" dirty="0">
                <a:solidFill>
                  <a:schemeClr val="accent6">
                    <a:lumMod val="75000"/>
                  </a:schemeClr>
                </a:solidFill>
                <a:latin typeface="Arial Nova" panose="020B0504020202020204" pitchFamily="34" charset="0"/>
              </a:rPr>
              <a:t>Backpropagation</a:t>
            </a:r>
            <a:endParaRPr lang="de-DE" b="1" dirty="0">
              <a:solidFill>
                <a:schemeClr val="accent6">
                  <a:lumMod val="75000"/>
                </a:schemeClr>
              </a:solidFill>
              <a:latin typeface="Arial Nova" panose="020B0504020202020204" pitchFamily="34" charset="0"/>
            </a:endParaRPr>
          </a:p>
        </p:txBody>
      </p:sp>
      <p:sp>
        <p:nvSpPr>
          <p:cNvPr id="9" name="Textfeld 8">
            <a:extLst>
              <a:ext uri="{FF2B5EF4-FFF2-40B4-BE49-F238E27FC236}">
                <a16:creationId xmlns:a16="http://schemas.microsoft.com/office/drawing/2014/main" id="{9DF9330D-1C17-4FE8-972D-DC97C0E224AE}"/>
              </a:ext>
            </a:extLst>
          </p:cNvPr>
          <p:cNvSpPr txBox="1"/>
          <p:nvPr/>
        </p:nvSpPr>
        <p:spPr>
          <a:xfrm>
            <a:off x="1385540" y="4273810"/>
            <a:ext cx="2680196" cy="400110"/>
          </a:xfrm>
          <a:prstGeom prst="rect">
            <a:avLst/>
          </a:prstGeom>
          <a:noFill/>
        </p:spPr>
        <p:txBody>
          <a:bodyPr wrap="square">
            <a:spAutoFit/>
          </a:bodyPr>
          <a:lstStyle/>
          <a:p>
            <a:r>
              <a:rPr lang="de-DE" sz="2000" b="1" dirty="0">
                <a:solidFill>
                  <a:srgbClr val="0070C0"/>
                </a:solidFill>
                <a:latin typeface="Arial Nova" panose="020B0504020202020204" pitchFamily="34" charset="0"/>
              </a:rPr>
              <a:t>4. </a:t>
            </a:r>
            <a:r>
              <a:rPr lang="de-DE" sz="2000" b="1" dirty="0">
                <a:solidFill>
                  <a:schemeClr val="accent4">
                    <a:lumMod val="75000"/>
                  </a:schemeClr>
                </a:solidFill>
                <a:latin typeface="Arial Nova" panose="020B0504020202020204" pitchFamily="34" charset="0"/>
              </a:rPr>
              <a:t>Gradient Descent</a:t>
            </a:r>
          </a:p>
        </p:txBody>
      </p:sp>
      <p:grpSp>
        <p:nvGrpSpPr>
          <p:cNvPr id="70" name="Gruppieren 69">
            <a:extLst>
              <a:ext uri="{FF2B5EF4-FFF2-40B4-BE49-F238E27FC236}">
                <a16:creationId xmlns:a16="http://schemas.microsoft.com/office/drawing/2014/main" id="{963D201D-9A0D-49EA-B721-0E128B9A5EC7}"/>
              </a:ext>
            </a:extLst>
          </p:cNvPr>
          <p:cNvGrpSpPr/>
          <p:nvPr/>
        </p:nvGrpSpPr>
        <p:grpSpPr>
          <a:xfrm>
            <a:off x="5230343" y="2665228"/>
            <a:ext cx="4832268" cy="2181216"/>
            <a:chOff x="5230343" y="2665228"/>
            <a:chExt cx="4832268" cy="2181216"/>
          </a:xfrm>
        </p:grpSpPr>
        <p:sp>
          <p:nvSpPr>
            <p:cNvPr id="12" name="Flussdiagramm: Verbinder 11">
              <a:extLst>
                <a:ext uri="{FF2B5EF4-FFF2-40B4-BE49-F238E27FC236}">
                  <a16:creationId xmlns:a16="http://schemas.microsoft.com/office/drawing/2014/main" id="{A0056906-3A12-4CD1-A8B9-439A21BA80A6}"/>
                </a:ext>
              </a:extLst>
            </p:cNvPr>
            <p:cNvSpPr/>
            <p:nvPr/>
          </p:nvSpPr>
          <p:spPr>
            <a:xfrm>
              <a:off x="5253869" y="2665228"/>
              <a:ext cx="539145" cy="617822"/>
            </a:xfrm>
            <a:prstGeom prst="flowChartConnector">
              <a:avLst/>
            </a:prstGeom>
            <a:solidFill>
              <a:schemeClr val="tx1">
                <a:lumMod val="85000"/>
                <a:lumOff val="1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t>x1</a:t>
              </a:r>
              <a:endParaRPr lang="de-DE" sz="2400" b="1" dirty="0"/>
            </a:p>
          </p:txBody>
        </p:sp>
        <p:sp>
          <p:nvSpPr>
            <p:cNvPr id="13" name="Flussdiagramm: Verbinder 12">
              <a:extLst>
                <a:ext uri="{FF2B5EF4-FFF2-40B4-BE49-F238E27FC236}">
                  <a16:creationId xmlns:a16="http://schemas.microsoft.com/office/drawing/2014/main" id="{97F336DB-6429-489A-85AC-FF6BE87F1175}"/>
                </a:ext>
              </a:extLst>
            </p:cNvPr>
            <p:cNvSpPr/>
            <p:nvPr/>
          </p:nvSpPr>
          <p:spPr>
            <a:xfrm>
              <a:off x="5231071" y="3417056"/>
              <a:ext cx="552021" cy="617822"/>
            </a:xfrm>
            <a:prstGeom prst="flowChartConnector">
              <a:avLst/>
            </a:prstGeom>
            <a:solidFill>
              <a:schemeClr val="tx1">
                <a:lumMod val="85000"/>
                <a:lumOff val="1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t>x2</a:t>
              </a:r>
              <a:endParaRPr lang="de-DE" sz="3200" b="1" dirty="0"/>
            </a:p>
          </p:txBody>
        </p:sp>
        <p:sp>
          <p:nvSpPr>
            <p:cNvPr id="14" name="Flussdiagramm: Verbinder 13">
              <a:extLst>
                <a:ext uri="{FF2B5EF4-FFF2-40B4-BE49-F238E27FC236}">
                  <a16:creationId xmlns:a16="http://schemas.microsoft.com/office/drawing/2014/main" id="{9B3F9C88-5893-41A4-AE73-D35EDF851914}"/>
                </a:ext>
              </a:extLst>
            </p:cNvPr>
            <p:cNvSpPr/>
            <p:nvPr/>
          </p:nvSpPr>
          <p:spPr>
            <a:xfrm>
              <a:off x="5230343" y="4228622"/>
              <a:ext cx="587973" cy="617822"/>
            </a:xfrm>
            <a:prstGeom prst="flowChartConnector">
              <a:avLst/>
            </a:prstGeom>
            <a:solidFill>
              <a:schemeClr val="tx1">
                <a:lumMod val="85000"/>
                <a:lumOff val="1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t>x3</a:t>
              </a:r>
              <a:endParaRPr lang="de-DE" b="1" dirty="0"/>
            </a:p>
          </p:txBody>
        </p:sp>
        <p:cxnSp>
          <p:nvCxnSpPr>
            <p:cNvPr id="15" name="Gerade Verbindung mit Pfeil 14">
              <a:extLst>
                <a:ext uri="{FF2B5EF4-FFF2-40B4-BE49-F238E27FC236}">
                  <a16:creationId xmlns:a16="http://schemas.microsoft.com/office/drawing/2014/main" id="{438F09DF-B186-4C7A-944D-F41B5C217EA2}"/>
                </a:ext>
              </a:extLst>
            </p:cNvPr>
            <p:cNvCxnSpPr>
              <a:cxnSpLocks/>
            </p:cNvCxnSpPr>
            <p:nvPr/>
          </p:nvCxnSpPr>
          <p:spPr>
            <a:xfrm>
              <a:off x="5848028" y="4512979"/>
              <a:ext cx="116689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667B6D3B-D3B9-4C42-876C-02D3CDF7C5A1}"/>
                </a:ext>
              </a:extLst>
            </p:cNvPr>
            <p:cNvCxnSpPr>
              <a:cxnSpLocks/>
            </p:cNvCxnSpPr>
            <p:nvPr/>
          </p:nvCxnSpPr>
          <p:spPr>
            <a:xfrm>
              <a:off x="5807683" y="3712130"/>
              <a:ext cx="1138464"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C9576AE4-71C3-4E01-A478-D46355B871D6}"/>
                </a:ext>
              </a:extLst>
            </p:cNvPr>
            <p:cNvCxnSpPr>
              <a:cxnSpLocks/>
              <a:endCxn id="21" idx="1"/>
            </p:cNvCxnSpPr>
            <p:nvPr/>
          </p:nvCxnSpPr>
          <p:spPr>
            <a:xfrm flipV="1">
              <a:off x="5761295" y="2833632"/>
              <a:ext cx="1268507" cy="1492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590E9E84-5513-4C18-AA8B-1DB90F7B9CCD}"/>
                </a:ext>
              </a:extLst>
            </p:cNvPr>
            <p:cNvSpPr/>
            <p:nvPr/>
          </p:nvSpPr>
          <p:spPr>
            <a:xfrm>
              <a:off x="6968277" y="3499013"/>
              <a:ext cx="572563" cy="50089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sp>
          <p:nvSpPr>
            <p:cNvPr id="19" name="Flussdiagramm: Verbinder 18">
              <a:extLst>
                <a:ext uri="{FF2B5EF4-FFF2-40B4-BE49-F238E27FC236}">
                  <a16:creationId xmlns:a16="http://schemas.microsoft.com/office/drawing/2014/main" id="{70001294-A762-4FE5-8840-74EA89D9A701}"/>
                </a:ext>
              </a:extLst>
            </p:cNvPr>
            <p:cNvSpPr/>
            <p:nvPr/>
          </p:nvSpPr>
          <p:spPr>
            <a:xfrm>
              <a:off x="9529523" y="3252362"/>
              <a:ext cx="533088" cy="474893"/>
            </a:xfrm>
            <a:prstGeom prst="flowChartConnector">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2000" b="1" dirty="0">
                  <a:solidFill>
                    <a:schemeClr val="accent4">
                      <a:lumMod val="60000"/>
                      <a:lumOff val="40000"/>
                    </a:schemeClr>
                  </a:solidFill>
                </a:rPr>
                <a:t>ŷ</a:t>
              </a:r>
              <a:endParaRPr lang="de-DE" sz="2000" b="1" dirty="0">
                <a:solidFill>
                  <a:schemeClr val="accent4">
                    <a:lumMod val="60000"/>
                    <a:lumOff val="40000"/>
                  </a:schemeClr>
                </a:solidFill>
              </a:endParaRPr>
            </a:p>
          </p:txBody>
        </p:sp>
        <p:sp>
          <p:nvSpPr>
            <p:cNvPr id="20" name="Ellipse 19">
              <a:extLst>
                <a:ext uri="{FF2B5EF4-FFF2-40B4-BE49-F238E27FC236}">
                  <a16:creationId xmlns:a16="http://schemas.microsoft.com/office/drawing/2014/main" id="{64469C6C-26CF-4843-A77E-81DDC7487349}"/>
                </a:ext>
              </a:extLst>
            </p:cNvPr>
            <p:cNvSpPr/>
            <p:nvPr/>
          </p:nvSpPr>
          <p:spPr>
            <a:xfrm>
              <a:off x="6982922" y="4257217"/>
              <a:ext cx="587973" cy="51306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sp>
          <p:nvSpPr>
            <p:cNvPr id="21" name="Ellipse 20">
              <a:extLst>
                <a:ext uri="{FF2B5EF4-FFF2-40B4-BE49-F238E27FC236}">
                  <a16:creationId xmlns:a16="http://schemas.microsoft.com/office/drawing/2014/main" id="{69177863-E9FE-4B25-9FFB-E0341E2B0E02}"/>
                </a:ext>
              </a:extLst>
            </p:cNvPr>
            <p:cNvSpPr/>
            <p:nvPr/>
          </p:nvSpPr>
          <p:spPr>
            <a:xfrm>
              <a:off x="6948170" y="2764491"/>
              <a:ext cx="557419" cy="472125"/>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sp>
          <p:nvSpPr>
            <p:cNvPr id="22" name="Ellipse 21">
              <a:extLst>
                <a:ext uri="{FF2B5EF4-FFF2-40B4-BE49-F238E27FC236}">
                  <a16:creationId xmlns:a16="http://schemas.microsoft.com/office/drawing/2014/main" id="{EBFE516E-092A-4BEC-AB63-0C5EEF7D2FE9}"/>
                </a:ext>
              </a:extLst>
            </p:cNvPr>
            <p:cNvSpPr/>
            <p:nvPr/>
          </p:nvSpPr>
          <p:spPr>
            <a:xfrm>
              <a:off x="8364814" y="3328690"/>
              <a:ext cx="592146" cy="51136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cxnSp>
          <p:nvCxnSpPr>
            <p:cNvPr id="23" name="Gerade Verbindung mit Pfeil 22">
              <a:extLst>
                <a:ext uri="{FF2B5EF4-FFF2-40B4-BE49-F238E27FC236}">
                  <a16:creationId xmlns:a16="http://schemas.microsoft.com/office/drawing/2014/main" id="{5EEF96F8-F5F8-47C9-AEBC-E271C9E1F93F}"/>
                </a:ext>
              </a:extLst>
            </p:cNvPr>
            <p:cNvCxnSpPr>
              <a:cxnSpLocks/>
            </p:cNvCxnSpPr>
            <p:nvPr/>
          </p:nvCxnSpPr>
          <p:spPr>
            <a:xfrm flipV="1">
              <a:off x="5824040" y="3795922"/>
              <a:ext cx="1144236" cy="6166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08EC76F-945A-4699-B7B7-F44B21CB610E}"/>
                </a:ext>
              </a:extLst>
            </p:cNvPr>
            <p:cNvCxnSpPr>
              <a:cxnSpLocks/>
              <a:stCxn id="14" idx="7"/>
            </p:cNvCxnSpPr>
            <p:nvPr/>
          </p:nvCxnSpPr>
          <p:spPr>
            <a:xfrm flipV="1">
              <a:off x="5732209" y="3075860"/>
              <a:ext cx="1235857" cy="124324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54C1AE89-2478-48C0-953E-FA8FF702D734}"/>
                </a:ext>
              </a:extLst>
            </p:cNvPr>
            <p:cNvCxnSpPr>
              <a:cxnSpLocks/>
              <a:stCxn id="12" idx="6"/>
            </p:cNvCxnSpPr>
            <p:nvPr/>
          </p:nvCxnSpPr>
          <p:spPr>
            <a:xfrm>
              <a:off x="5793014" y="2974139"/>
              <a:ext cx="1205492" cy="62174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719F599E-303B-4DB5-B518-D292169B107B}"/>
                </a:ext>
              </a:extLst>
            </p:cNvPr>
            <p:cNvCxnSpPr>
              <a:cxnSpLocks/>
            </p:cNvCxnSpPr>
            <p:nvPr/>
          </p:nvCxnSpPr>
          <p:spPr>
            <a:xfrm>
              <a:off x="5738027" y="3110373"/>
              <a:ext cx="1276897" cy="126055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42C205C4-A592-4175-B961-3D43A0CB6BAA}"/>
                </a:ext>
              </a:extLst>
            </p:cNvPr>
            <p:cNvCxnSpPr>
              <a:cxnSpLocks/>
              <a:endCxn id="20" idx="2"/>
            </p:cNvCxnSpPr>
            <p:nvPr/>
          </p:nvCxnSpPr>
          <p:spPr>
            <a:xfrm>
              <a:off x="5770076" y="3795921"/>
              <a:ext cx="1212846" cy="71783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D4AB9D31-46FD-4D39-8A08-10A55CCB4539}"/>
                </a:ext>
              </a:extLst>
            </p:cNvPr>
            <p:cNvCxnSpPr>
              <a:cxnSpLocks/>
              <a:endCxn id="21" idx="2"/>
            </p:cNvCxnSpPr>
            <p:nvPr/>
          </p:nvCxnSpPr>
          <p:spPr>
            <a:xfrm flipV="1">
              <a:off x="5792012" y="3000554"/>
              <a:ext cx="1156158" cy="59003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0550966E-4E03-4370-B5C7-D922E698FEDD}"/>
                </a:ext>
              </a:extLst>
            </p:cNvPr>
            <p:cNvCxnSpPr>
              <a:cxnSpLocks/>
              <a:stCxn id="21" idx="6"/>
            </p:cNvCxnSpPr>
            <p:nvPr/>
          </p:nvCxnSpPr>
          <p:spPr>
            <a:xfrm>
              <a:off x="7505589" y="3000554"/>
              <a:ext cx="913229" cy="456824"/>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11F63144-4C05-4E0A-BB67-4B6F77D7974D}"/>
                </a:ext>
              </a:extLst>
            </p:cNvPr>
            <p:cNvCxnSpPr>
              <a:cxnSpLocks/>
              <a:stCxn id="20" idx="6"/>
              <a:endCxn id="22" idx="3"/>
            </p:cNvCxnSpPr>
            <p:nvPr/>
          </p:nvCxnSpPr>
          <p:spPr>
            <a:xfrm flipV="1">
              <a:off x="7570895" y="3765165"/>
              <a:ext cx="880637" cy="748587"/>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BBAE671D-1E86-4B06-B202-89697FD4EDB4}"/>
                </a:ext>
              </a:extLst>
            </p:cNvPr>
            <p:cNvCxnSpPr>
              <a:cxnSpLocks/>
              <a:stCxn id="18" idx="6"/>
            </p:cNvCxnSpPr>
            <p:nvPr/>
          </p:nvCxnSpPr>
          <p:spPr>
            <a:xfrm flipV="1">
              <a:off x="7540840" y="3618758"/>
              <a:ext cx="855848" cy="130704"/>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749DE333-528A-43E4-A322-F9D16B5932FF}"/>
                </a:ext>
              </a:extLst>
            </p:cNvPr>
            <p:cNvCxnSpPr>
              <a:cxnSpLocks/>
            </p:cNvCxnSpPr>
            <p:nvPr/>
          </p:nvCxnSpPr>
          <p:spPr>
            <a:xfrm flipV="1">
              <a:off x="8976697" y="3560511"/>
              <a:ext cx="533088" cy="23860"/>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Gerade Verbindung mit Pfeil 39">
            <a:extLst>
              <a:ext uri="{FF2B5EF4-FFF2-40B4-BE49-F238E27FC236}">
                <a16:creationId xmlns:a16="http://schemas.microsoft.com/office/drawing/2014/main" id="{C8AC600C-0835-42CC-B290-CEB738EF235F}"/>
              </a:ext>
            </a:extLst>
          </p:cNvPr>
          <p:cNvCxnSpPr>
            <a:cxnSpLocks/>
          </p:cNvCxnSpPr>
          <p:nvPr/>
        </p:nvCxnSpPr>
        <p:spPr>
          <a:xfrm flipV="1">
            <a:off x="5288281" y="2434714"/>
            <a:ext cx="4615576" cy="15584"/>
          </a:xfrm>
          <a:prstGeom prst="straightConnector1">
            <a:avLst/>
          </a:prstGeom>
          <a:ln w="603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B1D7E250-DC34-41D6-9032-BD624EE34265}"/>
              </a:ext>
            </a:extLst>
          </p:cNvPr>
          <p:cNvCxnSpPr>
            <a:cxnSpLocks/>
          </p:cNvCxnSpPr>
          <p:nvPr/>
        </p:nvCxnSpPr>
        <p:spPr>
          <a:xfrm flipH="1">
            <a:off x="5286697" y="5245799"/>
            <a:ext cx="4617160" cy="0"/>
          </a:xfrm>
          <a:prstGeom prst="straightConnector1">
            <a:avLst/>
          </a:prstGeom>
          <a:ln w="666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E2B8396A-1B95-4562-A64D-9A8C2C13C4D9}"/>
              </a:ext>
            </a:extLst>
          </p:cNvPr>
          <p:cNvSpPr txBox="1"/>
          <p:nvPr/>
        </p:nvSpPr>
        <p:spPr>
          <a:xfrm>
            <a:off x="5732209" y="5348444"/>
            <a:ext cx="4171648" cy="369332"/>
          </a:xfrm>
          <a:prstGeom prst="rect">
            <a:avLst/>
          </a:prstGeom>
          <a:noFill/>
        </p:spPr>
        <p:txBody>
          <a:bodyPr wrap="square">
            <a:spAutoFit/>
          </a:bodyPr>
          <a:lstStyle/>
          <a:p>
            <a:r>
              <a:rPr lang="de-DE" dirty="0">
                <a:solidFill>
                  <a:schemeClr val="accent6">
                    <a:lumMod val="75000"/>
                  </a:schemeClr>
                </a:solidFill>
                <a:latin typeface="Arial Nova" panose="020B0504020202020204" pitchFamily="34" charset="0"/>
              </a:rPr>
              <a:t>Backward-Propagation / Backprop</a:t>
            </a:r>
          </a:p>
        </p:txBody>
      </p:sp>
      <p:sp>
        <p:nvSpPr>
          <p:cNvPr id="43" name="Textfeld 42">
            <a:extLst>
              <a:ext uri="{FF2B5EF4-FFF2-40B4-BE49-F238E27FC236}">
                <a16:creationId xmlns:a16="http://schemas.microsoft.com/office/drawing/2014/main" id="{05603C44-F70C-4E9B-8808-A050BBDC574E}"/>
              </a:ext>
            </a:extLst>
          </p:cNvPr>
          <p:cNvSpPr txBox="1"/>
          <p:nvPr/>
        </p:nvSpPr>
        <p:spPr>
          <a:xfrm>
            <a:off x="5286695" y="1892028"/>
            <a:ext cx="3322046" cy="400110"/>
          </a:xfrm>
          <a:prstGeom prst="rect">
            <a:avLst/>
          </a:prstGeom>
          <a:noFill/>
        </p:spPr>
        <p:txBody>
          <a:bodyPr wrap="square">
            <a:spAutoFit/>
          </a:bodyPr>
          <a:lstStyle/>
          <a:p>
            <a:r>
              <a:rPr lang="de-DE" sz="2000" dirty="0">
                <a:solidFill>
                  <a:srgbClr val="0070C0"/>
                </a:solidFill>
                <a:latin typeface="Arial Nova" panose="020B0504020202020204" pitchFamily="34" charset="0"/>
              </a:rPr>
              <a:t>Forward-Propagation</a:t>
            </a:r>
          </a:p>
        </p:txBody>
      </p:sp>
      <p:grpSp>
        <p:nvGrpSpPr>
          <p:cNvPr id="67" name="Gruppieren 66">
            <a:extLst>
              <a:ext uri="{FF2B5EF4-FFF2-40B4-BE49-F238E27FC236}">
                <a16:creationId xmlns:a16="http://schemas.microsoft.com/office/drawing/2014/main" id="{A59F5E2B-4E4A-4140-9A0C-20AF973A760C}"/>
              </a:ext>
            </a:extLst>
          </p:cNvPr>
          <p:cNvGrpSpPr/>
          <p:nvPr/>
        </p:nvGrpSpPr>
        <p:grpSpPr>
          <a:xfrm>
            <a:off x="859364" y="1951462"/>
            <a:ext cx="1606169" cy="3023584"/>
            <a:chOff x="859364" y="1951462"/>
            <a:chExt cx="1606169" cy="3023584"/>
          </a:xfrm>
        </p:grpSpPr>
        <p:sp>
          <p:nvSpPr>
            <p:cNvPr id="62" name="Rechteck 61">
              <a:extLst>
                <a:ext uri="{FF2B5EF4-FFF2-40B4-BE49-F238E27FC236}">
                  <a16:creationId xmlns:a16="http://schemas.microsoft.com/office/drawing/2014/main" id="{051EE49C-0B31-494A-BBA7-E0A41C9ADE2D}"/>
                </a:ext>
              </a:extLst>
            </p:cNvPr>
            <p:cNvSpPr/>
            <p:nvPr/>
          </p:nvSpPr>
          <p:spPr>
            <a:xfrm>
              <a:off x="867507" y="4906538"/>
              <a:ext cx="1552308" cy="63658"/>
            </a:xfrm>
            <a:prstGeom prst="rect">
              <a:avLst/>
            </a:prstGeom>
            <a:ln cmpd="sng">
              <a:prstDash val="dash"/>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Rechteck 62">
              <a:extLst>
                <a:ext uri="{FF2B5EF4-FFF2-40B4-BE49-F238E27FC236}">
                  <a16:creationId xmlns:a16="http://schemas.microsoft.com/office/drawing/2014/main" id="{914859CF-8195-4A15-96A7-82F1E259C7B4}"/>
                </a:ext>
              </a:extLst>
            </p:cNvPr>
            <p:cNvSpPr/>
            <p:nvPr/>
          </p:nvSpPr>
          <p:spPr>
            <a:xfrm rot="16200000">
              <a:off x="2242618" y="4747283"/>
              <a:ext cx="400112" cy="45719"/>
            </a:xfrm>
            <a:prstGeom prst="rect">
              <a:avLst/>
            </a:prstGeom>
            <a:ln cmpd="sng">
              <a:prstDash val="dash"/>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63">
              <a:extLst>
                <a:ext uri="{FF2B5EF4-FFF2-40B4-BE49-F238E27FC236}">
                  <a16:creationId xmlns:a16="http://schemas.microsoft.com/office/drawing/2014/main" id="{F877079A-D5CC-4B6B-A4EB-FA5223C7777D}"/>
                </a:ext>
              </a:extLst>
            </p:cNvPr>
            <p:cNvSpPr/>
            <p:nvPr/>
          </p:nvSpPr>
          <p:spPr>
            <a:xfrm rot="5400000">
              <a:off x="-629568" y="3440394"/>
              <a:ext cx="3023584" cy="45719"/>
            </a:xfrm>
            <a:prstGeom prst="rect">
              <a:avLst/>
            </a:prstGeom>
            <a:ln cmpd="sng">
              <a:prstDash val="dash"/>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6" name="Gerade Verbindung mit Pfeil 65">
              <a:extLst>
                <a:ext uri="{FF2B5EF4-FFF2-40B4-BE49-F238E27FC236}">
                  <a16:creationId xmlns:a16="http://schemas.microsoft.com/office/drawing/2014/main" id="{D7B2E301-3D98-4ED2-9D42-1C00709D131D}"/>
                </a:ext>
              </a:extLst>
            </p:cNvPr>
            <p:cNvCxnSpPr/>
            <p:nvPr/>
          </p:nvCxnSpPr>
          <p:spPr>
            <a:xfrm>
              <a:off x="867507" y="1973763"/>
              <a:ext cx="677436" cy="0"/>
            </a:xfrm>
            <a:prstGeom prst="straightConnector1">
              <a:avLst/>
            </a:prstGeom>
            <a:ln w="76200" cmpd="sng">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69" name="Rechteck 68">
            <a:extLst>
              <a:ext uri="{FF2B5EF4-FFF2-40B4-BE49-F238E27FC236}">
                <a16:creationId xmlns:a16="http://schemas.microsoft.com/office/drawing/2014/main" id="{C3C2CA8F-BE99-470C-B601-341E6A0FBC7A}"/>
              </a:ext>
            </a:extLst>
          </p:cNvPr>
          <p:cNvSpPr/>
          <p:nvPr/>
        </p:nvSpPr>
        <p:spPr>
          <a:xfrm>
            <a:off x="0" y="0"/>
            <a:ext cx="12182876" cy="9799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t>                                      Künstliches neuronales Netz</a:t>
            </a:r>
          </a:p>
        </p:txBody>
      </p:sp>
      <p:sp>
        <p:nvSpPr>
          <p:cNvPr id="72" name="Textfeld 71">
            <a:extLst>
              <a:ext uri="{FF2B5EF4-FFF2-40B4-BE49-F238E27FC236}">
                <a16:creationId xmlns:a16="http://schemas.microsoft.com/office/drawing/2014/main" id="{11FF1607-74B5-4942-8303-379E347C318E}"/>
              </a:ext>
            </a:extLst>
          </p:cNvPr>
          <p:cNvSpPr txBox="1"/>
          <p:nvPr/>
        </p:nvSpPr>
        <p:spPr>
          <a:xfrm>
            <a:off x="10306850" y="2833632"/>
            <a:ext cx="1279470" cy="523220"/>
          </a:xfrm>
          <a:prstGeom prst="rect">
            <a:avLst/>
          </a:prstGeom>
          <a:noFill/>
        </p:spPr>
        <p:txBody>
          <a:bodyPr wrap="square">
            <a:spAutoFit/>
          </a:bodyPr>
          <a:lstStyle/>
          <a:p>
            <a:r>
              <a:rPr lang="de-DE" sz="1400" b="1" dirty="0">
                <a:solidFill>
                  <a:srgbClr val="FF0000"/>
                </a:solidFill>
              </a:rPr>
              <a:t>Berechnung des Fehlers</a:t>
            </a:r>
          </a:p>
        </p:txBody>
      </p:sp>
      <p:sp>
        <p:nvSpPr>
          <p:cNvPr id="2" name="Datumsplatzhalter 1">
            <a:extLst>
              <a:ext uri="{FF2B5EF4-FFF2-40B4-BE49-F238E27FC236}">
                <a16:creationId xmlns:a16="http://schemas.microsoft.com/office/drawing/2014/main" id="{7F9609FB-1AEB-4D06-84B5-ED31822C62B7}"/>
              </a:ext>
            </a:extLst>
          </p:cNvPr>
          <p:cNvSpPr>
            <a:spLocks noGrp="1"/>
          </p:cNvSpPr>
          <p:nvPr>
            <p:ph type="dt" sz="half" idx="10"/>
          </p:nvPr>
        </p:nvSpPr>
        <p:spPr/>
        <p:txBody>
          <a:bodyPr/>
          <a:lstStyle/>
          <a:p>
            <a:fld id="{BC1A55D8-9EF1-4F0F-8691-2AE8D51F9162}" type="datetime1">
              <a:rPr lang="de-DE" smtClean="0"/>
              <a:t>24.04.2022</a:t>
            </a:fld>
            <a:endParaRPr lang="de-DE"/>
          </a:p>
        </p:txBody>
      </p:sp>
      <p:sp>
        <p:nvSpPr>
          <p:cNvPr id="4" name="Foliennummernplatzhalter 3">
            <a:extLst>
              <a:ext uri="{FF2B5EF4-FFF2-40B4-BE49-F238E27FC236}">
                <a16:creationId xmlns:a16="http://schemas.microsoft.com/office/drawing/2014/main" id="{B2079720-BA90-4C79-AAF3-83509505337B}"/>
              </a:ext>
            </a:extLst>
          </p:cNvPr>
          <p:cNvSpPr>
            <a:spLocks noGrp="1"/>
          </p:cNvSpPr>
          <p:nvPr>
            <p:ph type="sldNum" sz="quarter" idx="12"/>
          </p:nvPr>
        </p:nvSpPr>
        <p:spPr/>
        <p:txBody>
          <a:bodyPr/>
          <a:lstStyle/>
          <a:p>
            <a:fld id="{F7B85D95-4385-4A8C-B85C-EB91828EDBB4}" type="slidenum">
              <a:rPr lang="de-DE" smtClean="0"/>
              <a:t>11</a:t>
            </a:fld>
            <a:endParaRPr lang="de-DE"/>
          </a:p>
        </p:txBody>
      </p:sp>
      <p:sp>
        <p:nvSpPr>
          <p:cNvPr id="44" name="Textfeld 43">
            <a:extLst>
              <a:ext uri="{FF2B5EF4-FFF2-40B4-BE49-F238E27FC236}">
                <a16:creationId xmlns:a16="http://schemas.microsoft.com/office/drawing/2014/main" id="{13C7DDB3-2E5F-4786-BF7E-4FD1B53D36CE}"/>
              </a:ext>
            </a:extLst>
          </p:cNvPr>
          <p:cNvSpPr txBox="1"/>
          <p:nvPr/>
        </p:nvSpPr>
        <p:spPr>
          <a:xfrm>
            <a:off x="517416" y="525984"/>
            <a:ext cx="1932134" cy="369332"/>
          </a:xfrm>
          <a:prstGeom prst="rect">
            <a:avLst/>
          </a:prstGeom>
          <a:noFill/>
        </p:spPr>
        <p:txBody>
          <a:bodyPr wrap="square">
            <a:spAutoFit/>
          </a:bodyPr>
          <a:lstStyle/>
          <a:p>
            <a:r>
              <a:rPr lang="de-DE" sz="1800" dirty="0"/>
              <a:t>Zusammenfassung</a:t>
            </a:r>
            <a:endParaRPr lang="de-DE" dirty="0"/>
          </a:p>
        </p:txBody>
      </p:sp>
    </p:spTree>
    <p:extLst>
      <p:ext uri="{BB962C8B-B14F-4D97-AF65-F5344CB8AC3E}">
        <p14:creationId xmlns:p14="http://schemas.microsoft.com/office/powerpoint/2010/main" val="394148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p:cTn id="31" dur="500" fill="hold"/>
                                        <p:tgtEl>
                                          <p:spTgt spid="72"/>
                                        </p:tgtEl>
                                        <p:attrNameLst>
                                          <p:attrName>ppt_w</p:attrName>
                                        </p:attrNameLst>
                                      </p:cBhvr>
                                      <p:tavLst>
                                        <p:tav tm="0">
                                          <p:val>
                                            <p:fltVal val="0"/>
                                          </p:val>
                                        </p:tav>
                                        <p:tav tm="100000">
                                          <p:val>
                                            <p:strVal val="#ppt_w"/>
                                          </p:val>
                                        </p:tav>
                                      </p:tavLst>
                                    </p:anim>
                                    <p:anim calcmode="lin" valueType="num">
                                      <p:cBhvr>
                                        <p:cTn id="32" dur="500" fill="hold"/>
                                        <p:tgtEl>
                                          <p:spTgt spid="72"/>
                                        </p:tgtEl>
                                        <p:attrNameLst>
                                          <p:attrName>ppt_h</p:attrName>
                                        </p:attrNameLst>
                                      </p:cBhvr>
                                      <p:tavLst>
                                        <p:tav tm="0">
                                          <p:val>
                                            <p:fltVal val="0"/>
                                          </p:val>
                                        </p:tav>
                                        <p:tav tm="100000">
                                          <p:val>
                                            <p:strVal val="#ppt_h"/>
                                          </p:val>
                                        </p:tav>
                                      </p:tavLst>
                                    </p:anim>
                                    <p:animEffect transition="in" filter="fade">
                                      <p:cBhvr>
                                        <p:cTn id="33" dur="500"/>
                                        <p:tgtEl>
                                          <p:spTgt spid="7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53" presetClass="entr" presetSubtype="16"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fltVal val="0"/>
                                          </p:val>
                                        </p:tav>
                                        <p:tav tm="100000">
                                          <p:val>
                                            <p:strVal val="#ppt_h"/>
                                          </p:val>
                                        </p:tav>
                                      </p:tavLst>
                                    </p:anim>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circle(in)">
                                      <p:cBhvr>
                                        <p:cTn id="61"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42" grpId="0"/>
      <p:bldP spid="43" grpId="0"/>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0DC7EB-497F-4915-8E62-18B2C288AEE0}"/>
              </a:ext>
            </a:extLst>
          </p:cNvPr>
          <p:cNvPicPr>
            <a:picLocks noChangeAspect="1"/>
          </p:cNvPicPr>
          <p:nvPr/>
        </p:nvPicPr>
        <p:blipFill>
          <a:blip r:embed="rId3"/>
          <a:stretch>
            <a:fillRect/>
          </a:stretch>
        </p:blipFill>
        <p:spPr>
          <a:xfrm>
            <a:off x="7524448" y="1649728"/>
            <a:ext cx="3778201" cy="1801311"/>
          </a:xfrm>
          <a:prstGeom prst="rect">
            <a:avLst/>
          </a:prstGeom>
        </p:spPr>
      </p:pic>
      <p:pic>
        <p:nvPicPr>
          <p:cNvPr id="5" name="Grafik 4">
            <a:extLst>
              <a:ext uri="{FF2B5EF4-FFF2-40B4-BE49-F238E27FC236}">
                <a16:creationId xmlns:a16="http://schemas.microsoft.com/office/drawing/2014/main" id="{E55CC323-84E1-47BF-9114-BA848E6C70EB}"/>
              </a:ext>
            </a:extLst>
          </p:cNvPr>
          <p:cNvPicPr>
            <a:picLocks noChangeAspect="1"/>
          </p:cNvPicPr>
          <p:nvPr/>
        </p:nvPicPr>
        <p:blipFill>
          <a:blip r:embed="rId4"/>
          <a:stretch>
            <a:fillRect/>
          </a:stretch>
        </p:blipFill>
        <p:spPr>
          <a:xfrm>
            <a:off x="7457356" y="4307616"/>
            <a:ext cx="3669788" cy="1254400"/>
          </a:xfrm>
          <a:prstGeom prst="rect">
            <a:avLst/>
          </a:prstGeom>
        </p:spPr>
      </p:pic>
      <p:pic>
        <p:nvPicPr>
          <p:cNvPr id="6" name="Grafik 5">
            <a:extLst>
              <a:ext uri="{FF2B5EF4-FFF2-40B4-BE49-F238E27FC236}">
                <a16:creationId xmlns:a16="http://schemas.microsoft.com/office/drawing/2014/main" id="{21113511-8F7A-44D0-AA2E-0630E06D9D0D}"/>
              </a:ext>
            </a:extLst>
          </p:cNvPr>
          <p:cNvPicPr>
            <a:picLocks noChangeAspect="1"/>
          </p:cNvPicPr>
          <p:nvPr/>
        </p:nvPicPr>
        <p:blipFill>
          <a:blip r:embed="rId5"/>
          <a:stretch>
            <a:fillRect/>
          </a:stretch>
        </p:blipFill>
        <p:spPr>
          <a:xfrm>
            <a:off x="278913" y="2042432"/>
            <a:ext cx="6031226" cy="2867430"/>
          </a:xfrm>
          <a:prstGeom prst="rect">
            <a:avLst/>
          </a:prstGeom>
        </p:spPr>
      </p:pic>
      <p:grpSp>
        <p:nvGrpSpPr>
          <p:cNvPr id="21" name="Gruppieren 20">
            <a:extLst>
              <a:ext uri="{FF2B5EF4-FFF2-40B4-BE49-F238E27FC236}">
                <a16:creationId xmlns:a16="http://schemas.microsoft.com/office/drawing/2014/main" id="{39981C03-EC38-4309-90C1-32595059C34F}"/>
              </a:ext>
            </a:extLst>
          </p:cNvPr>
          <p:cNvGrpSpPr/>
          <p:nvPr/>
        </p:nvGrpSpPr>
        <p:grpSpPr>
          <a:xfrm>
            <a:off x="6370788" y="1287625"/>
            <a:ext cx="1153660" cy="5411755"/>
            <a:chOff x="6370788" y="1287625"/>
            <a:chExt cx="1153660" cy="5411755"/>
          </a:xfrm>
        </p:grpSpPr>
        <p:sp>
          <p:nvSpPr>
            <p:cNvPr id="7" name="Ellipse 6">
              <a:extLst>
                <a:ext uri="{FF2B5EF4-FFF2-40B4-BE49-F238E27FC236}">
                  <a16:creationId xmlns:a16="http://schemas.microsoft.com/office/drawing/2014/main" id="{05375DCC-7CFE-49A0-905C-80B93912A5A7}"/>
                </a:ext>
              </a:extLst>
            </p:cNvPr>
            <p:cNvSpPr/>
            <p:nvPr/>
          </p:nvSpPr>
          <p:spPr>
            <a:xfrm>
              <a:off x="6370788" y="2419755"/>
              <a:ext cx="242596" cy="26125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r Verbinder 9">
              <a:extLst>
                <a:ext uri="{FF2B5EF4-FFF2-40B4-BE49-F238E27FC236}">
                  <a16:creationId xmlns:a16="http://schemas.microsoft.com/office/drawing/2014/main" id="{A3F19B54-C21D-43BA-A5E8-353372971D64}"/>
                </a:ext>
              </a:extLst>
            </p:cNvPr>
            <p:cNvCxnSpPr>
              <a:cxnSpLocks/>
            </p:cNvCxnSpPr>
            <p:nvPr/>
          </p:nvCxnSpPr>
          <p:spPr>
            <a:xfrm flipH="1">
              <a:off x="6484768" y="1287625"/>
              <a:ext cx="7318" cy="5411755"/>
            </a:xfrm>
            <a:prstGeom prst="line">
              <a:avLst/>
            </a:prstGeom>
            <a:ln w="28575">
              <a:solidFill>
                <a:srgbClr val="FF0000">
                  <a:alpha val="98000"/>
                </a:srgbClr>
              </a:solidFill>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80C48479-9757-424B-90B7-A0F0CB25052E}"/>
                </a:ext>
              </a:extLst>
            </p:cNvPr>
            <p:cNvCxnSpPr>
              <a:stCxn id="7" idx="6"/>
              <a:endCxn id="3" idx="1"/>
            </p:cNvCxnSpPr>
            <p:nvPr/>
          </p:nvCxnSpPr>
          <p:spPr>
            <a:xfrm>
              <a:off x="6613384" y="2550384"/>
              <a:ext cx="911064" cy="0"/>
            </a:xfrm>
            <a:prstGeom prst="straightConnector1">
              <a:avLst/>
            </a:prstGeom>
            <a:ln w="28575">
              <a:solidFill>
                <a:srgbClr val="FF0000">
                  <a:alpha val="98000"/>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Ellipse 18">
            <a:extLst>
              <a:ext uri="{FF2B5EF4-FFF2-40B4-BE49-F238E27FC236}">
                <a16:creationId xmlns:a16="http://schemas.microsoft.com/office/drawing/2014/main" id="{1D968C0A-090B-44E3-AE07-AC04D1744F09}"/>
              </a:ext>
            </a:extLst>
          </p:cNvPr>
          <p:cNvSpPr/>
          <p:nvPr/>
        </p:nvSpPr>
        <p:spPr>
          <a:xfrm>
            <a:off x="6363470" y="4648605"/>
            <a:ext cx="242596" cy="26125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mit Pfeil 19">
            <a:extLst>
              <a:ext uri="{FF2B5EF4-FFF2-40B4-BE49-F238E27FC236}">
                <a16:creationId xmlns:a16="http://schemas.microsoft.com/office/drawing/2014/main" id="{3F270A13-37DC-4043-AE86-89AA9C3807BC}"/>
              </a:ext>
            </a:extLst>
          </p:cNvPr>
          <p:cNvCxnSpPr>
            <a:stCxn id="19" idx="6"/>
          </p:cNvCxnSpPr>
          <p:nvPr/>
        </p:nvCxnSpPr>
        <p:spPr>
          <a:xfrm>
            <a:off x="6606066" y="4779234"/>
            <a:ext cx="911064" cy="0"/>
          </a:xfrm>
          <a:prstGeom prst="straightConnector1">
            <a:avLst/>
          </a:prstGeom>
          <a:ln w="28575">
            <a:solidFill>
              <a:srgbClr val="FF0000">
                <a:alpha val="98000"/>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Titel 1">
            <a:extLst>
              <a:ext uri="{FF2B5EF4-FFF2-40B4-BE49-F238E27FC236}">
                <a16:creationId xmlns:a16="http://schemas.microsoft.com/office/drawing/2014/main" id="{1B7BEAFE-3EA1-43B0-939F-7CC6F7F5BEF7}"/>
              </a:ext>
            </a:extLst>
          </p:cNvPr>
          <p:cNvSpPr txBox="1">
            <a:spLocks/>
          </p:cNvSpPr>
          <p:nvPr/>
        </p:nvSpPr>
        <p:spPr>
          <a:xfrm>
            <a:off x="0" y="0"/>
            <a:ext cx="12192000" cy="1095153"/>
          </a:xfrm>
          <a:prstGeom prst="rect">
            <a:avLst/>
          </a:prstGeom>
          <a:solidFill>
            <a:srgbClr val="00206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de-DE" b="1" dirty="0">
              <a:solidFill>
                <a:schemeClr val="bg1"/>
              </a:solidFill>
              <a:latin typeface="Arial" panose="020B0604020202020204" pitchFamily="34" charset="0"/>
              <a:cs typeface="Arial" panose="020B0604020202020204" pitchFamily="34" charset="0"/>
            </a:endParaRPr>
          </a:p>
          <a:p>
            <a:pPr algn="ctr"/>
            <a:r>
              <a:rPr lang="de-DE" b="1" dirty="0">
                <a:solidFill>
                  <a:schemeClr val="bg1"/>
                </a:solidFill>
                <a:latin typeface="Arial" panose="020B0604020202020204" pitchFamily="34" charset="0"/>
                <a:cs typeface="Arial" panose="020B0604020202020204" pitchFamily="34" charset="0"/>
              </a:rPr>
              <a:t>Dataset</a:t>
            </a:r>
          </a:p>
        </p:txBody>
      </p:sp>
      <p:sp>
        <p:nvSpPr>
          <p:cNvPr id="2" name="Datumsplatzhalter 1">
            <a:extLst>
              <a:ext uri="{FF2B5EF4-FFF2-40B4-BE49-F238E27FC236}">
                <a16:creationId xmlns:a16="http://schemas.microsoft.com/office/drawing/2014/main" id="{0B25E668-0A35-45F5-80CF-5C1AA1CA320D}"/>
              </a:ext>
            </a:extLst>
          </p:cNvPr>
          <p:cNvSpPr>
            <a:spLocks noGrp="1"/>
          </p:cNvSpPr>
          <p:nvPr>
            <p:ph type="dt" sz="half" idx="10"/>
          </p:nvPr>
        </p:nvSpPr>
        <p:spPr/>
        <p:txBody>
          <a:bodyPr/>
          <a:lstStyle/>
          <a:p>
            <a:fld id="{C126CC63-B7E2-41EC-BD9C-5163DBD8D352}" type="datetime1">
              <a:rPr lang="de-DE" smtClean="0"/>
              <a:t>24.04.2022</a:t>
            </a:fld>
            <a:endParaRPr lang="de-DE"/>
          </a:p>
        </p:txBody>
      </p:sp>
      <p:sp>
        <p:nvSpPr>
          <p:cNvPr id="4" name="Foliennummernplatzhalter 3">
            <a:extLst>
              <a:ext uri="{FF2B5EF4-FFF2-40B4-BE49-F238E27FC236}">
                <a16:creationId xmlns:a16="http://schemas.microsoft.com/office/drawing/2014/main" id="{25FCDD5A-CF3E-4770-A58E-5D68B7458BC5}"/>
              </a:ext>
            </a:extLst>
          </p:cNvPr>
          <p:cNvSpPr>
            <a:spLocks noGrp="1"/>
          </p:cNvSpPr>
          <p:nvPr>
            <p:ph type="sldNum" sz="quarter" idx="12"/>
          </p:nvPr>
        </p:nvSpPr>
        <p:spPr/>
        <p:txBody>
          <a:bodyPr/>
          <a:lstStyle/>
          <a:p>
            <a:fld id="{F7B85D95-4385-4A8C-B85C-EB91828EDBB4}" type="slidenum">
              <a:rPr lang="de-DE" smtClean="0"/>
              <a:t>12</a:t>
            </a:fld>
            <a:endParaRPr lang="de-DE"/>
          </a:p>
        </p:txBody>
      </p:sp>
    </p:spTree>
    <p:extLst>
      <p:ext uri="{BB962C8B-B14F-4D97-AF65-F5344CB8AC3E}">
        <p14:creationId xmlns:p14="http://schemas.microsoft.com/office/powerpoint/2010/main" val="425730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90D6B0F-9D9C-4CC7-95AE-3FF291A89F8E}"/>
              </a:ext>
            </a:extLst>
          </p:cNvPr>
          <p:cNvSpPr txBox="1"/>
          <p:nvPr/>
        </p:nvSpPr>
        <p:spPr>
          <a:xfrm>
            <a:off x="891095" y="1285222"/>
            <a:ext cx="5729455" cy="1384995"/>
          </a:xfrm>
          <a:prstGeom prst="rect">
            <a:avLst/>
          </a:prstGeom>
          <a:noFill/>
        </p:spPr>
        <p:txBody>
          <a:bodyPr wrap="square">
            <a:spAutoFit/>
          </a:bodyPr>
          <a:lstStyle/>
          <a:p>
            <a:pPr algn="l"/>
            <a:r>
              <a:rPr lang="de-DE" sz="1400" b="1" i="0" u="none" strike="noStrike" baseline="0" dirty="0">
                <a:solidFill>
                  <a:schemeClr val="accent1"/>
                </a:solidFill>
                <a:latin typeface="Arial" panose="020B0604020202020204" pitchFamily="34" charset="0"/>
                <a:cs typeface="Arial" panose="020B0604020202020204" pitchFamily="34" charset="0"/>
              </a:rPr>
              <a:t>■</a:t>
            </a:r>
            <a:r>
              <a:rPr lang="de-DE" sz="1400" b="1" i="0" u="none" strike="noStrike" baseline="0" dirty="0">
                <a:solidFill>
                  <a:schemeClr val="bg2">
                    <a:lumMod val="50000"/>
                  </a:schemeClr>
                </a:solidFill>
                <a:latin typeface="Arial" panose="020B0604020202020204" pitchFamily="34" charset="0"/>
                <a:cs typeface="Arial" panose="020B0604020202020204" pitchFamily="34" charset="0"/>
              </a:rPr>
              <a:t> </a:t>
            </a:r>
            <a:r>
              <a:rPr lang="de-DE" sz="1400" b="1" i="0" u="none" strike="noStrike" baseline="0" dirty="0">
                <a:solidFill>
                  <a:schemeClr val="accent1"/>
                </a:solidFill>
                <a:latin typeface="Arial" panose="020B0604020202020204" pitchFamily="34" charset="0"/>
                <a:cs typeface="Arial" panose="020B0604020202020204" pitchFamily="34" charset="0"/>
              </a:rPr>
              <a:t>Beispiele</a:t>
            </a:r>
          </a:p>
          <a:p>
            <a:pPr algn="l"/>
            <a:endParaRPr lang="de-DE" sz="1400" b="1" i="0" u="none" strike="noStrike" baseline="0" dirty="0">
              <a:solidFill>
                <a:schemeClr val="bg2">
                  <a:lumMod val="50000"/>
                </a:schemeClr>
              </a:solidFill>
              <a:latin typeface="Arial" panose="020B0604020202020204" pitchFamily="34" charset="0"/>
              <a:cs typeface="Arial" panose="020B0604020202020204" pitchFamily="34" charset="0"/>
            </a:endParaRPr>
          </a:p>
          <a:p>
            <a:pPr algn="l"/>
            <a:r>
              <a:rPr lang="pt-BR" sz="1400" b="1" i="0" u="none" strike="noStrike" baseline="0" dirty="0">
                <a:solidFill>
                  <a:schemeClr val="accent2"/>
                </a:solidFill>
                <a:latin typeface="Arial" panose="020B0604020202020204" pitchFamily="34" charset="0"/>
                <a:cs typeface="Arial" panose="020B0604020202020204" pitchFamily="34" charset="0"/>
              </a:rPr>
              <a:t>●</a:t>
            </a:r>
            <a:r>
              <a:rPr lang="pt-BR" sz="1400" b="1" i="0" u="none" strike="noStrike" baseline="0" dirty="0">
                <a:solidFill>
                  <a:schemeClr val="bg2">
                    <a:lumMod val="50000"/>
                  </a:schemeClr>
                </a:solidFill>
                <a:latin typeface="Arial" panose="020B0604020202020204" pitchFamily="34" charset="0"/>
                <a:cs typeface="Arial" panose="020B0604020202020204" pitchFamily="34" charset="0"/>
              </a:rPr>
              <a:t> R-CNN, Fast R-CNN, Faster R-CNN, Mask R-CNN [Facebook]</a:t>
            </a:r>
          </a:p>
          <a:p>
            <a:pPr algn="l"/>
            <a:r>
              <a:rPr lang="de-DE" sz="1400" b="1" i="0" u="none" strike="noStrike" baseline="0" dirty="0">
                <a:solidFill>
                  <a:schemeClr val="accent2"/>
                </a:solidFill>
                <a:latin typeface="Arial" panose="020B0604020202020204" pitchFamily="34" charset="0"/>
                <a:cs typeface="Arial" panose="020B0604020202020204" pitchFamily="34" charset="0"/>
              </a:rPr>
              <a:t>●</a:t>
            </a:r>
            <a:r>
              <a:rPr lang="de-DE" sz="1400" b="1" i="0" u="none" strike="noStrike" baseline="0" dirty="0">
                <a:solidFill>
                  <a:schemeClr val="bg2">
                    <a:lumMod val="50000"/>
                  </a:schemeClr>
                </a:solidFill>
                <a:latin typeface="Arial" panose="020B0604020202020204" pitchFamily="34" charset="0"/>
                <a:cs typeface="Arial" panose="020B0604020202020204" pitchFamily="34" charset="0"/>
              </a:rPr>
              <a:t> R-FCN [Microsoft Research]</a:t>
            </a:r>
          </a:p>
          <a:p>
            <a:pPr algn="l"/>
            <a:endParaRPr lang="de-DE" sz="1400" b="1" i="0" u="none" strike="noStrike" baseline="0" dirty="0">
              <a:solidFill>
                <a:schemeClr val="bg2">
                  <a:lumMod val="50000"/>
                </a:schemeClr>
              </a:solidFill>
              <a:latin typeface="Arial" panose="020B0604020202020204" pitchFamily="34" charset="0"/>
              <a:cs typeface="Arial" panose="020B0604020202020204" pitchFamily="34" charset="0"/>
            </a:endParaRPr>
          </a:p>
          <a:p>
            <a:pPr algn="l"/>
            <a:r>
              <a:rPr lang="de-DE" sz="1400" b="1" i="0" u="none" strike="noStrike" baseline="0" dirty="0">
                <a:solidFill>
                  <a:srgbClr val="FF0000"/>
                </a:solidFill>
                <a:latin typeface="Arial" panose="020B0604020202020204" pitchFamily="34" charset="0"/>
                <a:cs typeface="Arial" panose="020B0604020202020204" pitchFamily="34" charset="0"/>
              </a:rPr>
              <a:t>■ Gute Präzision, langsam</a:t>
            </a:r>
            <a:endParaRPr lang="de-DE" sz="1400" b="1" dirty="0">
              <a:solidFill>
                <a:srgbClr val="FF0000"/>
              </a:solidFill>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9D828F78-FC1B-4F98-8F6A-0D0742382C6A}"/>
              </a:ext>
            </a:extLst>
          </p:cNvPr>
          <p:cNvSpPr txBox="1"/>
          <p:nvPr/>
        </p:nvSpPr>
        <p:spPr>
          <a:xfrm>
            <a:off x="6671285" y="2355006"/>
            <a:ext cx="5328560" cy="338554"/>
          </a:xfrm>
          <a:prstGeom prst="rect">
            <a:avLst/>
          </a:prstGeom>
          <a:noFill/>
        </p:spPr>
        <p:txBody>
          <a:bodyPr wrap="square">
            <a:spAutoFit/>
          </a:bodyPr>
          <a:lstStyle/>
          <a:p>
            <a:r>
              <a:rPr lang="en-US" sz="800" b="0" i="0" u="none" strike="noStrike" baseline="0" dirty="0" err="1">
                <a:solidFill>
                  <a:srgbClr val="000000"/>
                </a:solidFill>
                <a:latin typeface="ArialMT"/>
              </a:rPr>
              <a:t>Img</a:t>
            </a:r>
            <a:r>
              <a:rPr lang="en-US" sz="800" b="0" i="0" u="none" strike="noStrike" baseline="0" dirty="0">
                <a:solidFill>
                  <a:srgbClr val="000000"/>
                </a:solidFill>
                <a:latin typeface="ArialMT"/>
              </a:rPr>
              <a:t> </a:t>
            </a:r>
            <a:r>
              <a:rPr lang="en-US" sz="800" b="0" i="0" u="none" strike="noStrike" baseline="0" dirty="0" err="1">
                <a:solidFill>
                  <a:srgbClr val="000000"/>
                </a:solidFill>
                <a:latin typeface="ArialMT"/>
              </a:rPr>
              <a:t>Src</a:t>
            </a:r>
            <a:r>
              <a:rPr lang="en-US" sz="800" b="0" i="0" u="none" strike="noStrike" baseline="0" dirty="0">
                <a:solidFill>
                  <a:srgbClr val="000000"/>
                </a:solidFill>
                <a:latin typeface="ArialMT"/>
              </a:rPr>
              <a:t>: </a:t>
            </a:r>
            <a:r>
              <a:rPr lang="en-US" sz="800" b="0" i="0" u="none" strike="noStrike" baseline="0" dirty="0" err="1">
                <a:solidFill>
                  <a:srgbClr val="222222"/>
                </a:solidFill>
                <a:latin typeface="ArialMT"/>
              </a:rPr>
              <a:t>Girshick</a:t>
            </a:r>
            <a:r>
              <a:rPr lang="en-US" sz="800" b="0" i="0" u="none" strike="noStrike" baseline="0" dirty="0">
                <a:solidFill>
                  <a:srgbClr val="222222"/>
                </a:solidFill>
                <a:latin typeface="ArialMT"/>
              </a:rPr>
              <a:t>, Ross, et al. "Rich feature hierarchies for accurate object detection and semantic segmentation” 2014</a:t>
            </a:r>
            <a:endParaRPr lang="de-DE" dirty="0"/>
          </a:p>
        </p:txBody>
      </p:sp>
      <p:pic>
        <p:nvPicPr>
          <p:cNvPr id="8" name="Grafik 7">
            <a:extLst>
              <a:ext uri="{FF2B5EF4-FFF2-40B4-BE49-F238E27FC236}">
                <a16:creationId xmlns:a16="http://schemas.microsoft.com/office/drawing/2014/main" id="{12016507-D7A7-4FD2-8D4B-356AC34A520A}"/>
              </a:ext>
            </a:extLst>
          </p:cNvPr>
          <p:cNvPicPr>
            <a:picLocks noChangeAspect="1"/>
          </p:cNvPicPr>
          <p:nvPr/>
        </p:nvPicPr>
        <p:blipFill>
          <a:blip r:embed="rId3"/>
          <a:stretch>
            <a:fillRect/>
          </a:stretch>
        </p:blipFill>
        <p:spPr>
          <a:xfrm>
            <a:off x="7130939" y="967237"/>
            <a:ext cx="4070246" cy="1384995"/>
          </a:xfrm>
          <a:prstGeom prst="rect">
            <a:avLst/>
          </a:prstGeom>
        </p:spPr>
      </p:pic>
      <p:sp>
        <p:nvSpPr>
          <p:cNvPr id="3" name="Foliennummernplatzhalter 2">
            <a:extLst>
              <a:ext uri="{FF2B5EF4-FFF2-40B4-BE49-F238E27FC236}">
                <a16:creationId xmlns:a16="http://schemas.microsoft.com/office/drawing/2014/main" id="{D5FC1C43-992E-41D8-A93E-D81CB91E1D17}"/>
              </a:ext>
            </a:extLst>
          </p:cNvPr>
          <p:cNvSpPr>
            <a:spLocks noGrp="1"/>
          </p:cNvSpPr>
          <p:nvPr>
            <p:ph type="sldNum" sz="quarter" idx="12"/>
          </p:nvPr>
        </p:nvSpPr>
        <p:spPr>
          <a:xfrm>
            <a:off x="9256644" y="6359217"/>
            <a:ext cx="2743200" cy="365125"/>
          </a:xfrm>
        </p:spPr>
        <p:txBody>
          <a:bodyPr/>
          <a:lstStyle/>
          <a:p>
            <a:fld id="{92A192A0-C3F3-4E06-83AF-4DCB08E4D15E}" type="slidenum">
              <a:rPr lang="de-DE" smtClean="0"/>
              <a:t>13</a:t>
            </a:fld>
            <a:endParaRPr lang="de-DE"/>
          </a:p>
        </p:txBody>
      </p:sp>
      <p:pic>
        <p:nvPicPr>
          <p:cNvPr id="13" name="Picture 1">
            <a:extLst>
              <a:ext uri="{FF2B5EF4-FFF2-40B4-BE49-F238E27FC236}">
                <a16:creationId xmlns:a16="http://schemas.microsoft.com/office/drawing/2014/main" id="{843FED82-412A-456A-ADAB-551ED2C79D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8269" y="2901522"/>
            <a:ext cx="1934397" cy="2360043"/>
          </a:xfrm>
          <a:prstGeom prst="rect">
            <a:avLst/>
          </a:prstGeom>
        </p:spPr>
      </p:pic>
      <p:sp>
        <p:nvSpPr>
          <p:cNvPr id="14" name="Rectangle 2">
            <a:extLst>
              <a:ext uri="{FF2B5EF4-FFF2-40B4-BE49-F238E27FC236}">
                <a16:creationId xmlns:a16="http://schemas.microsoft.com/office/drawing/2014/main" id="{FEFFA82F-A264-417F-B72A-F0B3C24BD332}"/>
              </a:ext>
            </a:extLst>
          </p:cNvPr>
          <p:cNvSpPr/>
          <p:nvPr/>
        </p:nvSpPr>
        <p:spPr>
          <a:xfrm>
            <a:off x="1959040" y="3236516"/>
            <a:ext cx="740663" cy="183118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Rectangle 3">
            <a:extLst>
              <a:ext uri="{FF2B5EF4-FFF2-40B4-BE49-F238E27FC236}">
                <a16:creationId xmlns:a16="http://schemas.microsoft.com/office/drawing/2014/main" id="{3188D525-6987-45FD-9F5E-F4344D4DF9BC}"/>
              </a:ext>
            </a:extLst>
          </p:cNvPr>
          <p:cNvSpPr/>
          <p:nvPr/>
        </p:nvSpPr>
        <p:spPr>
          <a:xfrm>
            <a:off x="1532635" y="3264694"/>
            <a:ext cx="584887" cy="3585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6" name="Rectangle 9">
            <a:extLst>
              <a:ext uri="{FF2B5EF4-FFF2-40B4-BE49-F238E27FC236}">
                <a16:creationId xmlns:a16="http://schemas.microsoft.com/office/drawing/2014/main" id="{94B6F29E-0555-4F3C-B141-80F4C7F1F651}"/>
              </a:ext>
            </a:extLst>
          </p:cNvPr>
          <p:cNvSpPr/>
          <p:nvPr/>
        </p:nvSpPr>
        <p:spPr>
          <a:xfrm>
            <a:off x="1523687" y="3916327"/>
            <a:ext cx="310896" cy="19060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Rectangle 11">
            <a:extLst>
              <a:ext uri="{FF2B5EF4-FFF2-40B4-BE49-F238E27FC236}">
                <a16:creationId xmlns:a16="http://schemas.microsoft.com/office/drawing/2014/main" id="{FF4C5118-05B2-4E0A-93D6-406599E25A7D}"/>
              </a:ext>
            </a:extLst>
          </p:cNvPr>
          <p:cNvSpPr/>
          <p:nvPr/>
        </p:nvSpPr>
        <p:spPr>
          <a:xfrm>
            <a:off x="1825078" y="4180767"/>
            <a:ext cx="747545" cy="56792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Rectangle 13">
            <a:extLst>
              <a:ext uri="{FF2B5EF4-FFF2-40B4-BE49-F238E27FC236}">
                <a16:creationId xmlns:a16="http://schemas.microsoft.com/office/drawing/2014/main" id="{790E5822-133B-4D13-A16D-71DEF06E7D31}"/>
              </a:ext>
            </a:extLst>
          </p:cNvPr>
          <p:cNvSpPr/>
          <p:nvPr/>
        </p:nvSpPr>
        <p:spPr>
          <a:xfrm>
            <a:off x="2819381" y="3338738"/>
            <a:ext cx="471998" cy="3585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Rectangle 15">
            <a:extLst>
              <a:ext uri="{FF2B5EF4-FFF2-40B4-BE49-F238E27FC236}">
                <a16:creationId xmlns:a16="http://schemas.microsoft.com/office/drawing/2014/main" id="{4A5027C5-FC54-457E-9C0B-A90AD5B8EBB3}"/>
              </a:ext>
            </a:extLst>
          </p:cNvPr>
          <p:cNvSpPr/>
          <p:nvPr/>
        </p:nvSpPr>
        <p:spPr>
          <a:xfrm>
            <a:off x="2480432" y="3557741"/>
            <a:ext cx="584886" cy="3585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0" name="Picture 18">
            <a:extLst>
              <a:ext uri="{FF2B5EF4-FFF2-40B4-BE49-F238E27FC236}">
                <a16:creationId xmlns:a16="http://schemas.microsoft.com/office/drawing/2014/main" id="{6DEDE52B-FC53-42D3-A7D4-02F7C8864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2919" y="3284204"/>
            <a:ext cx="3163209" cy="1029131"/>
          </a:xfrm>
          <a:prstGeom prst="rect">
            <a:avLst/>
          </a:prstGeom>
        </p:spPr>
      </p:pic>
      <p:sp>
        <p:nvSpPr>
          <p:cNvPr id="21" name="TextBox 33">
            <a:extLst>
              <a:ext uri="{FF2B5EF4-FFF2-40B4-BE49-F238E27FC236}">
                <a16:creationId xmlns:a16="http://schemas.microsoft.com/office/drawing/2014/main" id="{3E5F2DF2-8D85-4490-85C0-ABCD0EDFE0F9}"/>
              </a:ext>
            </a:extLst>
          </p:cNvPr>
          <p:cNvSpPr txBox="1"/>
          <p:nvPr/>
        </p:nvSpPr>
        <p:spPr>
          <a:xfrm>
            <a:off x="1007183" y="5450521"/>
            <a:ext cx="2946498" cy="923330"/>
          </a:xfrm>
          <a:prstGeom prst="rect">
            <a:avLst/>
          </a:prstGeom>
          <a:noFill/>
        </p:spPr>
        <p:txBody>
          <a:bodyPr wrap="square" rtlCol="0">
            <a:spAutoFit/>
          </a:bodyPr>
          <a:lstStyle/>
          <a:p>
            <a:r>
              <a:rPr lang="de-DE" i="1" dirty="0"/>
              <a:t>das Originalbild mit den vorgeschlagenen Regionen</a:t>
            </a:r>
          </a:p>
          <a:p>
            <a:r>
              <a:rPr lang="de-DE" i="1" dirty="0"/>
              <a:t>(nach </a:t>
            </a:r>
            <a:r>
              <a:rPr lang="hu-HU" b="1" i="1" dirty="0"/>
              <a:t>selective search</a:t>
            </a:r>
            <a:r>
              <a:rPr lang="de-DE" i="1" dirty="0"/>
              <a:t>)</a:t>
            </a:r>
          </a:p>
        </p:txBody>
      </p:sp>
      <p:sp>
        <p:nvSpPr>
          <p:cNvPr id="22" name="TextBox 34">
            <a:extLst>
              <a:ext uri="{FF2B5EF4-FFF2-40B4-BE49-F238E27FC236}">
                <a16:creationId xmlns:a16="http://schemas.microsoft.com/office/drawing/2014/main" id="{A4481DC4-14C4-49C1-B674-4F17AA563BEA}"/>
              </a:ext>
            </a:extLst>
          </p:cNvPr>
          <p:cNvSpPr txBox="1"/>
          <p:nvPr/>
        </p:nvSpPr>
        <p:spPr>
          <a:xfrm>
            <a:off x="4234070" y="4188590"/>
            <a:ext cx="3387415" cy="861774"/>
          </a:xfrm>
          <a:prstGeom prst="rect">
            <a:avLst/>
          </a:prstGeom>
          <a:noFill/>
        </p:spPr>
        <p:txBody>
          <a:bodyPr wrap="square" rtlCol="0">
            <a:spAutoFit/>
          </a:bodyPr>
          <a:lstStyle/>
          <a:p>
            <a:pPr algn="ctr"/>
            <a:r>
              <a:rPr lang="hu-HU" sz="1600" i="1" dirty="0"/>
              <a:t>CNN-Architektur ( Convolutional Neural Network) (AlexNet)</a:t>
            </a:r>
          </a:p>
          <a:p>
            <a:pPr algn="ctr"/>
            <a:r>
              <a:rPr lang="hu-HU" sz="1600" i="1" dirty="0"/>
              <a:t>für die Merkmalsextraktion</a:t>
            </a:r>
            <a:endParaRPr lang="en-GB" sz="1600" b="1" i="1" dirty="0"/>
          </a:p>
        </p:txBody>
      </p:sp>
      <p:pic>
        <p:nvPicPr>
          <p:cNvPr id="23" name="Picture 36">
            <a:extLst>
              <a:ext uri="{FF2B5EF4-FFF2-40B4-BE49-F238E27FC236}">
                <a16:creationId xmlns:a16="http://schemas.microsoft.com/office/drawing/2014/main" id="{EFCC5E6F-38A8-4FBC-8969-878717647AB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20478" y="2901523"/>
            <a:ext cx="1495738" cy="991364"/>
          </a:xfrm>
          <a:prstGeom prst="rect">
            <a:avLst/>
          </a:prstGeom>
        </p:spPr>
      </p:pic>
      <p:sp>
        <p:nvSpPr>
          <p:cNvPr id="24" name="TextBox 38">
            <a:extLst>
              <a:ext uri="{FF2B5EF4-FFF2-40B4-BE49-F238E27FC236}">
                <a16:creationId xmlns:a16="http://schemas.microsoft.com/office/drawing/2014/main" id="{92DDFA9A-B62C-45F8-A311-1AD23E8DECFD}"/>
              </a:ext>
            </a:extLst>
          </p:cNvPr>
          <p:cNvSpPr txBox="1"/>
          <p:nvPr/>
        </p:nvSpPr>
        <p:spPr>
          <a:xfrm>
            <a:off x="8420478" y="2625453"/>
            <a:ext cx="2456506" cy="615553"/>
          </a:xfrm>
          <a:prstGeom prst="rect">
            <a:avLst/>
          </a:prstGeom>
          <a:solidFill>
            <a:schemeClr val="accent4">
              <a:lumMod val="60000"/>
              <a:lumOff val="40000"/>
            </a:schemeClr>
          </a:solidFill>
        </p:spPr>
        <p:txBody>
          <a:bodyPr wrap="none" rtlCol="0">
            <a:spAutoFit/>
          </a:bodyPr>
          <a:lstStyle/>
          <a:p>
            <a:pPr algn="ctr"/>
            <a:r>
              <a:rPr lang="hu-HU" i="1" dirty="0"/>
              <a:t>support vector classifier </a:t>
            </a:r>
          </a:p>
          <a:p>
            <a:pPr algn="ctr"/>
            <a:r>
              <a:rPr lang="hu-HU" sz="1600" b="1" i="1" dirty="0"/>
              <a:t>(SVM)</a:t>
            </a:r>
          </a:p>
        </p:txBody>
      </p:sp>
      <p:cxnSp>
        <p:nvCxnSpPr>
          <p:cNvPr id="25" name="Straight Arrow Connector 41">
            <a:extLst>
              <a:ext uri="{FF2B5EF4-FFF2-40B4-BE49-F238E27FC236}">
                <a16:creationId xmlns:a16="http://schemas.microsoft.com/office/drawing/2014/main" id="{E6B53742-6A0B-47C0-9B9A-A94DC409F439}"/>
              </a:ext>
            </a:extLst>
          </p:cNvPr>
          <p:cNvCxnSpPr/>
          <p:nvPr/>
        </p:nvCxnSpPr>
        <p:spPr>
          <a:xfrm>
            <a:off x="3408904" y="3798769"/>
            <a:ext cx="544777"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43">
            <a:extLst>
              <a:ext uri="{FF2B5EF4-FFF2-40B4-BE49-F238E27FC236}">
                <a16:creationId xmlns:a16="http://schemas.microsoft.com/office/drawing/2014/main" id="{02D89311-DA08-4962-AAB9-DFF22B3CAC4A}"/>
              </a:ext>
            </a:extLst>
          </p:cNvPr>
          <p:cNvCxnSpPr>
            <a:cxnSpLocks/>
          </p:cNvCxnSpPr>
          <p:nvPr/>
        </p:nvCxnSpPr>
        <p:spPr>
          <a:xfrm flipV="1">
            <a:off x="7407806" y="3280220"/>
            <a:ext cx="694976" cy="36715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1">
            <a:extLst>
              <a:ext uri="{FF2B5EF4-FFF2-40B4-BE49-F238E27FC236}">
                <a16:creationId xmlns:a16="http://schemas.microsoft.com/office/drawing/2014/main" id="{AD108364-2A12-4F71-B46B-B01F47102174}"/>
              </a:ext>
            </a:extLst>
          </p:cNvPr>
          <p:cNvCxnSpPr>
            <a:cxnSpLocks/>
          </p:cNvCxnSpPr>
          <p:nvPr/>
        </p:nvCxnSpPr>
        <p:spPr>
          <a:xfrm>
            <a:off x="7455566" y="3867486"/>
            <a:ext cx="675474" cy="384346"/>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07284F1D-42FD-4ACA-B740-DA9B67C64986}"/>
              </a:ext>
            </a:extLst>
          </p:cNvPr>
          <p:cNvSpPr txBox="1"/>
          <p:nvPr/>
        </p:nvSpPr>
        <p:spPr>
          <a:xfrm>
            <a:off x="8549397" y="4124700"/>
            <a:ext cx="2822057" cy="646331"/>
          </a:xfrm>
          <a:prstGeom prst="rect">
            <a:avLst/>
          </a:prstGeom>
          <a:solidFill>
            <a:schemeClr val="accent2">
              <a:lumMod val="40000"/>
              <a:lumOff val="60000"/>
            </a:schemeClr>
          </a:solidFill>
        </p:spPr>
        <p:txBody>
          <a:bodyPr wrap="square">
            <a:spAutoFit/>
          </a:bodyPr>
          <a:lstStyle/>
          <a:p>
            <a:r>
              <a:rPr lang="de-DE" b="1" dirty="0"/>
              <a:t>lineares Regressions</a:t>
            </a:r>
            <a:r>
              <a:rPr lang="de-DE" dirty="0"/>
              <a:t>-Modell</a:t>
            </a:r>
          </a:p>
          <a:p>
            <a:r>
              <a:rPr lang="de-DE" dirty="0"/>
              <a:t>für die </a:t>
            </a:r>
            <a:r>
              <a:rPr lang="de-DE" b="1" dirty="0"/>
              <a:t>Bounding Boxes</a:t>
            </a:r>
          </a:p>
        </p:txBody>
      </p:sp>
      <p:pic>
        <p:nvPicPr>
          <p:cNvPr id="31" name="Picture 4">
            <a:extLst>
              <a:ext uri="{FF2B5EF4-FFF2-40B4-BE49-F238E27FC236}">
                <a16:creationId xmlns:a16="http://schemas.microsoft.com/office/drawing/2014/main" id="{BFC3334D-8341-4DE9-9418-97ACF32756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5603" y="5359825"/>
            <a:ext cx="3102203" cy="1117381"/>
          </a:xfrm>
          <a:prstGeom prst="rect">
            <a:avLst/>
          </a:prstGeom>
        </p:spPr>
      </p:pic>
      <p:sp>
        <p:nvSpPr>
          <p:cNvPr id="32" name="Pfeil: nach rechts 31">
            <a:extLst>
              <a:ext uri="{FF2B5EF4-FFF2-40B4-BE49-F238E27FC236}">
                <a16:creationId xmlns:a16="http://schemas.microsoft.com/office/drawing/2014/main" id="{0386F017-28CA-4D32-B09C-3750C31A3AD7}"/>
              </a:ext>
            </a:extLst>
          </p:cNvPr>
          <p:cNvSpPr/>
          <p:nvPr/>
        </p:nvSpPr>
        <p:spPr>
          <a:xfrm flipV="1">
            <a:off x="3261994" y="6103700"/>
            <a:ext cx="1043609" cy="138073"/>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B98227E9-2910-4A4E-94A0-F4BFBD3F6DDA}"/>
              </a:ext>
            </a:extLst>
          </p:cNvPr>
          <p:cNvSpPr/>
          <p:nvPr/>
        </p:nvSpPr>
        <p:spPr>
          <a:xfrm>
            <a:off x="0" y="-27753"/>
            <a:ext cx="12192000" cy="108482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latin typeface="Arial Nova" panose="020B0504020202020204" pitchFamily="34" charset="0"/>
              </a:rPr>
              <a:t>2-Stage Detektor</a:t>
            </a:r>
          </a:p>
        </p:txBody>
      </p:sp>
      <p:sp>
        <p:nvSpPr>
          <p:cNvPr id="2" name="Datumsplatzhalter 1">
            <a:extLst>
              <a:ext uri="{FF2B5EF4-FFF2-40B4-BE49-F238E27FC236}">
                <a16:creationId xmlns:a16="http://schemas.microsoft.com/office/drawing/2014/main" id="{4DA1B0DA-CACD-4BB0-ADFD-9B86433A2F8C}"/>
              </a:ext>
            </a:extLst>
          </p:cNvPr>
          <p:cNvSpPr>
            <a:spLocks noGrp="1"/>
          </p:cNvSpPr>
          <p:nvPr>
            <p:ph type="dt" sz="half" idx="10"/>
          </p:nvPr>
        </p:nvSpPr>
        <p:spPr/>
        <p:txBody>
          <a:bodyPr/>
          <a:lstStyle/>
          <a:p>
            <a:fld id="{0185A8A6-4569-4732-BF7E-8711AE533E66}" type="datetime1">
              <a:rPr lang="de-DE" smtClean="0"/>
              <a:t>24.04.2022</a:t>
            </a:fld>
            <a:endParaRPr lang="de-DE"/>
          </a:p>
        </p:txBody>
      </p:sp>
    </p:spTree>
    <p:extLst>
      <p:ext uri="{BB962C8B-B14F-4D97-AF65-F5344CB8AC3E}">
        <p14:creationId xmlns:p14="http://schemas.microsoft.com/office/powerpoint/2010/main" val="4196438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4773393-5626-48B2-9AE4-5383D257FC9C}"/>
              </a:ext>
            </a:extLst>
          </p:cNvPr>
          <p:cNvSpPr txBox="1"/>
          <p:nvPr/>
        </p:nvSpPr>
        <p:spPr>
          <a:xfrm>
            <a:off x="757097" y="1392871"/>
            <a:ext cx="5419090" cy="1815882"/>
          </a:xfrm>
          <a:prstGeom prst="rect">
            <a:avLst/>
          </a:prstGeom>
          <a:noFill/>
        </p:spPr>
        <p:txBody>
          <a:bodyPr wrap="square">
            <a:spAutoFit/>
          </a:bodyPr>
          <a:lstStyle/>
          <a:p>
            <a:pPr algn="l"/>
            <a:r>
              <a:rPr lang="de-DE" sz="1600" b="0" i="0" u="none" strike="noStrike" baseline="0" dirty="0">
                <a:solidFill>
                  <a:srgbClr val="0065A7"/>
                </a:solidFill>
                <a:latin typeface="ArialMT"/>
              </a:rPr>
              <a:t>■ </a:t>
            </a:r>
            <a:r>
              <a:rPr lang="de-DE" sz="1600" b="0" i="0" u="none" strike="noStrike" baseline="0" dirty="0">
                <a:solidFill>
                  <a:schemeClr val="accent1"/>
                </a:solidFill>
                <a:latin typeface="ArialMT"/>
              </a:rPr>
              <a:t>Beispiele</a:t>
            </a:r>
          </a:p>
          <a:p>
            <a:pPr algn="l"/>
            <a:r>
              <a:rPr lang="en-US" sz="1600" b="0" i="0" u="none" strike="noStrike" baseline="0" dirty="0">
                <a:solidFill>
                  <a:schemeClr val="accent2">
                    <a:lumMod val="75000"/>
                  </a:schemeClr>
                </a:solidFill>
                <a:latin typeface="ArialMT"/>
              </a:rPr>
              <a:t>●</a:t>
            </a:r>
            <a:r>
              <a:rPr lang="en-US" sz="1600" b="0" i="0" u="none" strike="noStrike" baseline="0" dirty="0">
                <a:solidFill>
                  <a:srgbClr val="0065A7"/>
                </a:solidFill>
                <a:latin typeface="ArialMT"/>
              </a:rPr>
              <a:t> </a:t>
            </a:r>
            <a:r>
              <a:rPr lang="en-US" sz="1600" b="0" i="0" u="none" strike="noStrike" baseline="0" dirty="0">
                <a:solidFill>
                  <a:srgbClr val="434343"/>
                </a:solidFill>
                <a:latin typeface="ArialMT"/>
              </a:rPr>
              <a:t>YOLO, YOLOv2, YOLOv3 </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SSD [Google]</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DSSD [Amazon]</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RetinaNet [Facebook]</a:t>
            </a:r>
          </a:p>
          <a:p>
            <a:pPr algn="l"/>
            <a:r>
              <a:rPr lang="de-DE" sz="1600" b="0" i="0" u="none" strike="noStrike" baseline="0" dirty="0">
                <a:solidFill>
                  <a:srgbClr val="FF0000"/>
                </a:solidFill>
                <a:latin typeface="ArialMT"/>
              </a:rPr>
              <a:t>■ Schneller als 2-Schritt detektoren, schlechtere Resultate</a:t>
            </a:r>
            <a:endParaRPr lang="de-DE" sz="1600" dirty="0">
              <a:solidFill>
                <a:srgbClr val="FF0000"/>
              </a:solidFill>
            </a:endParaRPr>
          </a:p>
        </p:txBody>
      </p:sp>
      <p:sp>
        <p:nvSpPr>
          <p:cNvPr id="6" name="Textfeld 5">
            <a:extLst>
              <a:ext uri="{FF2B5EF4-FFF2-40B4-BE49-F238E27FC236}">
                <a16:creationId xmlns:a16="http://schemas.microsoft.com/office/drawing/2014/main" id="{184938FB-E3E6-47C0-9042-E788F0DAAE24}"/>
              </a:ext>
            </a:extLst>
          </p:cNvPr>
          <p:cNvSpPr txBox="1"/>
          <p:nvPr/>
        </p:nvSpPr>
        <p:spPr>
          <a:xfrm>
            <a:off x="7891153" y="5966134"/>
            <a:ext cx="3865418" cy="461665"/>
          </a:xfrm>
          <a:prstGeom prst="rect">
            <a:avLst/>
          </a:prstGeom>
          <a:noFill/>
        </p:spPr>
        <p:txBody>
          <a:bodyPr wrap="square">
            <a:spAutoFit/>
          </a:bodyPr>
          <a:lstStyle/>
          <a:p>
            <a:r>
              <a:rPr lang="de-DE" sz="1200" dirty="0"/>
              <a:t>https://blog.netcetera.com/object-detection-and-tracking-in-2020-f10fb6ff9af3</a:t>
            </a:r>
          </a:p>
        </p:txBody>
      </p:sp>
      <p:pic>
        <p:nvPicPr>
          <p:cNvPr id="8" name="Grafik 7">
            <a:extLst>
              <a:ext uri="{FF2B5EF4-FFF2-40B4-BE49-F238E27FC236}">
                <a16:creationId xmlns:a16="http://schemas.microsoft.com/office/drawing/2014/main" id="{D30E277D-DA1A-483C-B9AA-356C230188C9}"/>
              </a:ext>
            </a:extLst>
          </p:cNvPr>
          <p:cNvPicPr>
            <a:picLocks noChangeAspect="1"/>
          </p:cNvPicPr>
          <p:nvPr/>
        </p:nvPicPr>
        <p:blipFill>
          <a:blip r:embed="rId3"/>
          <a:stretch>
            <a:fillRect/>
          </a:stretch>
        </p:blipFill>
        <p:spPr>
          <a:xfrm>
            <a:off x="7062196" y="3574473"/>
            <a:ext cx="5021889" cy="2255718"/>
          </a:xfrm>
          <a:prstGeom prst="rect">
            <a:avLst/>
          </a:prstGeom>
          <a:ln w="25400">
            <a:solidFill>
              <a:schemeClr val="tx2">
                <a:lumMod val="75000"/>
              </a:schemeClr>
            </a:solidFill>
          </a:ln>
        </p:spPr>
      </p:pic>
      <p:sp>
        <p:nvSpPr>
          <p:cNvPr id="3" name="Foliennummernplatzhalter 2">
            <a:extLst>
              <a:ext uri="{FF2B5EF4-FFF2-40B4-BE49-F238E27FC236}">
                <a16:creationId xmlns:a16="http://schemas.microsoft.com/office/drawing/2014/main" id="{035D7F17-845A-4A24-80EB-C38921DD3FEA}"/>
              </a:ext>
            </a:extLst>
          </p:cNvPr>
          <p:cNvSpPr>
            <a:spLocks noGrp="1"/>
          </p:cNvSpPr>
          <p:nvPr>
            <p:ph type="sldNum" sz="quarter" idx="12"/>
          </p:nvPr>
        </p:nvSpPr>
        <p:spPr/>
        <p:txBody>
          <a:bodyPr/>
          <a:lstStyle/>
          <a:p>
            <a:fld id="{92A192A0-C3F3-4E06-83AF-4DCB08E4D15E}" type="slidenum">
              <a:rPr lang="de-DE" smtClean="0"/>
              <a:t>14</a:t>
            </a:fld>
            <a:endParaRPr lang="de-DE"/>
          </a:p>
        </p:txBody>
      </p:sp>
      <p:pic>
        <p:nvPicPr>
          <p:cNvPr id="15" name="Grafik 14">
            <a:extLst>
              <a:ext uri="{FF2B5EF4-FFF2-40B4-BE49-F238E27FC236}">
                <a16:creationId xmlns:a16="http://schemas.microsoft.com/office/drawing/2014/main" id="{F369F540-DF91-45E1-B5F8-C561C88580FB}"/>
              </a:ext>
            </a:extLst>
          </p:cNvPr>
          <p:cNvPicPr>
            <a:picLocks noChangeAspect="1"/>
          </p:cNvPicPr>
          <p:nvPr/>
        </p:nvPicPr>
        <p:blipFill>
          <a:blip r:embed="rId4"/>
          <a:stretch>
            <a:fillRect/>
          </a:stretch>
        </p:blipFill>
        <p:spPr>
          <a:xfrm>
            <a:off x="609255" y="3543889"/>
            <a:ext cx="6190734" cy="2316886"/>
          </a:xfrm>
          <a:prstGeom prst="rect">
            <a:avLst/>
          </a:prstGeom>
        </p:spPr>
      </p:pic>
      <p:sp>
        <p:nvSpPr>
          <p:cNvPr id="17" name="Textfeld 16">
            <a:extLst>
              <a:ext uri="{FF2B5EF4-FFF2-40B4-BE49-F238E27FC236}">
                <a16:creationId xmlns:a16="http://schemas.microsoft.com/office/drawing/2014/main" id="{48DCD199-7DA9-414B-8756-F2FBC5EB85D6}"/>
              </a:ext>
            </a:extLst>
          </p:cNvPr>
          <p:cNvSpPr txBox="1"/>
          <p:nvPr/>
        </p:nvSpPr>
        <p:spPr>
          <a:xfrm>
            <a:off x="1074275" y="5997715"/>
            <a:ext cx="4180631" cy="523220"/>
          </a:xfrm>
          <a:prstGeom prst="rect">
            <a:avLst/>
          </a:prstGeom>
          <a:noFill/>
        </p:spPr>
        <p:txBody>
          <a:bodyPr wrap="square">
            <a:spAutoFit/>
          </a:bodyPr>
          <a:lstStyle/>
          <a:p>
            <a:r>
              <a:rPr lang="de-DE" sz="1400" dirty="0">
                <a:solidFill>
                  <a:srgbClr val="002060"/>
                </a:solidFill>
              </a:rPr>
              <a:t>https://lilianweng.github.io/lil-log/2018/12/27/object-detection-part-4.html</a:t>
            </a:r>
          </a:p>
        </p:txBody>
      </p:sp>
      <p:sp>
        <p:nvSpPr>
          <p:cNvPr id="10" name="Rechteck 9">
            <a:extLst>
              <a:ext uri="{FF2B5EF4-FFF2-40B4-BE49-F238E27FC236}">
                <a16:creationId xmlns:a16="http://schemas.microsoft.com/office/drawing/2014/main" id="{A5D964C0-D5DB-4D68-8A01-239459695ABC}"/>
              </a:ext>
            </a:extLst>
          </p:cNvPr>
          <p:cNvSpPr/>
          <p:nvPr/>
        </p:nvSpPr>
        <p:spPr>
          <a:xfrm>
            <a:off x="0" y="-25965"/>
            <a:ext cx="12192000" cy="141883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rial Nova" panose="020B0504020202020204" pitchFamily="34" charset="0"/>
              </a:rPr>
              <a:t>SSD: Single Shot MultiBox Detector</a:t>
            </a:r>
            <a:endParaRPr lang="de-DE" sz="4400" dirty="0">
              <a:latin typeface="Arial Nova" panose="020B0504020202020204" pitchFamily="34" charset="0"/>
            </a:endParaRPr>
          </a:p>
        </p:txBody>
      </p:sp>
      <p:sp>
        <p:nvSpPr>
          <p:cNvPr id="5" name="Datumsplatzhalter 4">
            <a:extLst>
              <a:ext uri="{FF2B5EF4-FFF2-40B4-BE49-F238E27FC236}">
                <a16:creationId xmlns:a16="http://schemas.microsoft.com/office/drawing/2014/main" id="{904F176A-E0D5-4B20-9174-45F11BC7FD26}"/>
              </a:ext>
            </a:extLst>
          </p:cNvPr>
          <p:cNvSpPr>
            <a:spLocks noGrp="1"/>
          </p:cNvSpPr>
          <p:nvPr>
            <p:ph type="dt" sz="half" idx="10"/>
          </p:nvPr>
        </p:nvSpPr>
        <p:spPr/>
        <p:txBody>
          <a:bodyPr/>
          <a:lstStyle/>
          <a:p>
            <a:fld id="{74FE41FC-5DF5-408A-9212-803A86AF73FA}" type="datetime1">
              <a:rPr lang="de-DE" smtClean="0"/>
              <a:t>24.04.2022</a:t>
            </a:fld>
            <a:endParaRPr lang="de-DE"/>
          </a:p>
        </p:txBody>
      </p:sp>
    </p:spTree>
    <p:extLst>
      <p:ext uri="{BB962C8B-B14F-4D97-AF65-F5344CB8AC3E}">
        <p14:creationId xmlns:p14="http://schemas.microsoft.com/office/powerpoint/2010/main" val="4039392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4773393-5626-48B2-9AE4-5383D257FC9C}"/>
              </a:ext>
            </a:extLst>
          </p:cNvPr>
          <p:cNvSpPr txBox="1"/>
          <p:nvPr/>
        </p:nvSpPr>
        <p:spPr>
          <a:xfrm>
            <a:off x="518403" y="1919910"/>
            <a:ext cx="5129919" cy="1569660"/>
          </a:xfrm>
          <a:prstGeom prst="rect">
            <a:avLst/>
          </a:prstGeom>
          <a:solidFill>
            <a:schemeClr val="bg2">
              <a:lumMod val="75000"/>
            </a:schemeClr>
          </a:solidFill>
        </p:spPr>
        <p:txBody>
          <a:bodyPr wrap="square">
            <a:spAutoFit/>
          </a:bodyPr>
          <a:lstStyle/>
          <a:p>
            <a:pPr algn="l"/>
            <a:r>
              <a:rPr lang="en-US" sz="1600" b="0" i="0" u="none" strike="noStrike" baseline="0" dirty="0">
                <a:solidFill>
                  <a:schemeClr val="accent2">
                    <a:lumMod val="75000"/>
                  </a:schemeClr>
                </a:solidFill>
                <a:latin typeface="ArialMT"/>
              </a:rPr>
              <a:t>●</a:t>
            </a:r>
            <a:r>
              <a:rPr lang="en-US" sz="1600" b="0" i="0" u="none" strike="noStrike" baseline="0" dirty="0">
                <a:solidFill>
                  <a:srgbClr val="0065A7"/>
                </a:solidFill>
                <a:latin typeface="ArialMT"/>
              </a:rPr>
              <a:t> </a:t>
            </a:r>
            <a:r>
              <a:rPr lang="en-US" sz="1600" b="0" i="0" u="none" strike="noStrike" baseline="0" dirty="0">
                <a:solidFill>
                  <a:srgbClr val="434343"/>
                </a:solidFill>
                <a:latin typeface="ArialMT"/>
              </a:rPr>
              <a:t>YOLO, YOLOv2, YOLOv3 </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SSD [Google]</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DSSD [Amazon]</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RetinaNet [Facebook]</a:t>
            </a:r>
          </a:p>
          <a:p>
            <a:pPr algn="l"/>
            <a:r>
              <a:rPr lang="de-DE" sz="1600" b="0" i="0" u="none" strike="noStrike" baseline="0" dirty="0">
                <a:solidFill>
                  <a:srgbClr val="FF0000"/>
                </a:solidFill>
                <a:latin typeface="ArialMT"/>
              </a:rPr>
              <a:t>■ Schneller als 2-Schritt detektoren, schlechtere Resultate</a:t>
            </a:r>
            <a:endParaRPr lang="de-DE" sz="1600" dirty="0">
              <a:solidFill>
                <a:srgbClr val="FF0000"/>
              </a:solidFill>
            </a:endParaRPr>
          </a:p>
        </p:txBody>
      </p:sp>
      <p:sp>
        <p:nvSpPr>
          <p:cNvPr id="6" name="Textfeld 5">
            <a:extLst>
              <a:ext uri="{FF2B5EF4-FFF2-40B4-BE49-F238E27FC236}">
                <a16:creationId xmlns:a16="http://schemas.microsoft.com/office/drawing/2014/main" id="{184938FB-E3E6-47C0-9042-E788F0DAAE24}"/>
              </a:ext>
            </a:extLst>
          </p:cNvPr>
          <p:cNvSpPr txBox="1"/>
          <p:nvPr/>
        </p:nvSpPr>
        <p:spPr>
          <a:xfrm>
            <a:off x="537853" y="5894685"/>
            <a:ext cx="3865418" cy="461665"/>
          </a:xfrm>
          <a:prstGeom prst="rect">
            <a:avLst/>
          </a:prstGeom>
          <a:noFill/>
        </p:spPr>
        <p:txBody>
          <a:bodyPr wrap="square">
            <a:spAutoFit/>
          </a:bodyPr>
          <a:lstStyle/>
          <a:p>
            <a:r>
              <a:rPr lang="de-DE" sz="1200" dirty="0"/>
              <a:t>https://blog.netcetera.com/object-detection-and-tracking-in-2020-f10fb6ff9af3</a:t>
            </a:r>
          </a:p>
        </p:txBody>
      </p:sp>
      <p:pic>
        <p:nvPicPr>
          <p:cNvPr id="8" name="Grafik 7">
            <a:extLst>
              <a:ext uri="{FF2B5EF4-FFF2-40B4-BE49-F238E27FC236}">
                <a16:creationId xmlns:a16="http://schemas.microsoft.com/office/drawing/2014/main" id="{D30E277D-DA1A-483C-B9AA-356C230188C9}"/>
              </a:ext>
            </a:extLst>
          </p:cNvPr>
          <p:cNvPicPr>
            <a:picLocks noChangeAspect="1"/>
          </p:cNvPicPr>
          <p:nvPr/>
        </p:nvPicPr>
        <p:blipFill>
          <a:blip r:embed="rId3"/>
          <a:stretch>
            <a:fillRect/>
          </a:stretch>
        </p:blipFill>
        <p:spPr>
          <a:xfrm>
            <a:off x="537853" y="3638967"/>
            <a:ext cx="5021889" cy="2255718"/>
          </a:xfrm>
          <a:prstGeom prst="rect">
            <a:avLst/>
          </a:prstGeom>
          <a:ln w="25400">
            <a:solidFill>
              <a:schemeClr val="tx2">
                <a:lumMod val="75000"/>
              </a:schemeClr>
            </a:solidFill>
          </a:ln>
        </p:spPr>
      </p:pic>
      <p:sp>
        <p:nvSpPr>
          <p:cNvPr id="3" name="Foliennummernplatzhalter 2">
            <a:extLst>
              <a:ext uri="{FF2B5EF4-FFF2-40B4-BE49-F238E27FC236}">
                <a16:creationId xmlns:a16="http://schemas.microsoft.com/office/drawing/2014/main" id="{035D7F17-845A-4A24-80EB-C38921DD3FEA}"/>
              </a:ext>
            </a:extLst>
          </p:cNvPr>
          <p:cNvSpPr>
            <a:spLocks noGrp="1"/>
          </p:cNvSpPr>
          <p:nvPr>
            <p:ph type="sldNum" sz="quarter" idx="12"/>
          </p:nvPr>
        </p:nvSpPr>
        <p:spPr/>
        <p:txBody>
          <a:bodyPr/>
          <a:lstStyle/>
          <a:p>
            <a:fld id="{92A192A0-C3F3-4E06-83AF-4DCB08E4D15E}" type="slidenum">
              <a:rPr lang="de-DE" smtClean="0"/>
              <a:t>15</a:t>
            </a:fld>
            <a:endParaRPr lang="de-DE"/>
          </a:p>
        </p:txBody>
      </p:sp>
      <p:sp>
        <p:nvSpPr>
          <p:cNvPr id="10" name="Rechteck 9">
            <a:extLst>
              <a:ext uri="{FF2B5EF4-FFF2-40B4-BE49-F238E27FC236}">
                <a16:creationId xmlns:a16="http://schemas.microsoft.com/office/drawing/2014/main" id="{A5D964C0-D5DB-4D68-8A01-239459695ABC}"/>
              </a:ext>
            </a:extLst>
          </p:cNvPr>
          <p:cNvSpPr/>
          <p:nvPr/>
        </p:nvSpPr>
        <p:spPr>
          <a:xfrm>
            <a:off x="0" y="-25965"/>
            <a:ext cx="12192000" cy="141883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SSD: Single Shot MultiBox Detector    &amp;    2-Stage Detektor</a:t>
            </a:r>
          </a:p>
          <a:p>
            <a:pPr algn="ctr"/>
            <a:endParaRPr lang="de-DE" sz="2000" dirty="0">
              <a:latin typeface="Arial" panose="020B0604020202020204" pitchFamily="34" charset="0"/>
              <a:cs typeface="Arial" panose="020B0604020202020204" pitchFamily="34" charset="0"/>
            </a:endParaRPr>
          </a:p>
        </p:txBody>
      </p:sp>
      <p:sp>
        <p:nvSpPr>
          <p:cNvPr id="5" name="Datumsplatzhalter 4">
            <a:extLst>
              <a:ext uri="{FF2B5EF4-FFF2-40B4-BE49-F238E27FC236}">
                <a16:creationId xmlns:a16="http://schemas.microsoft.com/office/drawing/2014/main" id="{904F176A-E0D5-4B20-9174-45F11BC7FD26}"/>
              </a:ext>
            </a:extLst>
          </p:cNvPr>
          <p:cNvSpPr>
            <a:spLocks noGrp="1"/>
          </p:cNvSpPr>
          <p:nvPr>
            <p:ph type="dt" sz="half" idx="10"/>
          </p:nvPr>
        </p:nvSpPr>
        <p:spPr/>
        <p:txBody>
          <a:bodyPr/>
          <a:lstStyle/>
          <a:p>
            <a:fld id="{74FE41FC-5DF5-408A-9212-803A86AF73FA}" type="datetime1">
              <a:rPr lang="de-DE" smtClean="0"/>
              <a:t>24.04.2022</a:t>
            </a:fld>
            <a:endParaRPr lang="de-DE"/>
          </a:p>
        </p:txBody>
      </p:sp>
      <p:pic>
        <p:nvPicPr>
          <p:cNvPr id="11" name="Grafik 10">
            <a:extLst>
              <a:ext uri="{FF2B5EF4-FFF2-40B4-BE49-F238E27FC236}">
                <a16:creationId xmlns:a16="http://schemas.microsoft.com/office/drawing/2014/main" id="{03F139EA-35F7-4E74-A3CC-DDC11FE83A32}"/>
              </a:ext>
            </a:extLst>
          </p:cNvPr>
          <p:cNvPicPr>
            <a:picLocks noChangeAspect="1"/>
          </p:cNvPicPr>
          <p:nvPr/>
        </p:nvPicPr>
        <p:blipFill>
          <a:blip r:embed="rId4"/>
          <a:stretch>
            <a:fillRect/>
          </a:stretch>
        </p:blipFill>
        <p:spPr>
          <a:xfrm>
            <a:off x="6473750" y="3429000"/>
            <a:ext cx="5419089" cy="2255718"/>
          </a:xfrm>
          <a:prstGeom prst="rect">
            <a:avLst/>
          </a:prstGeom>
        </p:spPr>
      </p:pic>
      <p:cxnSp>
        <p:nvCxnSpPr>
          <p:cNvPr id="7" name="Gerader Verbinder 6">
            <a:extLst>
              <a:ext uri="{FF2B5EF4-FFF2-40B4-BE49-F238E27FC236}">
                <a16:creationId xmlns:a16="http://schemas.microsoft.com/office/drawing/2014/main" id="{31B6A708-5B33-4EFD-A123-D10C6D933F67}"/>
              </a:ext>
            </a:extLst>
          </p:cNvPr>
          <p:cNvCxnSpPr>
            <a:cxnSpLocks/>
            <a:stCxn id="10" idx="2"/>
          </p:cNvCxnSpPr>
          <p:nvPr/>
        </p:nvCxnSpPr>
        <p:spPr>
          <a:xfrm>
            <a:off x="6096000" y="1392871"/>
            <a:ext cx="0" cy="5465129"/>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14BDFE1A-B82B-4543-8C14-0C71F8CF67CE}"/>
              </a:ext>
            </a:extLst>
          </p:cNvPr>
          <p:cNvSpPr txBox="1"/>
          <p:nvPr/>
        </p:nvSpPr>
        <p:spPr>
          <a:xfrm>
            <a:off x="6543679" y="1441024"/>
            <a:ext cx="2860749" cy="461665"/>
          </a:xfrm>
          <a:prstGeom prst="rect">
            <a:avLst/>
          </a:prstGeom>
          <a:noFill/>
        </p:spPr>
        <p:txBody>
          <a:bodyPr wrap="square">
            <a:spAutoFit/>
          </a:bodyPr>
          <a:lstStyle/>
          <a:p>
            <a:r>
              <a:rPr lang="en-US" sz="2400" dirty="0">
                <a:solidFill>
                  <a:srgbClr val="002060"/>
                </a:solidFill>
                <a:latin typeface="Arial" panose="020B0604020202020204" pitchFamily="34" charset="0"/>
                <a:cs typeface="Arial" panose="020B0604020202020204" pitchFamily="34" charset="0"/>
              </a:rPr>
              <a:t>2-Stage Detektor</a:t>
            </a:r>
            <a:endParaRPr lang="de-DE" sz="2400" dirty="0">
              <a:solidFill>
                <a:srgbClr val="002060"/>
              </a:solidFill>
            </a:endParaRPr>
          </a:p>
        </p:txBody>
      </p:sp>
      <p:sp>
        <p:nvSpPr>
          <p:cNvPr id="19" name="Textfeld 18">
            <a:extLst>
              <a:ext uri="{FF2B5EF4-FFF2-40B4-BE49-F238E27FC236}">
                <a16:creationId xmlns:a16="http://schemas.microsoft.com/office/drawing/2014/main" id="{F648E663-E8FF-40DB-8711-9132ED1EB9D2}"/>
              </a:ext>
            </a:extLst>
          </p:cNvPr>
          <p:cNvSpPr txBox="1"/>
          <p:nvPr/>
        </p:nvSpPr>
        <p:spPr>
          <a:xfrm>
            <a:off x="6318566" y="1965653"/>
            <a:ext cx="5729455" cy="1169551"/>
          </a:xfrm>
          <a:prstGeom prst="rect">
            <a:avLst/>
          </a:prstGeom>
          <a:solidFill>
            <a:schemeClr val="bg2">
              <a:lumMod val="90000"/>
            </a:schemeClr>
          </a:solidFill>
        </p:spPr>
        <p:txBody>
          <a:bodyPr wrap="square">
            <a:spAutoFit/>
          </a:bodyPr>
          <a:lstStyle/>
          <a:p>
            <a:pPr algn="l"/>
            <a:endParaRPr lang="de-DE" sz="1400" b="1" i="0" u="none" strike="noStrike" baseline="0" dirty="0">
              <a:solidFill>
                <a:schemeClr val="bg2">
                  <a:lumMod val="50000"/>
                </a:schemeClr>
              </a:solidFill>
              <a:latin typeface="Arial" panose="020B0604020202020204" pitchFamily="34" charset="0"/>
              <a:cs typeface="Arial" panose="020B0604020202020204" pitchFamily="34" charset="0"/>
            </a:endParaRPr>
          </a:p>
          <a:p>
            <a:pPr algn="l"/>
            <a:r>
              <a:rPr lang="pt-BR" sz="1400" b="1" i="0" u="none" strike="noStrike" baseline="0" dirty="0">
                <a:solidFill>
                  <a:schemeClr val="accent2"/>
                </a:solidFill>
                <a:latin typeface="Arial" panose="020B0604020202020204" pitchFamily="34" charset="0"/>
                <a:cs typeface="Arial" panose="020B0604020202020204" pitchFamily="34" charset="0"/>
              </a:rPr>
              <a:t>●</a:t>
            </a:r>
            <a:r>
              <a:rPr lang="pt-BR" sz="1400" b="1" i="0" u="none" strike="noStrike" baseline="0" dirty="0">
                <a:solidFill>
                  <a:schemeClr val="bg2">
                    <a:lumMod val="50000"/>
                  </a:schemeClr>
                </a:solidFill>
                <a:latin typeface="Arial" panose="020B0604020202020204" pitchFamily="34" charset="0"/>
                <a:cs typeface="Arial" panose="020B0604020202020204" pitchFamily="34" charset="0"/>
              </a:rPr>
              <a:t> R-CNN, Fast R-CNN, Faster R-CNN, Mask R-CNN [Facebook]</a:t>
            </a:r>
          </a:p>
          <a:p>
            <a:pPr algn="l"/>
            <a:r>
              <a:rPr lang="de-DE" sz="1400" b="1" i="0" u="none" strike="noStrike" baseline="0" dirty="0">
                <a:solidFill>
                  <a:schemeClr val="accent2"/>
                </a:solidFill>
                <a:latin typeface="Arial" panose="020B0604020202020204" pitchFamily="34" charset="0"/>
                <a:cs typeface="Arial" panose="020B0604020202020204" pitchFamily="34" charset="0"/>
              </a:rPr>
              <a:t>●</a:t>
            </a:r>
            <a:r>
              <a:rPr lang="de-DE" sz="1400" b="1" i="0" u="none" strike="noStrike" baseline="0" dirty="0">
                <a:solidFill>
                  <a:schemeClr val="bg2">
                    <a:lumMod val="50000"/>
                  </a:schemeClr>
                </a:solidFill>
                <a:latin typeface="Arial" panose="020B0604020202020204" pitchFamily="34" charset="0"/>
                <a:cs typeface="Arial" panose="020B0604020202020204" pitchFamily="34" charset="0"/>
              </a:rPr>
              <a:t> R-FCN [Microsoft Research]</a:t>
            </a:r>
          </a:p>
          <a:p>
            <a:pPr algn="l"/>
            <a:endParaRPr lang="de-DE" sz="1400" b="1" i="0" u="none" strike="noStrike" baseline="0" dirty="0">
              <a:solidFill>
                <a:schemeClr val="bg2">
                  <a:lumMod val="50000"/>
                </a:schemeClr>
              </a:solidFill>
              <a:latin typeface="Arial" panose="020B0604020202020204" pitchFamily="34" charset="0"/>
              <a:cs typeface="Arial" panose="020B0604020202020204" pitchFamily="34" charset="0"/>
            </a:endParaRPr>
          </a:p>
          <a:p>
            <a:pPr algn="l"/>
            <a:r>
              <a:rPr lang="de-DE" sz="1400" b="1" i="0" u="none" strike="noStrike" baseline="0" dirty="0">
                <a:solidFill>
                  <a:srgbClr val="FF0000"/>
                </a:solidFill>
                <a:latin typeface="Arial" panose="020B0604020202020204" pitchFamily="34" charset="0"/>
                <a:cs typeface="Arial" panose="020B0604020202020204" pitchFamily="34" charset="0"/>
              </a:rPr>
              <a:t>■ Gute Präzision, langsam</a:t>
            </a:r>
            <a:endParaRPr lang="de-DE" sz="1400" b="1" dirty="0">
              <a:solidFill>
                <a:srgbClr val="FF0000"/>
              </a:solidFill>
              <a:latin typeface="Arial" panose="020B0604020202020204" pitchFamily="34" charset="0"/>
              <a:cs typeface="Arial" panose="020B0604020202020204" pitchFamily="34" charset="0"/>
            </a:endParaRPr>
          </a:p>
        </p:txBody>
      </p:sp>
      <p:sp>
        <p:nvSpPr>
          <p:cNvPr id="20" name="Textfeld 19">
            <a:extLst>
              <a:ext uri="{FF2B5EF4-FFF2-40B4-BE49-F238E27FC236}">
                <a16:creationId xmlns:a16="http://schemas.microsoft.com/office/drawing/2014/main" id="{5BB191F4-2FBF-426B-B947-B1C84D689F15}"/>
              </a:ext>
            </a:extLst>
          </p:cNvPr>
          <p:cNvSpPr txBox="1"/>
          <p:nvPr/>
        </p:nvSpPr>
        <p:spPr>
          <a:xfrm>
            <a:off x="6325587" y="6098373"/>
            <a:ext cx="5328560" cy="400110"/>
          </a:xfrm>
          <a:prstGeom prst="rect">
            <a:avLst/>
          </a:prstGeom>
          <a:noFill/>
        </p:spPr>
        <p:txBody>
          <a:bodyPr wrap="square">
            <a:spAutoFit/>
          </a:bodyPr>
          <a:lstStyle/>
          <a:p>
            <a:r>
              <a:rPr lang="en-US" sz="1000" b="0" i="0" u="none" strike="noStrike" baseline="0" dirty="0" err="1">
                <a:solidFill>
                  <a:srgbClr val="000000"/>
                </a:solidFill>
                <a:latin typeface="ArialMT"/>
              </a:rPr>
              <a:t>Img</a:t>
            </a:r>
            <a:r>
              <a:rPr lang="en-US" sz="1000" b="0" i="0" u="none" strike="noStrike" baseline="0" dirty="0">
                <a:solidFill>
                  <a:srgbClr val="000000"/>
                </a:solidFill>
                <a:latin typeface="ArialMT"/>
              </a:rPr>
              <a:t> </a:t>
            </a:r>
            <a:r>
              <a:rPr lang="en-US" sz="1000" b="0" i="0" u="none" strike="noStrike" baseline="0" dirty="0" err="1">
                <a:solidFill>
                  <a:srgbClr val="000000"/>
                </a:solidFill>
                <a:latin typeface="ArialMT"/>
              </a:rPr>
              <a:t>Src</a:t>
            </a:r>
            <a:r>
              <a:rPr lang="en-US" sz="1000" b="0" i="0" u="none" strike="noStrike" baseline="0" dirty="0">
                <a:solidFill>
                  <a:srgbClr val="000000"/>
                </a:solidFill>
                <a:latin typeface="ArialMT"/>
              </a:rPr>
              <a:t>: </a:t>
            </a:r>
            <a:r>
              <a:rPr lang="en-US" sz="1000" b="0" i="0" u="none" strike="noStrike" baseline="0" dirty="0" err="1">
                <a:solidFill>
                  <a:srgbClr val="222222"/>
                </a:solidFill>
                <a:latin typeface="ArialMT"/>
              </a:rPr>
              <a:t>Girshick</a:t>
            </a:r>
            <a:r>
              <a:rPr lang="en-US" sz="1000" b="0" i="0" u="none" strike="noStrike" baseline="0" dirty="0">
                <a:solidFill>
                  <a:srgbClr val="222222"/>
                </a:solidFill>
                <a:latin typeface="ArialMT"/>
              </a:rPr>
              <a:t>, Ross, et al. "Rich feature hierarchies for accurate object detection and semantic segmentation” 2014</a:t>
            </a:r>
            <a:endParaRPr lang="de-DE" sz="2400" dirty="0"/>
          </a:p>
        </p:txBody>
      </p:sp>
      <p:sp>
        <p:nvSpPr>
          <p:cNvPr id="25" name="Gleichschenkliges Dreieck 24">
            <a:extLst>
              <a:ext uri="{FF2B5EF4-FFF2-40B4-BE49-F238E27FC236}">
                <a16:creationId xmlns:a16="http://schemas.microsoft.com/office/drawing/2014/main" id="{FB33E1F0-C033-4DD5-86E3-288C686E2199}"/>
              </a:ext>
            </a:extLst>
          </p:cNvPr>
          <p:cNvSpPr/>
          <p:nvPr/>
        </p:nvSpPr>
        <p:spPr>
          <a:xfrm rot="5400000">
            <a:off x="6126453" y="1487490"/>
            <a:ext cx="322586" cy="3399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8CA179A3-9C70-4628-BC67-B01999482C98}"/>
              </a:ext>
            </a:extLst>
          </p:cNvPr>
          <p:cNvSpPr txBox="1"/>
          <p:nvPr/>
        </p:nvSpPr>
        <p:spPr>
          <a:xfrm>
            <a:off x="518403" y="1439037"/>
            <a:ext cx="4090301" cy="369332"/>
          </a:xfrm>
          <a:prstGeom prst="rect">
            <a:avLst/>
          </a:prstGeom>
          <a:noFill/>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SSD: Single Shot MultiBox Detector </a:t>
            </a:r>
            <a:endParaRPr lang="de-DE" b="1" dirty="0">
              <a:solidFill>
                <a:srgbClr val="002060"/>
              </a:solidFill>
            </a:endParaRPr>
          </a:p>
        </p:txBody>
      </p:sp>
    </p:spTree>
    <p:extLst>
      <p:ext uri="{BB962C8B-B14F-4D97-AF65-F5344CB8AC3E}">
        <p14:creationId xmlns:p14="http://schemas.microsoft.com/office/powerpoint/2010/main" val="58366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D2F3-A8AA-4CD8-B806-7CCDAB5F092E}"/>
              </a:ext>
            </a:extLst>
          </p:cNvPr>
          <p:cNvSpPr>
            <a:spLocks noGrp="1"/>
          </p:cNvSpPr>
          <p:nvPr>
            <p:ph type="title"/>
          </p:nvPr>
        </p:nvSpPr>
        <p:spPr>
          <a:xfrm>
            <a:off x="0" y="0"/>
            <a:ext cx="12192000" cy="1346866"/>
          </a:xfrm>
          <a:solidFill>
            <a:srgbClr val="002060"/>
          </a:solidFill>
        </p:spPr>
        <p:txBody>
          <a:bodyPr>
            <a:normAutofit fontScale="90000"/>
          </a:bodyPr>
          <a:lstStyle/>
          <a:p>
            <a:pPr algn="ctr"/>
            <a:r>
              <a:rPr lang="de-DE" sz="4267" b="1" dirty="0">
                <a:solidFill>
                  <a:srgbClr val="FF0000"/>
                </a:solidFill>
                <a:latin typeface="+mn-lt"/>
              </a:rPr>
              <a:t>     </a:t>
            </a:r>
            <a:br>
              <a:rPr lang="de-DE" sz="4267" b="1" dirty="0">
                <a:solidFill>
                  <a:srgbClr val="FF0000"/>
                </a:solidFill>
                <a:latin typeface="+mn-lt"/>
              </a:rPr>
            </a:br>
            <a:r>
              <a:rPr lang="de-DE" b="1" dirty="0">
                <a:solidFill>
                  <a:schemeClr val="bg1"/>
                </a:solidFill>
                <a:latin typeface="+mn-lt"/>
              </a:rPr>
              <a:t>Convolutional Neural Networks</a:t>
            </a:r>
            <a:r>
              <a:rPr lang="de-DE" b="1" dirty="0">
                <a:solidFill>
                  <a:schemeClr val="bg1"/>
                </a:solidFill>
                <a:latin typeface="+mn-lt"/>
                <a:ea typeface="Montserrat"/>
                <a:cs typeface="Montserrat"/>
                <a:sym typeface="Montserrat"/>
              </a:rPr>
              <a:t> </a:t>
            </a:r>
            <a:r>
              <a:rPr lang="de-DE" b="1" dirty="0">
                <a:solidFill>
                  <a:schemeClr val="bg1"/>
                </a:solidFill>
                <a:latin typeface="+mn-lt"/>
              </a:rPr>
              <a:t>(CNN / ConvNets)</a:t>
            </a:r>
            <a:br>
              <a:rPr lang="de-DE" b="1" dirty="0">
                <a:solidFill>
                  <a:srgbClr val="FF0000"/>
                </a:solidFill>
                <a:latin typeface="+mn-lt"/>
              </a:rPr>
            </a:br>
            <a:endParaRPr lang="de-DE" sz="4267" b="1" dirty="0">
              <a:solidFill>
                <a:srgbClr val="FF0000"/>
              </a:solidFill>
              <a:latin typeface="+mn-lt"/>
            </a:endParaRPr>
          </a:p>
        </p:txBody>
      </p:sp>
      <p:sp>
        <p:nvSpPr>
          <p:cNvPr id="4" name="Textfeld 3">
            <a:extLst>
              <a:ext uri="{FF2B5EF4-FFF2-40B4-BE49-F238E27FC236}">
                <a16:creationId xmlns:a16="http://schemas.microsoft.com/office/drawing/2014/main" id="{22B79879-C1B8-47A2-A754-C6827758C809}"/>
              </a:ext>
            </a:extLst>
          </p:cNvPr>
          <p:cNvSpPr txBox="1"/>
          <p:nvPr/>
        </p:nvSpPr>
        <p:spPr>
          <a:xfrm>
            <a:off x="65953" y="1346866"/>
            <a:ext cx="4756567" cy="1292662"/>
          </a:xfrm>
          <a:prstGeom prst="rect">
            <a:avLst/>
          </a:prstGeom>
          <a:noFill/>
        </p:spPr>
        <p:txBody>
          <a:bodyPr wrap="square">
            <a:spAutoFit/>
          </a:bodyPr>
          <a:lstStyle/>
          <a:p>
            <a:pPr marL="285750" indent="-285750">
              <a:buFont typeface="Wingdings" panose="05000000000000000000" pitchFamily="2" charset="2"/>
              <a:buChar char="§"/>
            </a:pPr>
            <a:r>
              <a:rPr lang="de-DE" sz="1800" b="1" dirty="0">
                <a:solidFill>
                  <a:srgbClr val="002060"/>
                </a:solidFill>
                <a:effectLst/>
                <a:latin typeface="Roboto" panose="02000000000000000000" pitchFamily="2" charset="0"/>
                <a:ea typeface="Times New Roman" panose="02020603050405020304" pitchFamily="18" charset="0"/>
              </a:rPr>
              <a:t>  </a:t>
            </a:r>
            <a:r>
              <a:rPr lang="de-DE" sz="1800" dirty="0">
                <a:solidFill>
                  <a:srgbClr val="002060"/>
                </a:solidFill>
                <a:effectLst/>
                <a:latin typeface="Roboto" panose="02000000000000000000" pitchFamily="2" charset="0"/>
                <a:ea typeface="Times New Roman" panose="02020603050405020304" pitchFamily="18" charset="0"/>
              </a:rPr>
              <a:t>Filter</a:t>
            </a:r>
            <a:r>
              <a:rPr lang="de-DE" sz="1800" b="1" dirty="0">
                <a:solidFill>
                  <a:srgbClr val="002060"/>
                </a:solidFill>
                <a:effectLst/>
                <a:latin typeface="Roboto" panose="02000000000000000000" pitchFamily="2" charset="0"/>
                <a:ea typeface="Times New Roman" panose="02020603050405020304" pitchFamily="18" charset="0"/>
              </a:rPr>
              <a:t> </a:t>
            </a:r>
            <a:endParaRPr lang="de-DE" sz="2667" dirty="0">
              <a:solidFill>
                <a:srgbClr val="002060"/>
              </a:solidFill>
            </a:endParaRPr>
          </a:p>
          <a:p>
            <a:pPr marL="380990" indent="-380990">
              <a:buFont typeface="Wingdings" panose="05000000000000000000" pitchFamily="2" charset="2"/>
              <a:buChar char="§"/>
            </a:pPr>
            <a:r>
              <a:rPr lang="de-DE" sz="2000" dirty="0">
                <a:solidFill>
                  <a:srgbClr val="002060"/>
                </a:solidFill>
              </a:rPr>
              <a:t>Faltungsschicht</a:t>
            </a:r>
          </a:p>
          <a:p>
            <a:pPr marL="380990" indent="-380990">
              <a:buFont typeface="Wingdings" panose="05000000000000000000" pitchFamily="2" charset="2"/>
              <a:buChar char="§"/>
            </a:pPr>
            <a:r>
              <a:rPr lang="de-DE" sz="2000" dirty="0">
                <a:solidFill>
                  <a:srgbClr val="002060"/>
                </a:solidFill>
              </a:rPr>
              <a:t>Pooling-Schicht</a:t>
            </a:r>
          </a:p>
          <a:p>
            <a:pPr marL="380990" indent="-380990">
              <a:buFont typeface="Wingdings" panose="05000000000000000000" pitchFamily="2" charset="2"/>
              <a:buChar char="§"/>
            </a:pPr>
            <a:r>
              <a:rPr lang="de-DE" sz="2000" dirty="0">
                <a:solidFill>
                  <a:srgbClr val="002060"/>
                </a:solidFill>
              </a:rPr>
              <a:t>Fully Connected-Schicht (FC-Schicht)</a:t>
            </a:r>
          </a:p>
        </p:txBody>
      </p:sp>
      <p:sp>
        <p:nvSpPr>
          <p:cNvPr id="3" name="Foliennummernplatzhalter 2">
            <a:extLst>
              <a:ext uri="{FF2B5EF4-FFF2-40B4-BE49-F238E27FC236}">
                <a16:creationId xmlns:a16="http://schemas.microsoft.com/office/drawing/2014/main" id="{16B94FDB-DD86-4626-A87E-224BBF7363F8}"/>
              </a:ext>
            </a:extLst>
          </p:cNvPr>
          <p:cNvSpPr>
            <a:spLocks noGrp="1"/>
          </p:cNvSpPr>
          <p:nvPr>
            <p:ph type="sldNum" idx="12"/>
          </p:nvPr>
        </p:nvSpPr>
        <p:spPr/>
        <p:txBody>
          <a:bodyPr/>
          <a:lstStyle/>
          <a:p>
            <a:fld id="{00000000-1234-1234-1234-123412341234}" type="slidenum">
              <a:rPr lang="de-DE" smtClean="0"/>
              <a:pPr/>
              <a:t>16</a:t>
            </a:fld>
            <a:endParaRPr lang="de-DE"/>
          </a:p>
        </p:txBody>
      </p:sp>
      <p:pic>
        <p:nvPicPr>
          <p:cNvPr id="7" name="Grafik 6">
            <a:extLst>
              <a:ext uri="{FF2B5EF4-FFF2-40B4-BE49-F238E27FC236}">
                <a16:creationId xmlns:a16="http://schemas.microsoft.com/office/drawing/2014/main" id="{4F02E8FE-F3A4-4126-BD57-BD474A594983}"/>
              </a:ext>
            </a:extLst>
          </p:cNvPr>
          <p:cNvPicPr>
            <a:picLocks noChangeAspect="1"/>
          </p:cNvPicPr>
          <p:nvPr/>
        </p:nvPicPr>
        <p:blipFill>
          <a:blip r:embed="rId3"/>
          <a:stretch>
            <a:fillRect/>
          </a:stretch>
        </p:blipFill>
        <p:spPr>
          <a:xfrm>
            <a:off x="5552129" y="4393699"/>
            <a:ext cx="1186941" cy="1117435"/>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4F19103D-B121-4C8C-A5F4-740581678399}"/>
              </a:ext>
            </a:extLst>
          </p:cNvPr>
          <p:cNvSpPr txBox="1"/>
          <p:nvPr/>
        </p:nvSpPr>
        <p:spPr>
          <a:xfrm>
            <a:off x="5552129" y="5682950"/>
            <a:ext cx="1312760" cy="307777"/>
          </a:xfrm>
          <a:prstGeom prst="rect">
            <a:avLst/>
          </a:prstGeom>
          <a:noFill/>
        </p:spPr>
        <p:txBody>
          <a:bodyPr wrap="square">
            <a:spAutoFit/>
          </a:bodyPr>
          <a:lstStyle/>
          <a:p>
            <a:r>
              <a:rPr lang="de-DE" sz="1400" b="1" dirty="0"/>
              <a:t>Bilderkennung</a:t>
            </a:r>
          </a:p>
        </p:txBody>
      </p:sp>
      <p:pic>
        <p:nvPicPr>
          <p:cNvPr id="9" name="Grafik 8">
            <a:extLst>
              <a:ext uri="{FF2B5EF4-FFF2-40B4-BE49-F238E27FC236}">
                <a16:creationId xmlns:a16="http://schemas.microsoft.com/office/drawing/2014/main" id="{B8F667D5-12B9-483C-A771-8A058978F9AE}"/>
              </a:ext>
            </a:extLst>
          </p:cNvPr>
          <p:cNvPicPr>
            <a:picLocks noChangeAspect="1"/>
          </p:cNvPicPr>
          <p:nvPr/>
        </p:nvPicPr>
        <p:blipFill>
          <a:blip r:embed="rId4"/>
          <a:stretch>
            <a:fillRect/>
          </a:stretch>
        </p:blipFill>
        <p:spPr>
          <a:xfrm>
            <a:off x="6977222" y="4420179"/>
            <a:ext cx="1267744" cy="109095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E31F055D-09A5-4133-8FFA-B3CB48C544FA}"/>
              </a:ext>
            </a:extLst>
          </p:cNvPr>
          <p:cNvSpPr txBox="1"/>
          <p:nvPr/>
        </p:nvSpPr>
        <p:spPr>
          <a:xfrm>
            <a:off x="6739070" y="5601636"/>
            <a:ext cx="1554126" cy="584775"/>
          </a:xfrm>
          <a:prstGeom prst="rect">
            <a:avLst/>
          </a:prstGeom>
          <a:noFill/>
        </p:spPr>
        <p:txBody>
          <a:bodyPr wrap="square">
            <a:spAutoFit/>
          </a:bodyPr>
          <a:lstStyle/>
          <a:p>
            <a:pPr algn="ctr"/>
            <a:r>
              <a:rPr lang="de-DE" sz="1600" b="1" dirty="0"/>
              <a:t>Autonomes Fahren </a:t>
            </a:r>
          </a:p>
        </p:txBody>
      </p:sp>
      <p:pic>
        <p:nvPicPr>
          <p:cNvPr id="11" name="Grafik 10">
            <a:extLst>
              <a:ext uri="{FF2B5EF4-FFF2-40B4-BE49-F238E27FC236}">
                <a16:creationId xmlns:a16="http://schemas.microsoft.com/office/drawing/2014/main" id="{A468535D-413E-40A6-9DBD-EEAFD5657EA7}"/>
              </a:ext>
            </a:extLst>
          </p:cNvPr>
          <p:cNvPicPr>
            <a:picLocks noChangeAspect="1"/>
          </p:cNvPicPr>
          <p:nvPr/>
        </p:nvPicPr>
        <p:blipFill>
          <a:blip r:embed="rId5"/>
          <a:stretch>
            <a:fillRect/>
          </a:stretch>
        </p:blipFill>
        <p:spPr>
          <a:xfrm>
            <a:off x="8483118" y="4393699"/>
            <a:ext cx="1365415" cy="1117435"/>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2813F5FE-B6A2-4BC3-B4CE-787C2FD3F40F}"/>
              </a:ext>
            </a:extLst>
          </p:cNvPr>
          <p:cNvPicPr>
            <a:picLocks noChangeAspect="1"/>
          </p:cNvPicPr>
          <p:nvPr/>
        </p:nvPicPr>
        <p:blipFill>
          <a:blip r:embed="rId6"/>
          <a:stretch>
            <a:fillRect/>
          </a:stretch>
        </p:blipFill>
        <p:spPr>
          <a:xfrm>
            <a:off x="10071205" y="4393699"/>
            <a:ext cx="1473617" cy="1117435"/>
          </a:xfrm>
          <a:prstGeom prst="rect">
            <a:avLst/>
          </a:prstGeom>
          <a:ln>
            <a:noFill/>
          </a:ln>
          <a:effectLst>
            <a:outerShdw blurRad="292100" dist="139700" dir="2700000" algn="tl" rotWithShape="0">
              <a:srgbClr val="333333">
                <a:alpha val="65000"/>
              </a:srgbClr>
            </a:outerShdw>
          </a:effectLst>
        </p:spPr>
      </p:pic>
      <p:sp>
        <p:nvSpPr>
          <p:cNvPr id="13" name="Textfeld 12">
            <a:extLst>
              <a:ext uri="{FF2B5EF4-FFF2-40B4-BE49-F238E27FC236}">
                <a16:creationId xmlns:a16="http://schemas.microsoft.com/office/drawing/2014/main" id="{27D5BF51-3712-4C1E-8052-37FBE1BCCD63}"/>
              </a:ext>
            </a:extLst>
          </p:cNvPr>
          <p:cNvSpPr txBox="1"/>
          <p:nvPr/>
        </p:nvSpPr>
        <p:spPr>
          <a:xfrm>
            <a:off x="9965524" y="5682950"/>
            <a:ext cx="1684977" cy="338554"/>
          </a:xfrm>
          <a:prstGeom prst="rect">
            <a:avLst/>
          </a:prstGeom>
          <a:noFill/>
        </p:spPr>
        <p:txBody>
          <a:bodyPr wrap="square">
            <a:spAutoFit/>
          </a:bodyPr>
          <a:lstStyle/>
          <a:p>
            <a:r>
              <a:rPr lang="de-DE" sz="1600" b="1" dirty="0"/>
              <a:t>Spracherkennung</a:t>
            </a:r>
          </a:p>
        </p:txBody>
      </p:sp>
      <p:pic>
        <p:nvPicPr>
          <p:cNvPr id="14" name="Picture 2">
            <a:extLst>
              <a:ext uri="{FF2B5EF4-FFF2-40B4-BE49-F238E27FC236}">
                <a16:creationId xmlns:a16="http://schemas.microsoft.com/office/drawing/2014/main" id="{F759E5DC-8681-4266-982C-5C113EDC73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2139" y="1458873"/>
            <a:ext cx="6447877" cy="208213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Gerader Verbinder 14">
            <a:extLst>
              <a:ext uri="{FF2B5EF4-FFF2-40B4-BE49-F238E27FC236}">
                <a16:creationId xmlns:a16="http://schemas.microsoft.com/office/drawing/2014/main" id="{E442BE1D-84E2-4341-8FEA-B96E44211E34}"/>
              </a:ext>
            </a:extLst>
          </p:cNvPr>
          <p:cNvCxnSpPr>
            <a:cxnSpLocks/>
          </p:cNvCxnSpPr>
          <p:nvPr/>
        </p:nvCxnSpPr>
        <p:spPr>
          <a:xfrm>
            <a:off x="5061098" y="1095153"/>
            <a:ext cx="0" cy="5762847"/>
          </a:xfrm>
          <a:prstGeom prst="line">
            <a:avLst/>
          </a:prstGeom>
          <a:ln w="53975">
            <a:solidFill>
              <a:srgbClr val="002060"/>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C63CF449-F48C-4409-964D-C33830345A68}"/>
              </a:ext>
            </a:extLst>
          </p:cNvPr>
          <p:cNvPicPr>
            <a:picLocks noChangeAspect="1"/>
          </p:cNvPicPr>
          <p:nvPr/>
        </p:nvPicPr>
        <p:blipFill>
          <a:blip r:embed="rId8"/>
          <a:stretch>
            <a:fillRect/>
          </a:stretch>
        </p:blipFill>
        <p:spPr>
          <a:xfrm>
            <a:off x="50992" y="3482872"/>
            <a:ext cx="4935109" cy="2590296"/>
          </a:xfrm>
          <a:prstGeom prst="rect">
            <a:avLst/>
          </a:prstGeom>
        </p:spPr>
      </p:pic>
      <p:sp>
        <p:nvSpPr>
          <p:cNvPr id="5" name="Datumsplatzhalter 4">
            <a:extLst>
              <a:ext uri="{FF2B5EF4-FFF2-40B4-BE49-F238E27FC236}">
                <a16:creationId xmlns:a16="http://schemas.microsoft.com/office/drawing/2014/main" id="{0DE35C4E-B181-4E86-B668-B74CDA56D51E}"/>
              </a:ext>
            </a:extLst>
          </p:cNvPr>
          <p:cNvSpPr>
            <a:spLocks noGrp="1"/>
          </p:cNvSpPr>
          <p:nvPr>
            <p:ph type="dt" sz="half" idx="10"/>
          </p:nvPr>
        </p:nvSpPr>
        <p:spPr/>
        <p:txBody>
          <a:bodyPr/>
          <a:lstStyle/>
          <a:p>
            <a:fld id="{2D041727-7835-44B8-B07B-38DCF9BA7B80}" type="datetime1">
              <a:rPr lang="de-DE" smtClean="0"/>
              <a:t>24.04.2022</a:t>
            </a:fld>
            <a:endParaRPr lang="de-DE"/>
          </a:p>
        </p:txBody>
      </p:sp>
    </p:spTree>
    <p:extLst>
      <p:ext uri="{BB962C8B-B14F-4D97-AF65-F5344CB8AC3E}">
        <p14:creationId xmlns:p14="http://schemas.microsoft.com/office/powerpoint/2010/main" val="3278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36147434-3653-4103-9337-D1912755AE34}"/>
              </a:ext>
            </a:extLst>
          </p:cNvPr>
          <p:cNvSpPr/>
          <p:nvPr/>
        </p:nvSpPr>
        <p:spPr>
          <a:xfrm>
            <a:off x="0" y="14867"/>
            <a:ext cx="3546048"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sp>
        <p:nvSpPr>
          <p:cNvPr id="11" name="Titel 1">
            <a:extLst>
              <a:ext uri="{FF2B5EF4-FFF2-40B4-BE49-F238E27FC236}">
                <a16:creationId xmlns:a16="http://schemas.microsoft.com/office/drawing/2014/main" id="{7C105938-CA8F-4655-A47D-9D68F0E99B6C}"/>
              </a:ext>
            </a:extLst>
          </p:cNvPr>
          <p:cNvSpPr txBox="1">
            <a:spLocks/>
          </p:cNvSpPr>
          <p:nvPr/>
        </p:nvSpPr>
        <p:spPr>
          <a:xfrm>
            <a:off x="0" y="569"/>
            <a:ext cx="12192000" cy="621377"/>
          </a:xfrm>
          <a:prstGeom prst="rect">
            <a:avLst/>
          </a:prstGeom>
          <a:solidFill>
            <a:srgbClr val="002060"/>
          </a:solidFill>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4267" b="1" dirty="0">
                <a:solidFill>
                  <a:srgbClr val="FF0000"/>
                </a:solidFill>
                <a:latin typeface="+mn-lt"/>
              </a:rPr>
              <a:t>     </a:t>
            </a:r>
            <a:br>
              <a:rPr lang="de-DE" sz="4267" b="1" dirty="0">
                <a:solidFill>
                  <a:srgbClr val="FF0000"/>
                </a:solidFill>
                <a:latin typeface="+mn-lt"/>
              </a:rPr>
            </a:br>
            <a:r>
              <a:rPr lang="de-DE" sz="14400" b="1" dirty="0">
                <a:solidFill>
                  <a:schemeClr val="bg1"/>
                </a:solidFill>
                <a:latin typeface="+mn-lt"/>
              </a:rPr>
              <a:t>Convolutional Neural Networks</a:t>
            </a:r>
            <a:r>
              <a:rPr lang="de-DE" sz="14400" b="1" dirty="0">
                <a:solidFill>
                  <a:schemeClr val="bg1"/>
                </a:solidFill>
                <a:latin typeface="+mn-lt"/>
                <a:ea typeface="Montserrat"/>
                <a:cs typeface="Montserrat"/>
                <a:sym typeface="Montserrat"/>
              </a:rPr>
              <a:t> </a:t>
            </a:r>
            <a:r>
              <a:rPr lang="de-DE" sz="14400" b="1" dirty="0">
                <a:solidFill>
                  <a:schemeClr val="bg1"/>
                </a:solidFill>
                <a:latin typeface="+mn-lt"/>
              </a:rPr>
              <a:t>(CNN / ConvNets)</a:t>
            </a:r>
            <a:br>
              <a:rPr lang="de-DE" sz="14400" b="1" dirty="0">
                <a:solidFill>
                  <a:srgbClr val="FF0000"/>
                </a:solidFill>
                <a:latin typeface="+mn-lt"/>
              </a:rPr>
            </a:br>
            <a:endParaRPr lang="de-DE" sz="4267" b="1" dirty="0">
              <a:solidFill>
                <a:srgbClr val="FF0000"/>
              </a:solidFill>
              <a:latin typeface="+mn-lt"/>
            </a:endParaRPr>
          </a:p>
        </p:txBody>
      </p:sp>
      <p:grpSp>
        <p:nvGrpSpPr>
          <p:cNvPr id="30" name="Gruppieren 29">
            <a:extLst>
              <a:ext uri="{FF2B5EF4-FFF2-40B4-BE49-F238E27FC236}">
                <a16:creationId xmlns:a16="http://schemas.microsoft.com/office/drawing/2014/main" id="{5D180AEA-D059-493E-B63A-C47C115F141B}"/>
              </a:ext>
            </a:extLst>
          </p:cNvPr>
          <p:cNvGrpSpPr/>
          <p:nvPr/>
        </p:nvGrpSpPr>
        <p:grpSpPr>
          <a:xfrm>
            <a:off x="584151" y="2269691"/>
            <a:ext cx="10853414" cy="1394005"/>
            <a:chOff x="584151" y="2269691"/>
            <a:chExt cx="10853414" cy="1394005"/>
          </a:xfrm>
        </p:grpSpPr>
        <p:sp>
          <p:nvSpPr>
            <p:cNvPr id="3" name="Textfeld 2">
              <a:extLst>
                <a:ext uri="{FF2B5EF4-FFF2-40B4-BE49-F238E27FC236}">
                  <a16:creationId xmlns:a16="http://schemas.microsoft.com/office/drawing/2014/main" id="{97CE547A-B76A-4A90-AB6D-7BB7C3E8C96B}"/>
                </a:ext>
              </a:extLst>
            </p:cNvPr>
            <p:cNvSpPr txBox="1"/>
            <p:nvPr/>
          </p:nvSpPr>
          <p:spPr>
            <a:xfrm>
              <a:off x="584151" y="2589558"/>
              <a:ext cx="2186625" cy="461665"/>
            </a:xfrm>
            <a:prstGeom prst="rect">
              <a:avLst/>
            </a:prstGeom>
            <a:noFill/>
          </p:spPr>
          <p:txBody>
            <a:bodyPr wrap="square">
              <a:spAutoFit/>
            </a:bodyPr>
            <a:lstStyle/>
            <a:p>
              <a:r>
                <a:rPr lang="de-DE" sz="2400" b="1" dirty="0">
                  <a:solidFill>
                    <a:schemeClr val="bg1">
                      <a:lumMod val="95000"/>
                    </a:schemeClr>
                  </a:solidFill>
                  <a:latin typeface="Arial" panose="020B0604020202020204" pitchFamily="34" charset="0"/>
                  <a:cs typeface="Arial" panose="020B0604020202020204" pitchFamily="34" charset="0"/>
                </a:rPr>
                <a:t>ReLu-Layer</a:t>
              </a:r>
              <a:endParaRPr lang="de-DE" sz="2400" dirty="0">
                <a:solidFill>
                  <a:schemeClr val="bg1">
                    <a:lumMod val="95000"/>
                  </a:schemeClr>
                </a:solidFill>
                <a:latin typeface="Arial" panose="020B0604020202020204" pitchFamily="34" charset="0"/>
                <a:cs typeface="Arial" panose="020B0604020202020204" pitchFamily="34" charset="0"/>
              </a:endParaRPr>
            </a:p>
          </p:txBody>
        </p:sp>
        <p:pic>
          <p:nvPicPr>
            <p:cNvPr id="4" name="Grafik 3">
              <a:extLst>
                <a:ext uri="{FF2B5EF4-FFF2-40B4-BE49-F238E27FC236}">
                  <a16:creationId xmlns:a16="http://schemas.microsoft.com/office/drawing/2014/main" id="{DC188FF4-753E-42E1-AE65-F6299A9B9988}"/>
                </a:ext>
              </a:extLst>
            </p:cNvPr>
            <p:cNvPicPr>
              <a:picLocks noChangeAspect="1"/>
            </p:cNvPicPr>
            <p:nvPr/>
          </p:nvPicPr>
          <p:blipFill>
            <a:blip r:embed="rId3"/>
            <a:stretch>
              <a:fillRect/>
            </a:stretch>
          </p:blipFill>
          <p:spPr>
            <a:xfrm>
              <a:off x="4462266" y="2269691"/>
              <a:ext cx="3546048" cy="1394005"/>
            </a:xfrm>
            <a:prstGeom prst="rect">
              <a:avLst/>
            </a:prstGeom>
            <a:ln>
              <a:noFill/>
            </a:ln>
            <a:effectLst>
              <a:outerShdw blurRad="292100" dist="139700" dir="2700000" algn="tl" rotWithShape="0">
                <a:srgbClr val="333333">
                  <a:alpha val="65000"/>
                </a:srgbClr>
              </a:outerShdw>
            </a:effectLst>
          </p:spPr>
        </p:pic>
        <p:sp>
          <p:nvSpPr>
            <p:cNvPr id="13" name="Pfeil: nach rechts 12">
              <a:extLst>
                <a:ext uri="{FF2B5EF4-FFF2-40B4-BE49-F238E27FC236}">
                  <a16:creationId xmlns:a16="http://schemas.microsoft.com/office/drawing/2014/main" id="{3A655764-1A85-4043-926A-20BEB12CAC48}"/>
                </a:ext>
              </a:extLst>
            </p:cNvPr>
            <p:cNvSpPr/>
            <p:nvPr/>
          </p:nvSpPr>
          <p:spPr>
            <a:xfrm>
              <a:off x="3206476" y="2723507"/>
              <a:ext cx="923723" cy="397126"/>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C9426E0B-6181-4654-906B-1248374C2BDE}"/>
                </a:ext>
              </a:extLst>
            </p:cNvPr>
            <p:cNvSpPr txBox="1"/>
            <p:nvPr/>
          </p:nvSpPr>
          <p:spPr>
            <a:xfrm>
              <a:off x="8404549" y="2589558"/>
              <a:ext cx="3033016" cy="400110"/>
            </a:xfrm>
            <a:prstGeom prst="rect">
              <a:avLst/>
            </a:prstGeom>
            <a:noFill/>
          </p:spPr>
          <p:txBody>
            <a:bodyPr wrap="square">
              <a:spAutoFit/>
            </a:bodyPr>
            <a:lstStyle/>
            <a:p>
              <a:pPr algn="ctr"/>
              <a:r>
                <a:rPr lang="de-DE" sz="2000" dirty="0">
                  <a:solidFill>
                    <a:schemeClr val="accent1">
                      <a:lumMod val="75000"/>
                    </a:schemeClr>
                  </a:solidFill>
                  <a:latin typeface="Arial Nova" panose="020B0504020202020204" pitchFamily="34" charset="0"/>
                </a:rPr>
                <a:t>beschleunigt die Training</a:t>
              </a:r>
            </a:p>
          </p:txBody>
        </p:sp>
      </p:grpSp>
      <p:grpSp>
        <p:nvGrpSpPr>
          <p:cNvPr id="31" name="Gruppieren 30">
            <a:extLst>
              <a:ext uri="{FF2B5EF4-FFF2-40B4-BE49-F238E27FC236}">
                <a16:creationId xmlns:a16="http://schemas.microsoft.com/office/drawing/2014/main" id="{97D8B975-F768-4992-BCE0-75890536B818}"/>
              </a:ext>
            </a:extLst>
          </p:cNvPr>
          <p:cNvGrpSpPr/>
          <p:nvPr/>
        </p:nvGrpSpPr>
        <p:grpSpPr>
          <a:xfrm>
            <a:off x="502260" y="3705332"/>
            <a:ext cx="11018938" cy="1409866"/>
            <a:chOff x="502260" y="3705332"/>
            <a:chExt cx="11018938" cy="1409866"/>
          </a:xfrm>
        </p:grpSpPr>
        <p:sp>
          <p:nvSpPr>
            <p:cNvPr id="6" name="Textfeld 5">
              <a:extLst>
                <a:ext uri="{FF2B5EF4-FFF2-40B4-BE49-F238E27FC236}">
                  <a16:creationId xmlns:a16="http://schemas.microsoft.com/office/drawing/2014/main" id="{1775FB17-4403-477B-93C1-9C836AA3CA9A}"/>
                </a:ext>
              </a:extLst>
            </p:cNvPr>
            <p:cNvSpPr txBox="1"/>
            <p:nvPr/>
          </p:nvSpPr>
          <p:spPr>
            <a:xfrm>
              <a:off x="502260" y="3911166"/>
              <a:ext cx="2350406" cy="461665"/>
            </a:xfrm>
            <a:prstGeom prst="rect">
              <a:avLst/>
            </a:prstGeom>
            <a:noFill/>
          </p:spPr>
          <p:txBody>
            <a:bodyPr wrap="square">
              <a:spAutoFit/>
            </a:bodyPr>
            <a:lstStyle/>
            <a:p>
              <a:r>
                <a:rPr lang="de-DE" sz="2400" b="1" i="0" u="none" strike="noStrike" baseline="0" dirty="0">
                  <a:solidFill>
                    <a:schemeClr val="bg1">
                      <a:lumMod val="95000"/>
                    </a:schemeClr>
                  </a:solidFill>
                  <a:latin typeface="Arial" panose="020B0604020202020204" pitchFamily="34" charset="0"/>
                </a:rPr>
                <a:t>Pooling Layer</a:t>
              </a:r>
              <a:endParaRPr lang="de-DE" sz="2400" dirty="0">
                <a:solidFill>
                  <a:schemeClr val="bg1">
                    <a:lumMod val="95000"/>
                  </a:schemeClr>
                </a:solidFill>
              </a:endParaRPr>
            </a:p>
          </p:txBody>
        </p:sp>
        <p:pic>
          <p:nvPicPr>
            <p:cNvPr id="7" name="Grafik 6">
              <a:extLst>
                <a:ext uri="{FF2B5EF4-FFF2-40B4-BE49-F238E27FC236}">
                  <a16:creationId xmlns:a16="http://schemas.microsoft.com/office/drawing/2014/main" id="{FF4C6689-D190-4E7A-A75E-5DE437D2ECB6}"/>
                </a:ext>
              </a:extLst>
            </p:cNvPr>
            <p:cNvPicPr>
              <a:picLocks noChangeAspect="1"/>
            </p:cNvPicPr>
            <p:nvPr/>
          </p:nvPicPr>
          <p:blipFill>
            <a:blip r:embed="rId4"/>
            <a:stretch>
              <a:fillRect/>
            </a:stretch>
          </p:blipFill>
          <p:spPr>
            <a:xfrm>
              <a:off x="4517291" y="3705332"/>
              <a:ext cx="3435998" cy="1409866"/>
            </a:xfrm>
            <a:prstGeom prst="rect">
              <a:avLst/>
            </a:prstGeom>
            <a:ln>
              <a:noFill/>
            </a:ln>
            <a:effectLst>
              <a:outerShdw blurRad="292100" dist="139700" dir="2700000" algn="tl" rotWithShape="0">
                <a:srgbClr val="333333">
                  <a:alpha val="65000"/>
                </a:srgbClr>
              </a:outerShdw>
            </a:effectLst>
          </p:spPr>
        </p:pic>
        <p:sp>
          <p:nvSpPr>
            <p:cNvPr id="16" name="Pfeil: nach rechts 15">
              <a:extLst>
                <a:ext uri="{FF2B5EF4-FFF2-40B4-BE49-F238E27FC236}">
                  <a16:creationId xmlns:a16="http://schemas.microsoft.com/office/drawing/2014/main" id="{9B9AB959-56C0-4A9A-9D7B-0981C765374A}"/>
                </a:ext>
              </a:extLst>
            </p:cNvPr>
            <p:cNvSpPr/>
            <p:nvPr/>
          </p:nvSpPr>
          <p:spPr>
            <a:xfrm>
              <a:off x="3055527" y="4051281"/>
              <a:ext cx="1120051" cy="397126"/>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Textfeld 23">
              <a:extLst>
                <a:ext uri="{FF2B5EF4-FFF2-40B4-BE49-F238E27FC236}">
                  <a16:creationId xmlns:a16="http://schemas.microsoft.com/office/drawing/2014/main" id="{49930D4F-98AD-4E1F-84B2-AFA2123F728D}"/>
                </a:ext>
              </a:extLst>
            </p:cNvPr>
            <p:cNvSpPr txBox="1"/>
            <p:nvPr/>
          </p:nvSpPr>
          <p:spPr>
            <a:xfrm>
              <a:off x="8318736" y="3879303"/>
              <a:ext cx="3202462" cy="707886"/>
            </a:xfrm>
            <a:prstGeom prst="rect">
              <a:avLst/>
            </a:prstGeom>
            <a:noFill/>
          </p:spPr>
          <p:txBody>
            <a:bodyPr wrap="square">
              <a:spAutoFit/>
            </a:bodyPr>
            <a:lstStyle/>
            <a:p>
              <a:r>
                <a:rPr lang="de-DE" sz="2000" dirty="0">
                  <a:solidFill>
                    <a:schemeClr val="accent1">
                      <a:lumMod val="75000"/>
                    </a:schemeClr>
                  </a:solidFill>
                  <a:latin typeface="Arial Nova" panose="020B0504020202020204" pitchFamily="34" charset="0"/>
                </a:rPr>
                <a:t>reduzieren Anzahl der Parameter im Modell</a:t>
              </a:r>
            </a:p>
          </p:txBody>
        </p:sp>
      </p:grpSp>
      <p:grpSp>
        <p:nvGrpSpPr>
          <p:cNvPr id="29" name="Gruppieren 28">
            <a:extLst>
              <a:ext uri="{FF2B5EF4-FFF2-40B4-BE49-F238E27FC236}">
                <a16:creationId xmlns:a16="http://schemas.microsoft.com/office/drawing/2014/main" id="{18D128A9-2E98-4C8D-96ED-46CA5937B5D8}"/>
              </a:ext>
            </a:extLst>
          </p:cNvPr>
          <p:cNvGrpSpPr/>
          <p:nvPr/>
        </p:nvGrpSpPr>
        <p:grpSpPr>
          <a:xfrm>
            <a:off x="584151" y="682103"/>
            <a:ext cx="11352210" cy="1527431"/>
            <a:chOff x="584151" y="682103"/>
            <a:chExt cx="11352210" cy="1527431"/>
          </a:xfrm>
        </p:grpSpPr>
        <p:pic>
          <p:nvPicPr>
            <p:cNvPr id="12" name="Grafik 11">
              <a:extLst>
                <a:ext uri="{FF2B5EF4-FFF2-40B4-BE49-F238E27FC236}">
                  <a16:creationId xmlns:a16="http://schemas.microsoft.com/office/drawing/2014/main" id="{77948D0C-F5E1-4C77-8F0A-6F9DDC585C4F}"/>
                </a:ext>
              </a:extLst>
            </p:cNvPr>
            <p:cNvPicPr>
              <a:picLocks noChangeAspect="1"/>
            </p:cNvPicPr>
            <p:nvPr/>
          </p:nvPicPr>
          <p:blipFill>
            <a:blip r:embed="rId5"/>
            <a:stretch>
              <a:fillRect/>
            </a:stretch>
          </p:blipFill>
          <p:spPr>
            <a:xfrm>
              <a:off x="4426277" y="682103"/>
              <a:ext cx="4657481" cy="1527431"/>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FB12D6BE-E46C-413B-A6D9-9B842F7E941A}"/>
                </a:ext>
              </a:extLst>
            </p:cNvPr>
            <p:cNvSpPr txBox="1"/>
            <p:nvPr/>
          </p:nvSpPr>
          <p:spPr>
            <a:xfrm>
              <a:off x="584151" y="1154828"/>
              <a:ext cx="1986282" cy="461665"/>
            </a:xfrm>
            <a:prstGeom prst="rect">
              <a:avLst/>
            </a:prstGeom>
            <a:noFill/>
          </p:spPr>
          <p:txBody>
            <a:bodyPr wrap="square">
              <a:spAutoFit/>
            </a:bodyPr>
            <a:lstStyle/>
            <a:p>
              <a:pPr algn="l"/>
              <a:r>
                <a:rPr lang="de-DE" sz="2400" b="1" i="0" dirty="0">
                  <a:solidFill>
                    <a:schemeClr val="bg1">
                      <a:lumMod val="95000"/>
                    </a:schemeClr>
                  </a:solidFill>
                  <a:effectLst/>
                  <a:latin typeface="Arial" panose="020B0604020202020204" pitchFamily="34" charset="0"/>
                  <a:cs typeface="Arial" panose="020B0604020202020204" pitchFamily="34" charset="0"/>
                </a:rPr>
                <a:t>Konvolution</a:t>
              </a:r>
            </a:p>
          </p:txBody>
        </p:sp>
        <p:sp>
          <p:nvSpPr>
            <p:cNvPr id="2" name="Pfeil: nach rechts 1">
              <a:extLst>
                <a:ext uri="{FF2B5EF4-FFF2-40B4-BE49-F238E27FC236}">
                  <a16:creationId xmlns:a16="http://schemas.microsoft.com/office/drawing/2014/main" id="{A4F75B02-256B-4F4A-A1B4-C77892A091EE}"/>
                </a:ext>
              </a:extLst>
            </p:cNvPr>
            <p:cNvSpPr/>
            <p:nvPr/>
          </p:nvSpPr>
          <p:spPr>
            <a:xfrm>
              <a:off x="3336784" y="1208199"/>
              <a:ext cx="827691" cy="397126"/>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6" name="Textfeld 25">
              <a:extLst>
                <a:ext uri="{FF2B5EF4-FFF2-40B4-BE49-F238E27FC236}">
                  <a16:creationId xmlns:a16="http://schemas.microsoft.com/office/drawing/2014/main" id="{CDCC08B2-42D2-4C19-A55E-C85379A5A076}"/>
                </a:ext>
              </a:extLst>
            </p:cNvPr>
            <p:cNvSpPr txBox="1"/>
            <p:nvPr/>
          </p:nvSpPr>
          <p:spPr>
            <a:xfrm>
              <a:off x="9345561" y="759963"/>
              <a:ext cx="2590800" cy="1200329"/>
            </a:xfrm>
            <a:prstGeom prst="rect">
              <a:avLst/>
            </a:prstGeom>
            <a:noFill/>
          </p:spPr>
          <p:txBody>
            <a:bodyPr wrap="square">
              <a:spAutoFit/>
            </a:bodyPr>
            <a:lstStyle/>
            <a:p>
              <a:pPr algn="just"/>
              <a:r>
                <a:rPr lang="de-DE" sz="1800" dirty="0">
                  <a:solidFill>
                    <a:schemeClr val="accent1">
                      <a:lumMod val="75000"/>
                    </a:schemeClr>
                  </a:solidFill>
                  <a:latin typeface="Arial Nova" panose="020B0504020202020204" pitchFamily="34" charset="0"/>
                  <a:cs typeface="Arial" panose="020B0604020202020204" pitchFamily="34" charset="0"/>
                </a:rPr>
                <a:t>besteht aus einer Reihe von Filtern, welche die Faltungsoperationen durchführen</a:t>
              </a:r>
              <a:r>
                <a:rPr lang="de-DE" dirty="0">
                  <a:solidFill>
                    <a:schemeClr val="accent1">
                      <a:lumMod val="75000"/>
                    </a:schemeClr>
                  </a:solidFill>
                  <a:latin typeface="Arial Nova" panose="020B0504020202020204" pitchFamily="34" charset="0"/>
                </a:rPr>
                <a:t>.</a:t>
              </a:r>
            </a:p>
          </p:txBody>
        </p:sp>
      </p:grpSp>
      <p:grpSp>
        <p:nvGrpSpPr>
          <p:cNvPr id="32" name="Gruppieren 31">
            <a:extLst>
              <a:ext uri="{FF2B5EF4-FFF2-40B4-BE49-F238E27FC236}">
                <a16:creationId xmlns:a16="http://schemas.microsoft.com/office/drawing/2014/main" id="{50F143A6-BFFB-47B0-A9EF-AC55397AF9CD}"/>
              </a:ext>
            </a:extLst>
          </p:cNvPr>
          <p:cNvGrpSpPr/>
          <p:nvPr/>
        </p:nvGrpSpPr>
        <p:grpSpPr>
          <a:xfrm>
            <a:off x="527043" y="5175355"/>
            <a:ext cx="11227691" cy="1409866"/>
            <a:chOff x="527043" y="5175355"/>
            <a:chExt cx="11227691" cy="1409866"/>
          </a:xfrm>
        </p:grpSpPr>
        <p:sp>
          <p:nvSpPr>
            <p:cNvPr id="9" name="Textfeld 8">
              <a:extLst>
                <a:ext uri="{FF2B5EF4-FFF2-40B4-BE49-F238E27FC236}">
                  <a16:creationId xmlns:a16="http://schemas.microsoft.com/office/drawing/2014/main" id="{7B3AC429-6F92-47F1-9A81-F8266A6235F9}"/>
                </a:ext>
              </a:extLst>
            </p:cNvPr>
            <p:cNvSpPr txBox="1"/>
            <p:nvPr/>
          </p:nvSpPr>
          <p:spPr>
            <a:xfrm>
              <a:off x="527043" y="5370337"/>
              <a:ext cx="2300840" cy="830997"/>
            </a:xfrm>
            <a:prstGeom prst="rect">
              <a:avLst/>
            </a:prstGeom>
            <a:noFill/>
          </p:spPr>
          <p:txBody>
            <a:bodyPr wrap="square">
              <a:spAutoFit/>
            </a:bodyPr>
            <a:lstStyle/>
            <a:p>
              <a:r>
                <a:rPr lang="de-DE" sz="2400" b="1" dirty="0">
                  <a:solidFill>
                    <a:schemeClr val="bg1">
                      <a:lumMod val="95000"/>
                    </a:schemeClr>
                  </a:solidFill>
                </a:rPr>
                <a:t>Fully Connected-Schicht</a:t>
              </a:r>
              <a:endParaRPr lang="de-DE" sz="2400" dirty="0">
                <a:solidFill>
                  <a:schemeClr val="bg1">
                    <a:lumMod val="95000"/>
                  </a:schemeClr>
                </a:solidFill>
              </a:endParaRPr>
            </a:p>
          </p:txBody>
        </p:sp>
        <p:pic>
          <p:nvPicPr>
            <p:cNvPr id="10" name="Grafik 9">
              <a:extLst>
                <a:ext uri="{FF2B5EF4-FFF2-40B4-BE49-F238E27FC236}">
                  <a16:creationId xmlns:a16="http://schemas.microsoft.com/office/drawing/2014/main" id="{AC1E509A-055A-4B50-9867-0B58E91B4D9C}"/>
                </a:ext>
              </a:extLst>
            </p:cNvPr>
            <p:cNvPicPr>
              <a:picLocks noChangeAspect="1"/>
            </p:cNvPicPr>
            <p:nvPr/>
          </p:nvPicPr>
          <p:blipFill>
            <a:blip r:embed="rId6"/>
            <a:stretch>
              <a:fillRect/>
            </a:stretch>
          </p:blipFill>
          <p:spPr>
            <a:xfrm>
              <a:off x="4517291" y="5175355"/>
              <a:ext cx="3355725" cy="1409866"/>
            </a:xfrm>
            <a:prstGeom prst="rect">
              <a:avLst/>
            </a:prstGeom>
            <a:ln>
              <a:noFill/>
            </a:ln>
            <a:effectLst>
              <a:outerShdw blurRad="292100" dist="139700" dir="2700000" algn="tl" rotWithShape="0">
                <a:srgbClr val="333333">
                  <a:alpha val="65000"/>
                </a:srgbClr>
              </a:outerShdw>
            </a:effectLst>
          </p:spPr>
        </p:pic>
        <p:sp>
          <p:nvSpPr>
            <p:cNvPr id="17" name="Pfeil: nach rechts 16">
              <a:extLst>
                <a:ext uri="{FF2B5EF4-FFF2-40B4-BE49-F238E27FC236}">
                  <a16:creationId xmlns:a16="http://schemas.microsoft.com/office/drawing/2014/main" id="{901C640E-1DCE-4F23-94B1-27991BD60E46}"/>
                </a:ext>
              </a:extLst>
            </p:cNvPr>
            <p:cNvSpPr/>
            <p:nvPr/>
          </p:nvSpPr>
          <p:spPr>
            <a:xfrm>
              <a:off x="3092345" y="5462074"/>
              <a:ext cx="1120051" cy="397126"/>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51234C31-93AB-4930-A3FB-09B520A1462D}"/>
                </a:ext>
              </a:extLst>
            </p:cNvPr>
            <p:cNvSpPr txBox="1"/>
            <p:nvPr/>
          </p:nvSpPr>
          <p:spPr>
            <a:xfrm>
              <a:off x="8318736" y="5476824"/>
              <a:ext cx="3435998" cy="830997"/>
            </a:xfrm>
            <a:prstGeom prst="rect">
              <a:avLst/>
            </a:prstGeom>
            <a:noFill/>
          </p:spPr>
          <p:txBody>
            <a:bodyPr wrap="square">
              <a:spAutoFit/>
            </a:bodyPr>
            <a:lstStyle/>
            <a:p>
              <a:r>
                <a:rPr lang="de-DE" sz="1600" dirty="0">
                  <a:solidFill>
                    <a:schemeClr val="accent1">
                      <a:lumMod val="75000"/>
                    </a:schemeClr>
                  </a:solidFill>
                  <a:latin typeface="Arial Nova" panose="020B0504020202020204" pitchFamily="34" charset="0"/>
                </a:rPr>
                <a:t>-letzte Schicht der Ausgabeschicht.</a:t>
              </a:r>
            </a:p>
            <a:p>
              <a:r>
                <a:rPr lang="de-DE" sz="1600" dirty="0">
                  <a:solidFill>
                    <a:schemeClr val="accent1">
                      <a:lumMod val="75000"/>
                    </a:schemeClr>
                  </a:solidFill>
                  <a:latin typeface="Arial Nova" panose="020B0504020202020204" pitchFamily="34" charset="0"/>
                </a:rPr>
                <a:t>-alle Neuronen sind mit allen Inputs und allen Outputs verbunden.</a:t>
              </a:r>
            </a:p>
          </p:txBody>
        </p:sp>
      </p:grpSp>
      <p:sp>
        <p:nvSpPr>
          <p:cNvPr id="5" name="Datumsplatzhalter 4">
            <a:extLst>
              <a:ext uri="{FF2B5EF4-FFF2-40B4-BE49-F238E27FC236}">
                <a16:creationId xmlns:a16="http://schemas.microsoft.com/office/drawing/2014/main" id="{D8CB32D9-A905-48B5-A997-ED1D430BAFF9}"/>
              </a:ext>
            </a:extLst>
          </p:cNvPr>
          <p:cNvSpPr>
            <a:spLocks noGrp="1"/>
          </p:cNvSpPr>
          <p:nvPr>
            <p:ph type="dt" sz="half" idx="10"/>
          </p:nvPr>
        </p:nvSpPr>
        <p:spPr/>
        <p:txBody>
          <a:bodyPr/>
          <a:lstStyle/>
          <a:p>
            <a:fld id="{44BA7CCD-715C-4D39-AEC1-2F994D109455}" type="datetime1">
              <a:rPr lang="de-DE" smtClean="0"/>
              <a:t>24.04.2022</a:t>
            </a:fld>
            <a:endParaRPr lang="de-DE"/>
          </a:p>
        </p:txBody>
      </p:sp>
      <p:sp>
        <p:nvSpPr>
          <p:cNvPr id="8" name="Foliennummernplatzhalter 7">
            <a:extLst>
              <a:ext uri="{FF2B5EF4-FFF2-40B4-BE49-F238E27FC236}">
                <a16:creationId xmlns:a16="http://schemas.microsoft.com/office/drawing/2014/main" id="{54749C20-2462-4CCC-B1D4-EF9BAA33866A}"/>
              </a:ext>
            </a:extLst>
          </p:cNvPr>
          <p:cNvSpPr>
            <a:spLocks noGrp="1"/>
          </p:cNvSpPr>
          <p:nvPr>
            <p:ph type="sldNum" sz="quarter" idx="12"/>
          </p:nvPr>
        </p:nvSpPr>
        <p:spPr/>
        <p:txBody>
          <a:bodyPr/>
          <a:lstStyle/>
          <a:p>
            <a:fld id="{F7B85D95-4385-4A8C-B85C-EB91828EDBB4}" type="slidenum">
              <a:rPr lang="de-DE" smtClean="0"/>
              <a:t>17</a:t>
            </a:fld>
            <a:endParaRPr lang="de-DE"/>
          </a:p>
        </p:txBody>
      </p:sp>
    </p:spTree>
    <p:extLst>
      <p:ext uri="{BB962C8B-B14F-4D97-AF65-F5344CB8AC3E}">
        <p14:creationId xmlns:p14="http://schemas.microsoft.com/office/powerpoint/2010/main" val="392855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ppt_x"/>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feld 125">
            <a:extLst>
              <a:ext uri="{FF2B5EF4-FFF2-40B4-BE49-F238E27FC236}">
                <a16:creationId xmlns:a16="http://schemas.microsoft.com/office/drawing/2014/main" id="{86DC1C67-B477-483A-8776-C57136B9CC70}"/>
              </a:ext>
            </a:extLst>
          </p:cNvPr>
          <p:cNvSpPr txBox="1"/>
          <p:nvPr/>
        </p:nvSpPr>
        <p:spPr>
          <a:xfrm>
            <a:off x="9330250" y="1514704"/>
            <a:ext cx="586799" cy="238992"/>
          </a:xfrm>
          <a:prstGeom prst="rect">
            <a:avLst/>
          </a:prstGeom>
          <a:noFill/>
        </p:spPr>
        <p:txBody>
          <a:bodyPr wrap="none" rtlCol="0">
            <a:spAutoFit/>
          </a:bodyPr>
          <a:lstStyle/>
          <a:p>
            <a:r>
              <a:rPr lang="de-DE" sz="1200" b="1" dirty="0"/>
              <a:t>Hidden</a:t>
            </a:r>
          </a:p>
        </p:txBody>
      </p:sp>
      <p:sp>
        <p:nvSpPr>
          <p:cNvPr id="3" name="Flussdiagramm: Verbinder 2">
            <a:extLst>
              <a:ext uri="{FF2B5EF4-FFF2-40B4-BE49-F238E27FC236}">
                <a16:creationId xmlns:a16="http://schemas.microsoft.com/office/drawing/2014/main" id="{A2602D68-E7DD-42DC-A544-C48E1995249B}"/>
              </a:ext>
            </a:extLst>
          </p:cNvPr>
          <p:cNvSpPr/>
          <p:nvPr/>
        </p:nvSpPr>
        <p:spPr>
          <a:xfrm>
            <a:off x="8263574" y="1901695"/>
            <a:ext cx="410930" cy="486319"/>
          </a:xfrm>
          <a:prstGeom prst="flowChartConnector">
            <a:avLst/>
          </a:prstGeom>
          <a:ln w="2222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cxnSp>
        <p:nvCxnSpPr>
          <p:cNvPr id="13" name="Gerade Verbindung mit Pfeil 12">
            <a:extLst>
              <a:ext uri="{FF2B5EF4-FFF2-40B4-BE49-F238E27FC236}">
                <a16:creationId xmlns:a16="http://schemas.microsoft.com/office/drawing/2014/main" id="{FA1F0DF5-053F-4582-8B2C-8F22F6444362}"/>
              </a:ext>
            </a:extLst>
          </p:cNvPr>
          <p:cNvCxnSpPr>
            <a:cxnSpLocks/>
            <a:stCxn id="3" idx="7"/>
          </p:cNvCxnSpPr>
          <p:nvPr/>
        </p:nvCxnSpPr>
        <p:spPr>
          <a:xfrm flipV="1">
            <a:off x="8614325" y="1957836"/>
            <a:ext cx="688254" cy="15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39BA8A7-8263-4BEB-96CA-56217287056D}"/>
              </a:ext>
            </a:extLst>
          </p:cNvPr>
          <p:cNvCxnSpPr>
            <a:cxnSpLocks/>
          </p:cNvCxnSpPr>
          <p:nvPr/>
        </p:nvCxnSpPr>
        <p:spPr>
          <a:xfrm>
            <a:off x="8654712" y="2264922"/>
            <a:ext cx="675816" cy="2631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26D7C1C-8EB3-4D12-B5AC-180DD800A6B9}"/>
              </a:ext>
            </a:extLst>
          </p:cNvPr>
          <p:cNvCxnSpPr>
            <a:cxnSpLocks/>
          </p:cNvCxnSpPr>
          <p:nvPr/>
        </p:nvCxnSpPr>
        <p:spPr>
          <a:xfrm>
            <a:off x="8654712" y="3691581"/>
            <a:ext cx="654465" cy="68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1B5CAD4-FB43-489F-9B74-7BD749B3D050}"/>
              </a:ext>
            </a:extLst>
          </p:cNvPr>
          <p:cNvCxnSpPr>
            <a:cxnSpLocks/>
          </p:cNvCxnSpPr>
          <p:nvPr/>
        </p:nvCxnSpPr>
        <p:spPr>
          <a:xfrm flipV="1">
            <a:off x="8668377" y="2655787"/>
            <a:ext cx="676580" cy="132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989880A2-24D9-4C74-8849-1D4DA7A05850}"/>
              </a:ext>
            </a:extLst>
          </p:cNvPr>
          <p:cNvCxnSpPr>
            <a:cxnSpLocks/>
          </p:cNvCxnSpPr>
          <p:nvPr/>
        </p:nvCxnSpPr>
        <p:spPr>
          <a:xfrm flipV="1">
            <a:off x="8639417" y="2032119"/>
            <a:ext cx="696280" cy="6934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004B919-75C8-4463-8915-57E1848E892A}"/>
              </a:ext>
            </a:extLst>
          </p:cNvPr>
          <p:cNvCxnSpPr>
            <a:cxnSpLocks/>
          </p:cNvCxnSpPr>
          <p:nvPr/>
        </p:nvCxnSpPr>
        <p:spPr>
          <a:xfrm>
            <a:off x="8661239" y="2931531"/>
            <a:ext cx="632939" cy="1875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E517FAE7-772A-4639-AABF-706508059785}"/>
              </a:ext>
            </a:extLst>
          </p:cNvPr>
          <p:cNvCxnSpPr>
            <a:cxnSpLocks/>
          </p:cNvCxnSpPr>
          <p:nvPr/>
        </p:nvCxnSpPr>
        <p:spPr>
          <a:xfrm flipV="1">
            <a:off x="8591149" y="2225069"/>
            <a:ext cx="791319" cy="12054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6F3792C9-3CA8-4112-AF7A-CEF937820C84}"/>
              </a:ext>
            </a:extLst>
          </p:cNvPr>
          <p:cNvCxnSpPr>
            <a:cxnSpLocks/>
          </p:cNvCxnSpPr>
          <p:nvPr/>
        </p:nvCxnSpPr>
        <p:spPr>
          <a:xfrm flipV="1">
            <a:off x="8645977" y="2751829"/>
            <a:ext cx="736492" cy="7736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137E635C-BF9B-4077-BBAC-D2DDCCA30A8B}"/>
              </a:ext>
            </a:extLst>
          </p:cNvPr>
          <p:cNvCxnSpPr>
            <a:cxnSpLocks/>
          </p:cNvCxnSpPr>
          <p:nvPr/>
        </p:nvCxnSpPr>
        <p:spPr>
          <a:xfrm flipV="1">
            <a:off x="8658093" y="3297203"/>
            <a:ext cx="668096" cy="3065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34054555-95DB-44D5-BFC5-C11AD18FFBF2}"/>
              </a:ext>
            </a:extLst>
          </p:cNvPr>
          <p:cNvCxnSpPr>
            <a:cxnSpLocks/>
            <a:stCxn id="3" idx="5"/>
          </p:cNvCxnSpPr>
          <p:nvPr/>
        </p:nvCxnSpPr>
        <p:spPr>
          <a:xfrm>
            <a:off x="8614325" y="2316794"/>
            <a:ext cx="711864" cy="710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BF9B0965-9C1B-49C2-9E83-9CB6D9E63ACC}"/>
              </a:ext>
            </a:extLst>
          </p:cNvPr>
          <p:cNvCxnSpPr>
            <a:cxnSpLocks/>
            <a:stCxn id="96" idx="6"/>
          </p:cNvCxnSpPr>
          <p:nvPr/>
        </p:nvCxnSpPr>
        <p:spPr>
          <a:xfrm>
            <a:off x="9741180" y="2012087"/>
            <a:ext cx="567724" cy="2854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F96739CF-3962-430F-B80E-B874F378F6D2}"/>
              </a:ext>
            </a:extLst>
          </p:cNvPr>
          <p:cNvCxnSpPr>
            <a:cxnSpLocks/>
          </p:cNvCxnSpPr>
          <p:nvPr/>
        </p:nvCxnSpPr>
        <p:spPr>
          <a:xfrm flipV="1">
            <a:off x="9747878" y="2297748"/>
            <a:ext cx="516358" cy="1857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3962FE77-2513-4851-B909-8DCCDA1202E4}"/>
              </a:ext>
            </a:extLst>
          </p:cNvPr>
          <p:cNvCxnSpPr>
            <a:cxnSpLocks/>
          </p:cNvCxnSpPr>
          <p:nvPr/>
        </p:nvCxnSpPr>
        <p:spPr>
          <a:xfrm>
            <a:off x="9733514" y="2612081"/>
            <a:ext cx="652572" cy="5982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1F5C87E2-56B6-4A45-B782-B2BB5FA0AAAC}"/>
              </a:ext>
            </a:extLst>
          </p:cNvPr>
          <p:cNvCxnSpPr>
            <a:cxnSpLocks/>
            <a:stCxn id="96" idx="5"/>
            <a:endCxn id="101" idx="1"/>
          </p:cNvCxnSpPr>
          <p:nvPr/>
        </p:nvCxnSpPr>
        <p:spPr>
          <a:xfrm>
            <a:off x="9681001" y="2184027"/>
            <a:ext cx="752587" cy="9708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6CBA2164-7FF3-4D8A-ABC0-3BEA2C16AF26}"/>
              </a:ext>
            </a:extLst>
          </p:cNvPr>
          <p:cNvCxnSpPr>
            <a:cxnSpLocks/>
            <a:endCxn id="101" idx="2"/>
          </p:cNvCxnSpPr>
          <p:nvPr/>
        </p:nvCxnSpPr>
        <p:spPr>
          <a:xfrm>
            <a:off x="9730133" y="3160174"/>
            <a:ext cx="643277" cy="1666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13A57137-A4FE-4A02-A6A1-508561164B39}"/>
              </a:ext>
            </a:extLst>
          </p:cNvPr>
          <p:cNvCxnSpPr>
            <a:cxnSpLocks/>
          </p:cNvCxnSpPr>
          <p:nvPr/>
        </p:nvCxnSpPr>
        <p:spPr>
          <a:xfrm flipV="1">
            <a:off x="9733514" y="3430537"/>
            <a:ext cx="645131" cy="2115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6A4AF36D-4056-448E-9F7D-63A741BAE819}"/>
              </a:ext>
            </a:extLst>
          </p:cNvPr>
          <p:cNvCxnSpPr>
            <a:cxnSpLocks/>
          </p:cNvCxnSpPr>
          <p:nvPr/>
        </p:nvCxnSpPr>
        <p:spPr>
          <a:xfrm flipV="1">
            <a:off x="9666235" y="2447901"/>
            <a:ext cx="647094" cy="11220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7C4D6FF3-D75D-4DD7-81A0-8BFC922EB5C9}"/>
              </a:ext>
            </a:extLst>
          </p:cNvPr>
          <p:cNvCxnSpPr>
            <a:cxnSpLocks/>
            <a:stCxn id="89" idx="5"/>
          </p:cNvCxnSpPr>
          <p:nvPr/>
        </p:nvCxnSpPr>
        <p:spPr>
          <a:xfrm>
            <a:off x="8604817" y="3025352"/>
            <a:ext cx="726821" cy="6457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FA13E880-1F78-40D9-8232-26DE9C2DC64D}"/>
              </a:ext>
            </a:extLst>
          </p:cNvPr>
          <p:cNvCxnSpPr>
            <a:cxnSpLocks/>
          </p:cNvCxnSpPr>
          <p:nvPr/>
        </p:nvCxnSpPr>
        <p:spPr>
          <a:xfrm>
            <a:off x="8554116" y="2361677"/>
            <a:ext cx="837612" cy="1247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A6C9FB14-4BC6-423E-BDA1-71FAB51E6E33}"/>
              </a:ext>
            </a:extLst>
          </p:cNvPr>
          <p:cNvCxnSpPr>
            <a:cxnSpLocks/>
          </p:cNvCxnSpPr>
          <p:nvPr/>
        </p:nvCxnSpPr>
        <p:spPr>
          <a:xfrm flipV="1">
            <a:off x="9721309" y="2402859"/>
            <a:ext cx="554150" cy="6851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9" name="Flussdiagramm: Verbinder 88">
            <a:extLst>
              <a:ext uri="{FF2B5EF4-FFF2-40B4-BE49-F238E27FC236}">
                <a16:creationId xmlns:a16="http://schemas.microsoft.com/office/drawing/2014/main" id="{CBFB40F2-ACB0-446B-A283-61D50D066630}"/>
              </a:ext>
            </a:extLst>
          </p:cNvPr>
          <p:cNvSpPr/>
          <p:nvPr/>
        </p:nvSpPr>
        <p:spPr>
          <a:xfrm>
            <a:off x="8254066" y="2610253"/>
            <a:ext cx="410930" cy="486319"/>
          </a:xfrm>
          <a:prstGeom prst="flowChartConnector">
            <a:avLst/>
          </a:prstGeom>
          <a:ln w="2222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0" name="Flussdiagramm: Verbinder 89">
            <a:extLst>
              <a:ext uri="{FF2B5EF4-FFF2-40B4-BE49-F238E27FC236}">
                <a16:creationId xmlns:a16="http://schemas.microsoft.com/office/drawing/2014/main" id="{8C0A5D82-8EAB-4547-AC43-7BA2FE4B92EF}"/>
              </a:ext>
            </a:extLst>
          </p:cNvPr>
          <p:cNvSpPr/>
          <p:nvPr/>
        </p:nvSpPr>
        <p:spPr>
          <a:xfrm>
            <a:off x="8280705" y="3334505"/>
            <a:ext cx="410930" cy="486319"/>
          </a:xfrm>
          <a:prstGeom prst="flowChartConnector">
            <a:avLst/>
          </a:prstGeom>
          <a:ln w="2222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6" name="Flussdiagramm: Verbinder 95">
            <a:extLst>
              <a:ext uri="{FF2B5EF4-FFF2-40B4-BE49-F238E27FC236}">
                <a16:creationId xmlns:a16="http://schemas.microsoft.com/office/drawing/2014/main" id="{0DD73F09-9ED3-4CA4-A306-417EB861BE96}"/>
              </a:ext>
            </a:extLst>
          </p:cNvPr>
          <p:cNvSpPr/>
          <p:nvPr/>
        </p:nvSpPr>
        <p:spPr>
          <a:xfrm>
            <a:off x="9330250" y="1768927"/>
            <a:ext cx="410930" cy="486319"/>
          </a:xfrm>
          <a:prstGeom prst="flowChartConnector">
            <a:avLst/>
          </a:prstGeom>
          <a:ln w="19050">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7" name="Flussdiagramm: Verbinder 96">
            <a:extLst>
              <a:ext uri="{FF2B5EF4-FFF2-40B4-BE49-F238E27FC236}">
                <a16:creationId xmlns:a16="http://schemas.microsoft.com/office/drawing/2014/main" id="{0F6165B2-7100-4108-BDC9-27F09C61A387}"/>
              </a:ext>
            </a:extLst>
          </p:cNvPr>
          <p:cNvSpPr/>
          <p:nvPr/>
        </p:nvSpPr>
        <p:spPr>
          <a:xfrm>
            <a:off x="9338050" y="2363787"/>
            <a:ext cx="410930" cy="486319"/>
          </a:xfrm>
          <a:prstGeom prst="flowChartConnector">
            <a:avLst/>
          </a:prstGeom>
          <a:ln w="1905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8" name="Flussdiagramm: Verbinder 97">
            <a:extLst>
              <a:ext uri="{FF2B5EF4-FFF2-40B4-BE49-F238E27FC236}">
                <a16:creationId xmlns:a16="http://schemas.microsoft.com/office/drawing/2014/main" id="{3DD08CEC-03C5-4402-819D-7042A9DB9E4B}"/>
              </a:ext>
            </a:extLst>
          </p:cNvPr>
          <p:cNvSpPr/>
          <p:nvPr/>
        </p:nvSpPr>
        <p:spPr>
          <a:xfrm>
            <a:off x="9316624" y="2956977"/>
            <a:ext cx="410930" cy="486319"/>
          </a:xfrm>
          <a:prstGeom prst="flowChartConnector">
            <a:avLst/>
          </a:prstGeom>
          <a:ln w="1905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9" name="Flussdiagramm: Verbinder 98">
            <a:extLst>
              <a:ext uri="{FF2B5EF4-FFF2-40B4-BE49-F238E27FC236}">
                <a16:creationId xmlns:a16="http://schemas.microsoft.com/office/drawing/2014/main" id="{F855DE59-AAE9-4A2F-944C-0C0D9A64FE63}"/>
              </a:ext>
            </a:extLst>
          </p:cNvPr>
          <p:cNvSpPr/>
          <p:nvPr/>
        </p:nvSpPr>
        <p:spPr>
          <a:xfrm>
            <a:off x="9342725" y="3538320"/>
            <a:ext cx="410930" cy="486319"/>
          </a:xfrm>
          <a:prstGeom prst="flowChartConnector">
            <a:avLst/>
          </a:prstGeom>
          <a:ln w="1905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0" name="Flussdiagramm: Verbinder 99">
            <a:extLst>
              <a:ext uri="{FF2B5EF4-FFF2-40B4-BE49-F238E27FC236}">
                <a16:creationId xmlns:a16="http://schemas.microsoft.com/office/drawing/2014/main" id="{FBFEF206-82CC-4F1D-901E-AD28BF6A906D}"/>
              </a:ext>
            </a:extLst>
          </p:cNvPr>
          <p:cNvSpPr/>
          <p:nvPr/>
        </p:nvSpPr>
        <p:spPr>
          <a:xfrm>
            <a:off x="10275459" y="2067884"/>
            <a:ext cx="410930" cy="486319"/>
          </a:xfrm>
          <a:prstGeom prst="flowChartConnector">
            <a:avLst/>
          </a:prstGeom>
          <a:ln w="254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1" name="Flussdiagramm: Verbinder 100">
            <a:extLst>
              <a:ext uri="{FF2B5EF4-FFF2-40B4-BE49-F238E27FC236}">
                <a16:creationId xmlns:a16="http://schemas.microsoft.com/office/drawing/2014/main" id="{DE201DD4-3EC4-44F6-B97C-172BB24E48FA}"/>
              </a:ext>
            </a:extLst>
          </p:cNvPr>
          <p:cNvSpPr/>
          <p:nvPr/>
        </p:nvSpPr>
        <p:spPr>
          <a:xfrm>
            <a:off x="10373409" y="3083645"/>
            <a:ext cx="410930" cy="486319"/>
          </a:xfrm>
          <a:prstGeom prst="flowChartConnector">
            <a:avLst/>
          </a:prstGeom>
          <a:ln w="254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cxnSp>
        <p:nvCxnSpPr>
          <p:cNvPr id="110" name="Gerade Verbindung mit Pfeil 109">
            <a:extLst>
              <a:ext uri="{FF2B5EF4-FFF2-40B4-BE49-F238E27FC236}">
                <a16:creationId xmlns:a16="http://schemas.microsoft.com/office/drawing/2014/main" id="{CB8F80CA-9808-48E2-AA6E-ECBB57A76E0B}"/>
              </a:ext>
            </a:extLst>
          </p:cNvPr>
          <p:cNvCxnSpPr>
            <a:cxnSpLocks/>
          </p:cNvCxnSpPr>
          <p:nvPr/>
        </p:nvCxnSpPr>
        <p:spPr>
          <a:xfrm flipV="1">
            <a:off x="7580617" y="2041272"/>
            <a:ext cx="692999" cy="483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0EAACCAB-2B6C-4F72-BD1C-84472E28A0F4}"/>
              </a:ext>
            </a:extLst>
          </p:cNvPr>
          <p:cNvCxnSpPr>
            <a:cxnSpLocks/>
          </p:cNvCxnSpPr>
          <p:nvPr/>
        </p:nvCxnSpPr>
        <p:spPr>
          <a:xfrm>
            <a:off x="7580617" y="2089665"/>
            <a:ext cx="700088" cy="6359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8415A842-5D52-4CCF-ABCA-54735B552493}"/>
              </a:ext>
            </a:extLst>
          </p:cNvPr>
          <p:cNvCxnSpPr>
            <a:cxnSpLocks/>
            <a:endCxn id="90" idx="1"/>
          </p:cNvCxnSpPr>
          <p:nvPr/>
        </p:nvCxnSpPr>
        <p:spPr>
          <a:xfrm>
            <a:off x="7580617" y="2089665"/>
            <a:ext cx="760267" cy="13160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5" name="Textfeld 124">
            <a:extLst>
              <a:ext uri="{FF2B5EF4-FFF2-40B4-BE49-F238E27FC236}">
                <a16:creationId xmlns:a16="http://schemas.microsoft.com/office/drawing/2014/main" id="{E0835CCB-1224-4DF7-99FC-46F0D3FB3A11}"/>
              </a:ext>
            </a:extLst>
          </p:cNvPr>
          <p:cNvSpPr txBox="1"/>
          <p:nvPr/>
        </p:nvSpPr>
        <p:spPr>
          <a:xfrm>
            <a:off x="8187943" y="1599813"/>
            <a:ext cx="575185" cy="318657"/>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de-DE" sz="1600" dirty="0">
                <a:solidFill>
                  <a:srgbClr val="FF0000"/>
                </a:solidFill>
              </a:rPr>
              <a:t>Inpu</a:t>
            </a:r>
            <a:r>
              <a:rPr lang="de-DE" dirty="0">
                <a:solidFill>
                  <a:srgbClr val="FF0000"/>
                </a:solidFill>
              </a:rPr>
              <a:t>t</a:t>
            </a:r>
          </a:p>
        </p:txBody>
      </p:sp>
      <p:sp>
        <p:nvSpPr>
          <p:cNvPr id="127" name="Textfeld 126">
            <a:extLst>
              <a:ext uri="{FF2B5EF4-FFF2-40B4-BE49-F238E27FC236}">
                <a16:creationId xmlns:a16="http://schemas.microsoft.com/office/drawing/2014/main" id="{0665D26F-5B96-4C02-9E78-449234836CE6}"/>
              </a:ext>
            </a:extLst>
          </p:cNvPr>
          <p:cNvSpPr txBox="1"/>
          <p:nvPr/>
        </p:nvSpPr>
        <p:spPr>
          <a:xfrm>
            <a:off x="10300241" y="1810717"/>
            <a:ext cx="641965" cy="265547"/>
          </a:xfrm>
          <a:prstGeom prst="rect">
            <a:avLst/>
          </a:prstGeom>
          <a:noFill/>
        </p:spPr>
        <p:style>
          <a:lnRef idx="0">
            <a:schemeClr val="accent5"/>
          </a:lnRef>
          <a:fillRef idx="3">
            <a:schemeClr val="accent5"/>
          </a:fillRef>
          <a:effectRef idx="3">
            <a:schemeClr val="accent5"/>
          </a:effectRef>
          <a:fontRef idx="minor">
            <a:schemeClr val="lt1"/>
          </a:fontRef>
        </p:style>
        <p:txBody>
          <a:bodyPr wrap="none" rtlCol="0">
            <a:spAutoFit/>
          </a:bodyPr>
          <a:lstStyle/>
          <a:p>
            <a:r>
              <a:rPr lang="de-DE" sz="1400" dirty="0">
                <a:solidFill>
                  <a:srgbClr val="0070C0"/>
                </a:solidFill>
              </a:rPr>
              <a:t>Output</a:t>
            </a:r>
            <a:endParaRPr lang="de-DE" dirty="0">
              <a:solidFill>
                <a:srgbClr val="0070C0"/>
              </a:solidFill>
            </a:endParaRPr>
          </a:p>
        </p:txBody>
      </p:sp>
      <p:cxnSp>
        <p:nvCxnSpPr>
          <p:cNvPr id="132" name="Gerade Verbindung mit Pfeil 131">
            <a:extLst>
              <a:ext uri="{FF2B5EF4-FFF2-40B4-BE49-F238E27FC236}">
                <a16:creationId xmlns:a16="http://schemas.microsoft.com/office/drawing/2014/main" id="{77C53F4A-DCB7-4898-9A99-A379F8C45CFF}"/>
              </a:ext>
            </a:extLst>
          </p:cNvPr>
          <p:cNvCxnSpPr>
            <a:cxnSpLocks/>
          </p:cNvCxnSpPr>
          <p:nvPr/>
        </p:nvCxnSpPr>
        <p:spPr>
          <a:xfrm flipV="1">
            <a:off x="7668845" y="2219982"/>
            <a:ext cx="651672" cy="57256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Gerade Verbindung mit Pfeil 132">
            <a:extLst>
              <a:ext uri="{FF2B5EF4-FFF2-40B4-BE49-F238E27FC236}">
                <a16:creationId xmlns:a16="http://schemas.microsoft.com/office/drawing/2014/main" id="{76FB3918-1328-4ACB-BBC7-71B3253B3B09}"/>
              </a:ext>
            </a:extLst>
          </p:cNvPr>
          <p:cNvCxnSpPr>
            <a:cxnSpLocks/>
            <a:endCxn id="89" idx="2"/>
          </p:cNvCxnSpPr>
          <p:nvPr/>
        </p:nvCxnSpPr>
        <p:spPr>
          <a:xfrm>
            <a:off x="7685413" y="2791194"/>
            <a:ext cx="568653" cy="6221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Gerade Verbindung mit Pfeil 133">
            <a:extLst>
              <a:ext uri="{FF2B5EF4-FFF2-40B4-BE49-F238E27FC236}">
                <a16:creationId xmlns:a16="http://schemas.microsoft.com/office/drawing/2014/main" id="{81859161-9DC1-4C2A-A3FB-1E18084A87A5}"/>
              </a:ext>
            </a:extLst>
          </p:cNvPr>
          <p:cNvCxnSpPr>
            <a:cxnSpLocks/>
            <a:endCxn id="90" idx="2"/>
          </p:cNvCxnSpPr>
          <p:nvPr/>
        </p:nvCxnSpPr>
        <p:spPr>
          <a:xfrm>
            <a:off x="7668845" y="2792543"/>
            <a:ext cx="611860" cy="78512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F78CEA42-AA71-450E-AAC9-ECFAC2CC9144}"/>
              </a:ext>
            </a:extLst>
          </p:cNvPr>
          <p:cNvCxnSpPr>
            <a:cxnSpLocks/>
            <a:endCxn id="3" idx="3"/>
          </p:cNvCxnSpPr>
          <p:nvPr/>
        </p:nvCxnSpPr>
        <p:spPr>
          <a:xfrm flipV="1">
            <a:off x="7605566" y="2316794"/>
            <a:ext cx="718188" cy="1325319"/>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D500664B-7D67-4E45-8A3B-AD49B908442F}"/>
              </a:ext>
            </a:extLst>
          </p:cNvPr>
          <p:cNvCxnSpPr>
            <a:cxnSpLocks/>
            <a:endCxn id="89" idx="3"/>
          </p:cNvCxnSpPr>
          <p:nvPr/>
        </p:nvCxnSpPr>
        <p:spPr>
          <a:xfrm flipV="1">
            <a:off x="7605566" y="3025352"/>
            <a:ext cx="708679" cy="616762"/>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Gerade Verbindung mit Pfeil 148">
            <a:extLst>
              <a:ext uri="{FF2B5EF4-FFF2-40B4-BE49-F238E27FC236}">
                <a16:creationId xmlns:a16="http://schemas.microsoft.com/office/drawing/2014/main" id="{112E5F18-9F29-4EB6-94C3-CCA1F786A85E}"/>
              </a:ext>
            </a:extLst>
          </p:cNvPr>
          <p:cNvCxnSpPr>
            <a:cxnSpLocks/>
          </p:cNvCxnSpPr>
          <p:nvPr/>
        </p:nvCxnSpPr>
        <p:spPr>
          <a:xfrm>
            <a:off x="7599168" y="3626866"/>
            <a:ext cx="669370" cy="15248"/>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D759BD89-6F5B-45FE-B511-53A593307BA2}"/>
              </a:ext>
            </a:extLst>
          </p:cNvPr>
          <p:cNvGrpSpPr/>
          <p:nvPr/>
        </p:nvGrpSpPr>
        <p:grpSpPr>
          <a:xfrm>
            <a:off x="11118981" y="1662391"/>
            <a:ext cx="703144" cy="2003662"/>
            <a:chOff x="9124253" y="1950120"/>
            <a:chExt cx="1666231" cy="3718447"/>
          </a:xfrm>
        </p:grpSpPr>
        <p:pic>
          <p:nvPicPr>
            <p:cNvPr id="155" name="Grafik 154">
              <a:extLst>
                <a:ext uri="{FF2B5EF4-FFF2-40B4-BE49-F238E27FC236}">
                  <a16:creationId xmlns:a16="http://schemas.microsoft.com/office/drawing/2014/main" id="{63A49034-622C-413D-B1D2-70831B4E3EBE}"/>
                </a:ext>
              </a:extLst>
            </p:cNvPr>
            <p:cNvPicPr>
              <a:picLocks noChangeAspect="1"/>
            </p:cNvPicPr>
            <p:nvPr/>
          </p:nvPicPr>
          <p:blipFill>
            <a:blip r:embed="rId3"/>
            <a:stretch>
              <a:fillRect/>
            </a:stretch>
          </p:blipFill>
          <p:spPr>
            <a:xfrm>
              <a:off x="9365219" y="2400225"/>
              <a:ext cx="1193383" cy="1000958"/>
            </a:xfrm>
            <a:prstGeom prst="ellipse">
              <a:avLst/>
            </a:prstGeom>
            <a:noFill/>
            <a:ln w="44450" cap="rnd">
              <a:solidFill>
                <a:srgbClr val="0070C0"/>
              </a:solidFill>
            </a:ln>
            <a:effectLst/>
            <a:scene3d>
              <a:camera prst="orthographicFront"/>
              <a:lightRig rig="contrasting" dir="t">
                <a:rot lat="0" lon="0" rev="3000000"/>
              </a:lightRig>
            </a:scene3d>
            <a:sp3d contourW="7620">
              <a:bevelT w="95250" h="31750"/>
              <a:contourClr>
                <a:srgbClr val="333333"/>
              </a:contourClr>
            </a:sp3d>
          </p:spPr>
        </p:pic>
        <p:pic>
          <p:nvPicPr>
            <p:cNvPr id="157" name="Grafik 156">
              <a:extLst>
                <a:ext uri="{FF2B5EF4-FFF2-40B4-BE49-F238E27FC236}">
                  <a16:creationId xmlns:a16="http://schemas.microsoft.com/office/drawing/2014/main" id="{291527CD-921A-41E2-A47B-0BEFE412F676}"/>
                </a:ext>
              </a:extLst>
            </p:cNvPr>
            <p:cNvPicPr>
              <a:picLocks noChangeAspect="1"/>
            </p:cNvPicPr>
            <p:nvPr/>
          </p:nvPicPr>
          <p:blipFill>
            <a:blip r:embed="rId4"/>
            <a:stretch>
              <a:fillRect/>
            </a:stretch>
          </p:blipFill>
          <p:spPr>
            <a:xfrm>
              <a:off x="9501020" y="4362628"/>
              <a:ext cx="904737" cy="912737"/>
            </a:xfrm>
            <a:prstGeom prst="ellipse">
              <a:avLst/>
            </a:prstGeom>
            <a:ln w="63500" cap="rnd">
              <a:noFill/>
            </a:ln>
            <a:effectLst>
              <a:outerShdw blurRad="1270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8" name="Textfeld 157">
              <a:extLst>
                <a:ext uri="{FF2B5EF4-FFF2-40B4-BE49-F238E27FC236}">
                  <a16:creationId xmlns:a16="http://schemas.microsoft.com/office/drawing/2014/main" id="{4A4A1DF9-9CE3-4006-A7D0-EA9C3D016FF7}"/>
                </a:ext>
              </a:extLst>
            </p:cNvPr>
            <p:cNvSpPr txBox="1"/>
            <p:nvPr/>
          </p:nvSpPr>
          <p:spPr>
            <a:xfrm>
              <a:off x="9664849" y="1950120"/>
              <a:ext cx="1125635" cy="41888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rtlCol="0">
              <a:spAutoFit/>
            </a:bodyPr>
            <a:lstStyle/>
            <a:p>
              <a:r>
                <a:rPr lang="de-DE" sz="1100" dirty="0"/>
                <a:t>MASK</a:t>
              </a:r>
              <a:endParaRPr lang="de-DE" sz="1400" dirty="0"/>
            </a:p>
          </p:txBody>
        </p:sp>
        <p:sp>
          <p:nvSpPr>
            <p:cNvPr id="159" name="Textfeld 158">
              <a:extLst>
                <a:ext uri="{FF2B5EF4-FFF2-40B4-BE49-F238E27FC236}">
                  <a16:creationId xmlns:a16="http://schemas.microsoft.com/office/drawing/2014/main" id="{A9A7D546-03EC-4817-9A6B-1A111109227B}"/>
                </a:ext>
              </a:extLst>
            </p:cNvPr>
            <p:cNvSpPr txBox="1"/>
            <p:nvPr/>
          </p:nvSpPr>
          <p:spPr>
            <a:xfrm>
              <a:off x="9124253" y="5249680"/>
              <a:ext cx="1590062" cy="418887"/>
            </a:xfrm>
            <a:prstGeom prst="rect">
              <a:avLst/>
            </a:prstGeom>
            <a:noFill/>
          </p:spPr>
          <p:txBody>
            <a:bodyPr wrap="none" rtlCol="0">
              <a:spAutoFit/>
            </a:bodyPr>
            <a:lstStyle/>
            <a:p>
              <a:r>
                <a:rPr lang="de-DE" sz="1100" dirty="0">
                  <a:solidFill>
                    <a:srgbClr val="0070C0"/>
                  </a:solidFill>
                </a:rPr>
                <a:t>NO MASK</a:t>
              </a:r>
            </a:p>
          </p:txBody>
        </p:sp>
      </p:grpSp>
      <p:sp>
        <p:nvSpPr>
          <p:cNvPr id="28" name="Rechteck: abgerundete Ecken 27">
            <a:extLst>
              <a:ext uri="{FF2B5EF4-FFF2-40B4-BE49-F238E27FC236}">
                <a16:creationId xmlns:a16="http://schemas.microsoft.com/office/drawing/2014/main" id="{56362122-952A-4A15-8B03-7F22D2EDEEDC}"/>
              </a:ext>
            </a:extLst>
          </p:cNvPr>
          <p:cNvSpPr/>
          <p:nvPr/>
        </p:nvSpPr>
        <p:spPr>
          <a:xfrm>
            <a:off x="7071287" y="1900247"/>
            <a:ext cx="565325" cy="43790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Train Set</a:t>
            </a:r>
          </a:p>
        </p:txBody>
      </p:sp>
      <p:sp>
        <p:nvSpPr>
          <p:cNvPr id="69" name="Rechteck: abgerundete Ecken 68">
            <a:extLst>
              <a:ext uri="{FF2B5EF4-FFF2-40B4-BE49-F238E27FC236}">
                <a16:creationId xmlns:a16="http://schemas.microsoft.com/office/drawing/2014/main" id="{0A8A7610-2AF0-4906-A81F-EE8DC8C17A30}"/>
              </a:ext>
            </a:extLst>
          </p:cNvPr>
          <p:cNvSpPr/>
          <p:nvPr/>
        </p:nvSpPr>
        <p:spPr>
          <a:xfrm>
            <a:off x="7111930" y="3287042"/>
            <a:ext cx="511161" cy="4863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b="1" dirty="0"/>
              <a:t>Valid.     Set</a:t>
            </a:r>
          </a:p>
        </p:txBody>
      </p:sp>
      <p:sp>
        <p:nvSpPr>
          <p:cNvPr id="70" name="Rechteck: abgerundete Ecken 69">
            <a:extLst>
              <a:ext uri="{FF2B5EF4-FFF2-40B4-BE49-F238E27FC236}">
                <a16:creationId xmlns:a16="http://schemas.microsoft.com/office/drawing/2014/main" id="{0E76A4FC-E398-454C-B7E7-9B8D3ACBECC7}"/>
              </a:ext>
            </a:extLst>
          </p:cNvPr>
          <p:cNvSpPr/>
          <p:nvPr/>
        </p:nvSpPr>
        <p:spPr>
          <a:xfrm>
            <a:off x="7207312" y="2651091"/>
            <a:ext cx="494901" cy="3660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t>Test</a:t>
            </a:r>
            <a:r>
              <a:rPr lang="de-DE" sz="1400" b="1" dirty="0"/>
              <a:t> </a:t>
            </a:r>
            <a:r>
              <a:rPr lang="de-DE" sz="1200" b="1" dirty="0"/>
              <a:t>Set</a:t>
            </a:r>
            <a:endParaRPr lang="de-DE" sz="1400" b="1" dirty="0"/>
          </a:p>
        </p:txBody>
      </p:sp>
      <p:sp>
        <p:nvSpPr>
          <p:cNvPr id="77" name="Rechteck 76">
            <a:extLst>
              <a:ext uri="{FF2B5EF4-FFF2-40B4-BE49-F238E27FC236}">
                <a16:creationId xmlns:a16="http://schemas.microsoft.com/office/drawing/2014/main" id="{C57F7B7C-7A99-4658-B5AE-02540617D2BE}"/>
              </a:ext>
            </a:extLst>
          </p:cNvPr>
          <p:cNvSpPr/>
          <p:nvPr/>
        </p:nvSpPr>
        <p:spPr>
          <a:xfrm>
            <a:off x="0" y="0"/>
            <a:ext cx="12192000" cy="138217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b="1" dirty="0">
                <a:latin typeface="Arial" panose="020B0604020202020204" pitchFamily="34" charset="0"/>
                <a:cs typeface="Arial" panose="020B0604020202020204" pitchFamily="34" charset="0"/>
              </a:rPr>
              <a:t>CNN für Image Klassifikation</a:t>
            </a:r>
          </a:p>
        </p:txBody>
      </p:sp>
      <p:cxnSp>
        <p:nvCxnSpPr>
          <p:cNvPr id="40" name="Gerader Verbinder 39">
            <a:extLst>
              <a:ext uri="{FF2B5EF4-FFF2-40B4-BE49-F238E27FC236}">
                <a16:creationId xmlns:a16="http://schemas.microsoft.com/office/drawing/2014/main" id="{D51D11D1-D9F1-4849-B9B0-71D7380D3D11}"/>
              </a:ext>
            </a:extLst>
          </p:cNvPr>
          <p:cNvCxnSpPr>
            <a:cxnSpLocks/>
          </p:cNvCxnSpPr>
          <p:nvPr/>
        </p:nvCxnSpPr>
        <p:spPr>
          <a:xfrm>
            <a:off x="6953250" y="1400175"/>
            <a:ext cx="60364" cy="5398226"/>
          </a:xfrm>
          <a:prstGeom prst="line">
            <a:avLst/>
          </a:prstGeom>
          <a:ln w="444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91" name="Gruppieren 190">
            <a:extLst>
              <a:ext uri="{FF2B5EF4-FFF2-40B4-BE49-F238E27FC236}">
                <a16:creationId xmlns:a16="http://schemas.microsoft.com/office/drawing/2014/main" id="{BEAB0945-1B78-477F-8847-9773E8432DCC}"/>
              </a:ext>
            </a:extLst>
          </p:cNvPr>
          <p:cNvGrpSpPr/>
          <p:nvPr/>
        </p:nvGrpSpPr>
        <p:grpSpPr>
          <a:xfrm>
            <a:off x="224699" y="2107776"/>
            <a:ext cx="6706399" cy="3460818"/>
            <a:chOff x="1253914" y="1764076"/>
            <a:chExt cx="7046774" cy="3647514"/>
          </a:xfrm>
        </p:grpSpPr>
        <p:sp>
          <p:nvSpPr>
            <p:cNvPr id="192" name="Rechteck 191">
              <a:extLst>
                <a:ext uri="{FF2B5EF4-FFF2-40B4-BE49-F238E27FC236}">
                  <a16:creationId xmlns:a16="http://schemas.microsoft.com/office/drawing/2014/main" id="{7909445D-684E-4EC3-8576-3B167043FD9F}"/>
                </a:ext>
              </a:extLst>
            </p:cNvPr>
            <p:cNvSpPr/>
            <p:nvPr/>
          </p:nvSpPr>
          <p:spPr>
            <a:xfrm>
              <a:off x="1253914" y="2978429"/>
              <a:ext cx="1000858" cy="657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t>Images</a:t>
              </a:r>
              <a:endParaRPr lang="de-DE" sz="2400" dirty="0"/>
            </a:p>
          </p:txBody>
        </p:sp>
        <p:sp>
          <p:nvSpPr>
            <p:cNvPr id="193" name="Rechteck 192">
              <a:extLst>
                <a:ext uri="{FF2B5EF4-FFF2-40B4-BE49-F238E27FC236}">
                  <a16:creationId xmlns:a16="http://schemas.microsoft.com/office/drawing/2014/main" id="{01EE1A9D-A83E-4274-B2BA-E4012B78699D}"/>
                </a:ext>
              </a:extLst>
            </p:cNvPr>
            <p:cNvSpPr/>
            <p:nvPr/>
          </p:nvSpPr>
          <p:spPr>
            <a:xfrm>
              <a:off x="3861812" y="1882232"/>
              <a:ext cx="1300832" cy="645638"/>
            </a:xfrm>
            <a:prstGeom prst="rect">
              <a:avLst/>
            </a:prstGeom>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b="1" dirty="0"/>
                <a:t>Train Set</a:t>
              </a:r>
            </a:p>
          </p:txBody>
        </p:sp>
        <p:sp>
          <p:nvSpPr>
            <p:cNvPr id="194" name="Rechteck 193">
              <a:extLst>
                <a:ext uri="{FF2B5EF4-FFF2-40B4-BE49-F238E27FC236}">
                  <a16:creationId xmlns:a16="http://schemas.microsoft.com/office/drawing/2014/main" id="{369B8D19-F66C-4D4B-BBC8-1163AD7FB8B3}"/>
                </a:ext>
              </a:extLst>
            </p:cNvPr>
            <p:cNvSpPr/>
            <p:nvPr/>
          </p:nvSpPr>
          <p:spPr>
            <a:xfrm>
              <a:off x="3861814" y="2927834"/>
              <a:ext cx="1287236" cy="645638"/>
            </a:xfrm>
            <a:prstGeom prst="rect">
              <a:avLst/>
            </a:prstGeom>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dirty="0"/>
                <a:t>Validation Set</a:t>
              </a:r>
            </a:p>
          </p:txBody>
        </p:sp>
        <p:sp>
          <p:nvSpPr>
            <p:cNvPr id="195" name="Rechteck 194">
              <a:extLst>
                <a:ext uri="{FF2B5EF4-FFF2-40B4-BE49-F238E27FC236}">
                  <a16:creationId xmlns:a16="http://schemas.microsoft.com/office/drawing/2014/main" id="{69EB09DA-891E-4D67-B0D2-F1E09EABB55B}"/>
                </a:ext>
              </a:extLst>
            </p:cNvPr>
            <p:cNvSpPr/>
            <p:nvPr/>
          </p:nvSpPr>
          <p:spPr>
            <a:xfrm>
              <a:off x="3861813" y="4211825"/>
              <a:ext cx="1287237" cy="645638"/>
            </a:xfrm>
            <a:prstGeom prst="rect">
              <a:avLst/>
            </a:prstGeom>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2000" b="1" dirty="0"/>
                <a:t>Test Set</a:t>
              </a:r>
            </a:p>
          </p:txBody>
        </p:sp>
        <p:sp>
          <p:nvSpPr>
            <p:cNvPr id="196" name="Rechteck 195">
              <a:extLst>
                <a:ext uri="{FF2B5EF4-FFF2-40B4-BE49-F238E27FC236}">
                  <a16:creationId xmlns:a16="http://schemas.microsoft.com/office/drawing/2014/main" id="{CF27D307-42A2-46F0-B378-7370CB8D0666}"/>
                </a:ext>
              </a:extLst>
            </p:cNvPr>
            <p:cNvSpPr/>
            <p:nvPr/>
          </p:nvSpPr>
          <p:spPr>
            <a:xfrm>
              <a:off x="6262358" y="2424963"/>
              <a:ext cx="712245" cy="457246"/>
            </a:xfrm>
            <a:prstGeom prst="rect">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a:p>
              <a:pPr algn="ctr"/>
              <a:r>
                <a:rPr lang="de-DE" sz="1400" b="1" dirty="0">
                  <a:solidFill>
                    <a:schemeClr val="bg1"/>
                  </a:solidFill>
                </a:rPr>
                <a:t>No Maske</a:t>
              </a:r>
            </a:p>
            <a:p>
              <a:pPr algn="ctr"/>
              <a:endParaRPr lang="de-DE" dirty="0"/>
            </a:p>
          </p:txBody>
        </p:sp>
        <p:sp>
          <p:nvSpPr>
            <p:cNvPr id="197" name="Rechteck 196">
              <a:extLst>
                <a:ext uri="{FF2B5EF4-FFF2-40B4-BE49-F238E27FC236}">
                  <a16:creationId xmlns:a16="http://schemas.microsoft.com/office/drawing/2014/main" id="{EDC2FD9B-992A-40DA-9056-26B41D25B33A}"/>
                </a:ext>
              </a:extLst>
            </p:cNvPr>
            <p:cNvSpPr/>
            <p:nvPr/>
          </p:nvSpPr>
          <p:spPr>
            <a:xfrm>
              <a:off x="6242419" y="1929369"/>
              <a:ext cx="732186" cy="42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400" dirty="0"/>
                <a:t>Maske</a:t>
              </a:r>
            </a:p>
          </p:txBody>
        </p:sp>
        <p:cxnSp>
          <p:nvCxnSpPr>
            <p:cNvPr id="198" name="Gerader Verbinder 197">
              <a:extLst>
                <a:ext uri="{FF2B5EF4-FFF2-40B4-BE49-F238E27FC236}">
                  <a16:creationId xmlns:a16="http://schemas.microsoft.com/office/drawing/2014/main" id="{C97D606C-2348-4CD4-892C-B0EF300F95B7}"/>
                </a:ext>
              </a:extLst>
            </p:cNvPr>
            <p:cNvCxnSpPr>
              <a:cxnSpLocks/>
            </p:cNvCxnSpPr>
            <p:nvPr/>
          </p:nvCxnSpPr>
          <p:spPr>
            <a:xfrm>
              <a:off x="3021374" y="4694563"/>
              <a:ext cx="840438"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a:extLst>
                <a:ext uri="{FF2B5EF4-FFF2-40B4-BE49-F238E27FC236}">
                  <a16:creationId xmlns:a16="http://schemas.microsoft.com/office/drawing/2014/main" id="{0DFB6819-2AE9-428A-A1A5-61573B51E9E9}"/>
                </a:ext>
              </a:extLst>
            </p:cNvPr>
            <p:cNvCxnSpPr>
              <a:cxnSpLocks/>
            </p:cNvCxnSpPr>
            <p:nvPr/>
          </p:nvCxnSpPr>
          <p:spPr>
            <a:xfrm>
              <a:off x="7472949" y="2526610"/>
              <a:ext cx="0" cy="3224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a:extLst>
                <a:ext uri="{FF2B5EF4-FFF2-40B4-BE49-F238E27FC236}">
                  <a16:creationId xmlns:a16="http://schemas.microsoft.com/office/drawing/2014/main" id="{B7A7E46C-54B6-4563-915C-D2167A9BDCE6}"/>
                </a:ext>
              </a:extLst>
            </p:cNvPr>
            <p:cNvCxnSpPr>
              <a:cxnSpLocks/>
            </p:cNvCxnSpPr>
            <p:nvPr/>
          </p:nvCxnSpPr>
          <p:spPr>
            <a:xfrm>
              <a:off x="2241179" y="3334720"/>
              <a:ext cx="766601"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Gerader Verbinder 200">
              <a:extLst>
                <a:ext uri="{FF2B5EF4-FFF2-40B4-BE49-F238E27FC236}">
                  <a16:creationId xmlns:a16="http://schemas.microsoft.com/office/drawing/2014/main" id="{D49B9F05-9587-4A6B-A9BA-8B864F311244}"/>
                </a:ext>
              </a:extLst>
            </p:cNvPr>
            <p:cNvCxnSpPr>
              <a:cxnSpLocks/>
            </p:cNvCxnSpPr>
            <p:nvPr/>
          </p:nvCxnSpPr>
          <p:spPr>
            <a:xfrm>
              <a:off x="3007781" y="2216938"/>
              <a:ext cx="0" cy="249381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a:extLst>
                <a:ext uri="{FF2B5EF4-FFF2-40B4-BE49-F238E27FC236}">
                  <a16:creationId xmlns:a16="http://schemas.microsoft.com/office/drawing/2014/main" id="{A4754897-C529-446A-ADB6-8063715C883C}"/>
                </a:ext>
              </a:extLst>
            </p:cNvPr>
            <p:cNvCxnSpPr>
              <a:cxnSpLocks/>
              <a:endCxn id="193" idx="1"/>
            </p:cNvCxnSpPr>
            <p:nvPr/>
          </p:nvCxnSpPr>
          <p:spPr>
            <a:xfrm flipV="1">
              <a:off x="3007781" y="2205051"/>
              <a:ext cx="854031" cy="118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a:extLst>
                <a:ext uri="{FF2B5EF4-FFF2-40B4-BE49-F238E27FC236}">
                  <a16:creationId xmlns:a16="http://schemas.microsoft.com/office/drawing/2014/main" id="{7AD7509B-CDF4-418C-98F3-E113092E964A}"/>
                </a:ext>
              </a:extLst>
            </p:cNvPr>
            <p:cNvCxnSpPr>
              <a:cxnSpLocks/>
            </p:cNvCxnSpPr>
            <p:nvPr/>
          </p:nvCxnSpPr>
          <p:spPr>
            <a:xfrm>
              <a:off x="3007781" y="3334720"/>
              <a:ext cx="840438"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a:extLst>
                <a:ext uri="{FF2B5EF4-FFF2-40B4-BE49-F238E27FC236}">
                  <a16:creationId xmlns:a16="http://schemas.microsoft.com/office/drawing/2014/main" id="{24F28A31-DF86-4006-A1C7-6D1C42F556A1}"/>
                </a:ext>
              </a:extLst>
            </p:cNvPr>
            <p:cNvCxnSpPr>
              <a:cxnSpLocks/>
            </p:cNvCxnSpPr>
            <p:nvPr/>
          </p:nvCxnSpPr>
          <p:spPr>
            <a:xfrm>
              <a:off x="5127921" y="2115059"/>
              <a:ext cx="1132170"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a:extLst>
                <a:ext uri="{FF2B5EF4-FFF2-40B4-BE49-F238E27FC236}">
                  <a16:creationId xmlns:a16="http://schemas.microsoft.com/office/drawing/2014/main" id="{2FC8BD3E-8381-4082-AAEC-552E61FCC98E}"/>
                </a:ext>
              </a:extLst>
            </p:cNvPr>
            <p:cNvCxnSpPr>
              <a:cxnSpLocks/>
            </p:cNvCxnSpPr>
            <p:nvPr/>
          </p:nvCxnSpPr>
          <p:spPr>
            <a:xfrm>
              <a:off x="5571881" y="2631601"/>
              <a:ext cx="732186"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a:extLst>
                <a:ext uri="{FF2B5EF4-FFF2-40B4-BE49-F238E27FC236}">
                  <a16:creationId xmlns:a16="http://schemas.microsoft.com/office/drawing/2014/main" id="{21118F45-0B34-42E7-BAB0-A464BDB4E472}"/>
                </a:ext>
              </a:extLst>
            </p:cNvPr>
            <p:cNvCxnSpPr>
              <a:cxnSpLocks/>
            </p:cNvCxnSpPr>
            <p:nvPr/>
          </p:nvCxnSpPr>
          <p:spPr>
            <a:xfrm>
              <a:off x="5571881" y="2125155"/>
              <a:ext cx="0" cy="52843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Gerader Verbinder 206">
              <a:extLst>
                <a:ext uri="{FF2B5EF4-FFF2-40B4-BE49-F238E27FC236}">
                  <a16:creationId xmlns:a16="http://schemas.microsoft.com/office/drawing/2014/main" id="{53BAC413-1F78-4087-AFCA-DCEDFF0B734F}"/>
                </a:ext>
              </a:extLst>
            </p:cNvPr>
            <p:cNvCxnSpPr>
              <a:cxnSpLocks/>
            </p:cNvCxnSpPr>
            <p:nvPr/>
          </p:nvCxnSpPr>
          <p:spPr>
            <a:xfrm>
              <a:off x="6974603" y="2276945"/>
              <a:ext cx="51922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a:extLst>
                <a:ext uri="{FF2B5EF4-FFF2-40B4-BE49-F238E27FC236}">
                  <a16:creationId xmlns:a16="http://schemas.microsoft.com/office/drawing/2014/main" id="{AC288E5D-1CCA-4E31-8B01-FB935AB779AF}"/>
                </a:ext>
              </a:extLst>
            </p:cNvPr>
            <p:cNvCxnSpPr>
              <a:cxnSpLocks/>
            </p:cNvCxnSpPr>
            <p:nvPr/>
          </p:nvCxnSpPr>
          <p:spPr>
            <a:xfrm>
              <a:off x="7498153" y="1939198"/>
              <a:ext cx="8156" cy="34798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a:extLst>
                <a:ext uri="{FF2B5EF4-FFF2-40B4-BE49-F238E27FC236}">
                  <a16:creationId xmlns:a16="http://schemas.microsoft.com/office/drawing/2014/main" id="{9840CF14-ADC8-4E93-AECE-B29F4981CF29}"/>
                </a:ext>
              </a:extLst>
            </p:cNvPr>
            <p:cNvCxnSpPr>
              <a:cxnSpLocks/>
            </p:cNvCxnSpPr>
            <p:nvPr/>
          </p:nvCxnSpPr>
          <p:spPr>
            <a:xfrm>
              <a:off x="7506310" y="1949766"/>
              <a:ext cx="277282"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a:extLst>
                <a:ext uri="{FF2B5EF4-FFF2-40B4-BE49-F238E27FC236}">
                  <a16:creationId xmlns:a16="http://schemas.microsoft.com/office/drawing/2014/main" id="{38C0B0A4-3338-45CA-9B92-7D62B8BCAF62}"/>
                </a:ext>
              </a:extLst>
            </p:cNvPr>
            <p:cNvCxnSpPr>
              <a:cxnSpLocks/>
            </p:cNvCxnSpPr>
            <p:nvPr/>
          </p:nvCxnSpPr>
          <p:spPr>
            <a:xfrm>
              <a:off x="7498153" y="2276945"/>
              <a:ext cx="277282"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a:extLst>
                <a:ext uri="{FF2B5EF4-FFF2-40B4-BE49-F238E27FC236}">
                  <a16:creationId xmlns:a16="http://schemas.microsoft.com/office/drawing/2014/main" id="{2E9E78FA-982A-4251-9904-7C38F53CB390}"/>
                </a:ext>
              </a:extLst>
            </p:cNvPr>
            <p:cNvCxnSpPr>
              <a:cxnSpLocks/>
            </p:cNvCxnSpPr>
            <p:nvPr/>
          </p:nvCxnSpPr>
          <p:spPr>
            <a:xfrm>
              <a:off x="6953722" y="2837211"/>
              <a:ext cx="51922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Gerader Verbinder 211">
              <a:extLst>
                <a:ext uri="{FF2B5EF4-FFF2-40B4-BE49-F238E27FC236}">
                  <a16:creationId xmlns:a16="http://schemas.microsoft.com/office/drawing/2014/main" id="{EAECD886-152A-412C-A1B5-8D7A44DA159A}"/>
                </a:ext>
              </a:extLst>
            </p:cNvPr>
            <p:cNvCxnSpPr>
              <a:cxnSpLocks/>
            </p:cNvCxnSpPr>
            <p:nvPr/>
          </p:nvCxnSpPr>
          <p:spPr>
            <a:xfrm flipV="1">
              <a:off x="7488448" y="2547645"/>
              <a:ext cx="277282" cy="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Gerader Verbinder 212">
              <a:extLst>
                <a:ext uri="{FF2B5EF4-FFF2-40B4-BE49-F238E27FC236}">
                  <a16:creationId xmlns:a16="http://schemas.microsoft.com/office/drawing/2014/main" id="{1A204A2C-F0B7-4A39-9F63-9A7A6B3BA685}"/>
                </a:ext>
              </a:extLst>
            </p:cNvPr>
            <p:cNvCxnSpPr>
              <a:cxnSpLocks/>
            </p:cNvCxnSpPr>
            <p:nvPr/>
          </p:nvCxnSpPr>
          <p:spPr>
            <a:xfrm>
              <a:off x="7472949" y="2837211"/>
              <a:ext cx="25418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4" name="Textfeld 213">
              <a:extLst>
                <a:ext uri="{FF2B5EF4-FFF2-40B4-BE49-F238E27FC236}">
                  <a16:creationId xmlns:a16="http://schemas.microsoft.com/office/drawing/2014/main" id="{5ED88FF2-4B02-429A-94C1-1F2B1C5307B7}"/>
                </a:ext>
              </a:extLst>
            </p:cNvPr>
            <p:cNvSpPr txBox="1"/>
            <p:nvPr/>
          </p:nvSpPr>
          <p:spPr>
            <a:xfrm>
              <a:off x="7739277" y="1764076"/>
              <a:ext cx="543739" cy="307777"/>
            </a:xfrm>
            <a:prstGeom prst="rect">
              <a:avLst/>
            </a:prstGeom>
            <a:noFill/>
          </p:spPr>
          <p:txBody>
            <a:bodyPr wrap="none" rtlCol="0">
              <a:spAutoFit/>
            </a:bodyPr>
            <a:lstStyle/>
            <a:p>
              <a:r>
                <a:rPr lang="de-DE" sz="1400" dirty="0"/>
                <a:t>1.jpg</a:t>
              </a:r>
            </a:p>
          </p:txBody>
        </p:sp>
        <p:sp>
          <p:nvSpPr>
            <p:cNvPr id="215" name="Textfeld 214">
              <a:extLst>
                <a:ext uri="{FF2B5EF4-FFF2-40B4-BE49-F238E27FC236}">
                  <a16:creationId xmlns:a16="http://schemas.microsoft.com/office/drawing/2014/main" id="{8A694B31-DA01-4658-B98B-A73F78EE35F3}"/>
                </a:ext>
              </a:extLst>
            </p:cNvPr>
            <p:cNvSpPr txBox="1"/>
            <p:nvPr/>
          </p:nvSpPr>
          <p:spPr>
            <a:xfrm>
              <a:off x="7708204" y="2021034"/>
              <a:ext cx="543739" cy="307777"/>
            </a:xfrm>
            <a:prstGeom prst="rect">
              <a:avLst/>
            </a:prstGeom>
            <a:noFill/>
          </p:spPr>
          <p:txBody>
            <a:bodyPr wrap="none" rtlCol="0">
              <a:spAutoFit/>
            </a:bodyPr>
            <a:lstStyle/>
            <a:p>
              <a:r>
                <a:rPr lang="de-DE" sz="1400" dirty="0"/>
                <a:t>2.jpg</a:t>
              </a:r>
            </a:p>
          </p:txBody>
        </p:sp>
        <p:sp>
          <p:nvSpPr>
            <p:cNvPr id="216" name="Textfeld 215">
              <a:extLst>
                <a:ext uri="{FF2B5EF4-FFF2-40B4-BE49-F238E27FC236}">
                  <a16:creationId xmlns:a16="http://schemas.microsoft.com/office/drawing/2014/main" id="{8B397FE5-63F6-42D9-9F0E-75B6996B416F}"/>
                </a:ext>
              </a:extLst>
            </p:cNvPr>
            <p:cNvSpPr txBox="1"/>
            <p:nvPr/>
          </p:nvSpPr>
          <p:spPr>
            <a:xfrm>
              <a:off x="7708204" y="2337229"/>
              <a:ext cx="543739" cy="307777"/>
            </a:xfrm>
            <a:prstGeom prst="rect">
              <a:avLst/>
            </a:prstGeom>
            <a:noFill/>
          </p:spPr>
          <p:txBody>
            <a:bodyPr wrap="none" rtlCol="0">
              <a:spAutoFit/>
            </a:bodyPr>
            <a:lstStyle/>
            <a:p>
              <a:r>
                <a:rPr lang="de-DE" sz="1400" dirty="0"/>
                <a:t>1.jpg</a:t>
              </a:r>
            </a:p>
          </p:txBody>
        </p:sp>
        <p:sp>
          <p:nvSpPr>
            <p:cNvPr id="217" name="Textfeld 216">
              <a:extLst>
                <a:ext uri="{FF2B5EF4-FFF2-40B4-BE49-F238E27FC236}">
                  <a16:creationId xmlns:a16="http://schemas.microsoft.com/office/drawing/2014/main" id="{E9506710-7B98-4F95-AAE3-FBD63DFF12BC}"/>
                </a:ext>
              </a:extLst>
            </p:cNvPr>
            <p:cNvSpPr txBox="1"/>
            <p:nvPr/>
          </p:nvSpPr>
          <p:spPr>
            <a:xfrm>
              <a:off x="7708204" y="2654153"/>
              <a:ext cx="543739" cy="307777"/>
            </a:xfrm>
            <a:prstGeom prst="rect">
              <a:avLst/>
            </a:prstGeom>
            <a:noFill/>
          </p:spPr>
          <p:txBody>
            <a:bodyPr wrap="none" rtlCol="0">
              <a:spAutoFit/>
            </a:bodyPr>
            <a:lstStyle/>
            <a:p>
              <a:r>
                <a:rPr lang="de-DE" sz="1400" dirty="0"/>
                <a:t>2.jpg</a:t>
              </a:r>
            </a:p>
          </p:txBody>
        </p:sp>
        <p:sp>
          <p:nvSpPr>
            <p:cNvPr id="218" name="Rechteck 217">
              <a:extLst>
                <a:ext uri="{FF2B5EF4-FFF2-40B4-BE49-F238E27FC236}">
                  <a16:creationId xmlns:a16="http://schemas.microsoft.com/office/drawing/2014/main" id="{1B31A48E-B8C0-46E5-88E9-D57D76BCAA17}"/>
                </a:ext>
              </a:extLst>
            </p:cNvPr>
            <p:cNvSpPr/>
            <p:nvPr/>
          </p:nvSpPr>
          <p:spPr>
            <a:xfrm>
              <a:off x="6280030" y="3542646"/>
              <a:ext cx="712245" cy="457246"/>
            </a:xfrm>
            <a:prstGeom prst="rect">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a:p>
              <a:pPr algn="ctr"/>
              <a:r>
                <a:rPr lang="de-DE" sz="1400" b="1" dirty="0">
                  <a:solidFill>
                    <a:schemeClr val="bg1"/>
                  </a:solidFill>
                </a:rPr>
                <a:t>No Maske</a:t>
              </a:r>
            </a:p>
            <a:p>
              <a:pPr algn="ctr"/>
              <a:endParaRPr lang="de-DE" dirty="0"/>
            </a:p>
          </p:txBody>
        </p:sp>
        <p:sp>
          <p:nvSpPr>
            <p:cNvPr id="219" name="Rechteck 218">
              <a:extLst>
                <a:ext uri="{FF2B5EF4-FFF2-40B4-BE49-F238E27FC236}">
                  <a16:creationId xmlns:a16="http://schemas.microsoft.com/office/drawing/2014/main" id="{BAC34F9D-869C-4058-9BB8-7A2DCB009609}"/>
                </a:ext>
              </a:extLst>
            </p:cNvPr>
            <p:cNvSpPr/>
            <p:nvPr/>
          </p:nvSpPr>
          <p:spPr>
            <a:xfrm>
              <a:off x="6260091" y="3047052"/>
              <a:ext cx="732186" cy="42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400" dirty="0"/>
                <a:t>Maske</a:t>
              </a:r>
            </a:p>
          </p:txBody>
        </p:sp>
        <p:cxnSp>
          <p:nvCxnSpPr>
            <p:cNvPr id="220" name="Gerader Verbinder 219">
              <a:extLst>
                <a:ext uri="{FF2B5EF4-FFF2-40B4-BE49-F238E27FC236}">
                  <a16:creationId xmlns:a16="http://schemas.microsoft.com/office/drawing/2014/main" id="{E6719A6D-2880-48F0-9B41-52EE487F8FED}"/>
                </a:ext>
              </a:extLst>
            </p:cNvPr>
            <p:cNvCxnSpPr>
              <a:cxnSpLocks/>
            </p:cNvCxnSpPr>
            <p:nvPr/>
          </p:nvCxnSpPr>
          <p:spPr>
            <a:xfrm>
              <a:off x="7490621" y="3644293"/>
              <a:ext cx="0" cy="3224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Gerader Verbinder 220">
              <a:extLst>
                <a:ext uri="{FF2B5EF4-FFF2-40B4-BE49-F238E27FC236}">
                  <a16:creationId xmlns:a16="http://schemas.microsoft.com/office/drawing/2014/main" id="{A0B1A225-82C2-43CC-89D6-C564F2BE9CD7}"/>
                </a:ext>
              </a:extLst>
            </p:cNvPr>
            <p:cNvCxnSpPr>
              <a:cxnSpLocks/>
            </p:cNvCxnSpPr>
            <p:nvPr/>
          </p:nvCxnSpPr>
          <p:spPr>
            <a:xfrm>
              <a:off x="5145593" y="3232742"/>
              <a:ext cx="1132170"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Gerader Verbinder 221">
              <a:extLst>
                <a:ext uri="{FF2B5EF4-FFF2-40B4-BE49-F238E27FC236}">
                  <a16:creationId xmlns:a16="http://schemas.microsoft.com/office/drawing/2014/main" id="{6CC8499A-13FA-46C7-9991-5AFC11D0F15C}"/>
                </a:ext>
              </a:extLst>
            </p:cNvPr>
            <p:cNvCxnSpPr>
              <a:cxnSpLocks/>
            </p:cNvCxnSpPr>
            <p:nvPr/>
          </p:nvCxnSpPr>
          <p:spPr>
            <a:xfrm>
              <a:off x="5589553" y="3749284"/>
              <a:ext cx="732186"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Gerader Verbinder 222">
              <a:extLst>
                <a:ext uri="{FF2B5EF4-FFF2-40B4-BE49-F238E27FC236}">
                  <a16:creationId xmlns:a16="http://schemas.microsoft.com/office/drawing/2014/main" id="{62331367-0491-4128-9A83-5DF283BF0DB8}"/>
                </a:ext>
              </a:extLst>
            </p:cNvPr>
            <p:cNvCxnSpPr>
              <a:cxnSpLocks/>
            </p:cNvCxnSpPr>
            <p:nvPr/>
          </p:nvCxnSpPr>
          <p:spPr>
            <a:xfrm>
              <a:off x="5589553" y="3242838"/>
              <a:ext cx="0" cy="52843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Gerader Verbinder 223">
              <a:extLst>
                <a:ext uri="{FF2B5EF4-FFF2-40B4-BE49-F238E27FC236}">
                  <a16:creationId xmlns:a16="http://schemas.microsoft.com/office/drawing/2014/main" id="{34CEE5DB-5FD2-48CB-A8B1-043A933B64FD}"/>
                </a:ext>
              </a:extLst>
            </p:cNvPr>
            <p:cNvCxnSpPr>
              <a:cxnSpLocks/>
            </p:cNvCxnSpPr>
            <p:nvPr/>
          </p:nvCxnSpPr>
          <p:spPr>
            <a:xfrm>
              <a:off x="6992275" y="3394628"/>
              <a:ext cx="51922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Gerader Verbinder 224">
              <a:extLst>
                <a:ext uri="{FF2B5EF4-FFF2-40B4-BE49-F238E27FC236}">
                  <a16:creationId xmlns:a16="http://schemas.microsoft.com/office/drawing/2014/main" id="{F1487BB7-CEA1-422E-8011-1EC2BC7A5E9C}"/>
                </a:ext>
              </a:extLst>
            </p:cNvPr>
            <p:cNvCxnSpPr>
              <a:cxnSpLocks/>
            </p:cNvCxnSpPr>
            <p:nvPr/>
          </p:nvCxnSpPr>
          <p:spPr>
            <a:xfrm>
              <a:off x="7515825" y="3056881"/>
              <a:ext cx="8156" cy="34798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a:extLst>
                <a:ext uri="{FF2B5EF4-FFF2-40B4-BE49-F238E27FC236}">
                  <a16:creationId xmlns:a16="http://schemas.microsoft.com/office/drawing/2014/main" id="{E94A9006-9D9C-4FA3-A729-B292CFEFAD50}"/>
                </a:ext>
              </a:extLst>
            </p:cNvPr>
            <p:cNvCxnSpPr>
              <a:cxnSpLocks/>
            </p:cNvCxnSpPr>
            <p:nvPr/>
          </p:nvCxnSpPr>
          <p:spPr>
            <a:xfrm>
              <a:off x="7523982" y="3067449"/>
              <a:ext cx="277282"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Gerader Verbinder 226">
              <a:extLst>
                <a:ext uri="{FF2B5EF4-FFF2-40B4-BE49-F238E27FC236}">
                  <a16:creationId xmlns:a16="http://schemas.microsoft.com/office/drawing/2014/main" id="{70484BF4-ECC5-4AC1-A941-5412DBD03C92}"/>
                </a:ext>
              </a:extLst>
            </p:cNvPr>
            <p:cNvCxnSpPr>
              <a:cxnSpLocks/>
            </p:cNvCxnSpPr>
            <p:nvPr/>
          </p:nvCxnSpPr>
          <p:spPr>
            <a:xfrm>
              <a:off x="7515825" y="3394628"/>
              <a:ext cx="277282"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Gerader Verbinder 227">
              <a:extLst>
                <a:ext uri="{FF2B5EF4-FFF2-40B4-BE49-F238E27FC236}">
                  <a16:creationId xmlns:a16="http://schemas.microsoft.com/office/drawing/2014/main" id="{01E74897-8E2B-4DDD-A9BC-4FAFD9FEB783}"/>
                </a:ext>
              </a:extLst>
            </p:cNvPr>
            <p:cNvCxnSpPr>
              <a:cxnSpLocks/>
            </p:cNvCxnSpPr>
            <p:nvPr/>
          </p:nvCxnSpPr>
          <p:spPr>
            <a:xfrm>
              <a:off x="6971394" y="3954894"/>
              <a:ext cx="51922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Gerader Verbinder 228">
              <a:extLst>
                <a:ext uri="{FF2B5EF4-FFF2-40B4-BE49-F238E27FC236}">
                  <a16:creationId xmlns:a16="http://schemas.microsoft.com/office/drawing/2014/main" id="{F9D59AA6-AFC1-4F7A-B4AA-8D78618774D8}"/>
                </a:ext>
              </a:extLst>
            </p:cNvPr>
            <p:cNvCxnSpPr>
              <a:cxnSpLocks/>
            </p:cNvCxnSpPr>
            <p:nvPr/>
          </p:nvCxnSpPr>
          <p:spPr>
            <a:xfrm flipV="1">
              <a:off x="7506120" y="3665328"/>
              <a:ext cx="277282" cy="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Gerader Verbinder 229">
              <a:extLst>
                <a:ext uri="{FF2B5EF4-FFF2-40B4-BE49-F238E27FC236}">
                  <a16:creationId xmlns:a16="http://schemas.microsoft.com/office/drawing/2014/main" id="{E2B90371-22E7-462F-8514-58690B0EA829}"/>
                </a:ext>
              </a:extLst>
            </p:cNvPr>
            <p:cNvCxnSpPr>
              <a:cxnSpLocks/>
            </p:cNvCxnSpPr>
            <p:nvPr/>
          </p:nvCxnSpPr>
          <p:spPr>
            <a:xfrm>
              <a:off x="7490621" y="3954894"/>
              <a:ext cx="25418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1" name="Textfeld 230">
              <a:extLst>
                <a:ext uri="{FF2B5EF4-FFF2-40B4-BE49-F238E27FC236}">
                  <a16:creationId xmlns:a16="http://schemas.microsoft.com/office/drawing/2014/main" id="{D3DC5243-4B65-4A64-80D6-CD68D23674B8}"/>
                </a:ext>
              </a:extLst>
            </p:cNvPr>
            <p:cNvSpPr txBox="1"/>
            <p:nvPr/>
          </p:nvSpPr>
          <p:spPr>
            <a:xfrm>
              <a:off x="7756949" y="2881759"/>
              <a:ext cx="543739" cy="307777"/>
            </a:xfrm>
            <a:prstGeom prst="rect">
              <a:avLst/>
            </a:prstGeom>
            <a:noFill/>
          </p:spPr>
          <p:txBody>
            <a:bodyPr wrap="none" rtlCol="0">
              <a:spAutoFit/>
            </a:bodyPr>
            <a:lstStyle/>
            <a:p>
              <a:r>
                <a:rPr lang="de-DE" sz="1400" dirty="0"/>
                <a:t>1.jpg</a:t>
              </a:r>
            </a:p>
          </p:txBody>
        </p:sp>
        <p:sp>
          <p:nvSpPr>
            <p:cNvPr id="232" name="Textfeld 231">
              <a:extLst>
                <a:ext uri="{FF2B5EF4-FFF2-40B4-BE49-F238E27FC236}">
                  <a16:creationId xmlns:a16="http://schemas.microsoft.com/office/drawing/2014/main" id="{37D95DFE-3E22-4093-B2B2-2658E92AE2CD}"/>
                </a:ext>
              </a:extLst>
            </p:cNvPr>
            <p:cNvSpPr txBox="1"/>
            <p:nvPr/>
          </p:nvSpPr>
          <p:spPr>
            <a:xfrm>
              <a:off x="7725876" y="3138717"/>
              <a:ext cx="543739" cy="307777"/>
            </a:xfrm>
            <a:prstGeom prst="rect">
              <a:avLst/>
            </a:prstGeom>
            <a:noFill/>
          </p:spPr>
          <p:txBody>
            <a:bodyPr wrap="none" rtlCol="0">
              <a:spAutoFit/>
            </a:bodyPr>
            <a:lstStyle/>
            <a:p>
              <a:r>
                <a:rPr lang="de-DE" sz="1400" dirty="0"/>
                <a:t>2.jpg</a:t>
              </a:r>
            </a:p>
          </p:txBody>
        </p:sp>
        <p:sp>
          <p:nvSpPr>
            <p:cNvPr id="233" name="Textfeld 232">
              <a:extLst>
                <a:ext uri="{FF2B5EF4-FFF2-40B4-BE49-F238E27FC236}">
                  <a16:creationId xmlns:a16="http://schemas.microsoft.com/office/drawing/2014/main" id="{E0817B26-921C-4431-8705-2EBDD62FFFBF}"/>
                </a:ext>
              </a:extLst>
            </p:cNvPr>
            <p:cNvSpPr txBox="1"/>
            <p:nvPr/>
          </p:nvSpPr>
          <p:spPr>
            <a:xfrm>
              <a:off x="7725876" y="3454912"/>
              <a:ext cx="543739" cy="307777"/>
            </a:xfrm>
            <a:prstGeom prst="rect">
              <a:avLst/>
            </a:prstGeom>
            <a:noFill/>
          </p:spPr>
          <p:txBody>
            <a:bodyPr wrap="none" rtlCol="0">
              <a:spAutoFit/>
            </a:bodyPr>
            <a:lstStyle/>
            <a:p>
              <a:r>
                <a:rPr lang="de-DE" sz="1400" dirty="0"/>
                <a:t>1.jpg</a:t>
              </a:r>
            </a:p>
          </p:txBody>
        </p:sp>
        <p:sp>
          <p:nvSpPr>
            <p:cNvPr id="234" name="Textfeld 233">
              <a:extLst>
                <a:ext uri="{FF2B5EF4-FFF2-40B4-BE49-F238E27FC236}">
                  <a16:creationId xmlns:a16="http://schemas.microsoft.com/office/drawing/2014/main" id="{89FDD6E8-F0B0-49AB-8FB3-6BDAC20F4FE8}"/>
                </a:ext>
              </a:extLst>
            </p:cNvPr>
            <p:cNvSpPr txBox="1"/>
            <p:nvPr/>
          </p:nvSpPr>
          <p:spPr>
            <a:xfrm>
              <a:off x="7725876" y="3771836"/>
              <a:ext cx="543739" cy="307777"/>
            </a:xfrm>
            <a:prstGeom prst="rect">
              <a:avLst/>
            </a:prstGeom>
            <a:noFill/>
          </p:spPr>
          <p:txBody>
            <a:bodyPr wrap="none" rtlCol="0">
              <a:spAutoFit/>
            </a:bodyPr>
            <a:lstStyle/>
            <a:p>
              <a:r>
                <a:rPr lang="de-DE" sz="1400" dirty="0"/>
                <a:t>2.jpg</a:t>
              </a:r>
            </a:p>
          </p:txBody>
        </p:sp>
        <p:sp>
          <p:nvSpPr>
            <p:cNvPr id="235" name="Rechteck 234">
              <a:extLst>
                <a:ext uri="{FF2B5EF4-FFF2-40B4-BE49-F238E27FC236}">
                  <a16:creationId xmlns:a16="http://schemas.microsoft.com/office/drawing/2014/main" id="{37A08474-9FA9-4F1D-83C9-4F59A939D739}"/>
                </a:ext>
              </a:extLst>
            </p:cNvPr>
            <p:cNvSpPr/>
            <p:nvPr/>
          </p:nvSpPr>
          <p:spPr>
            <a:xfrm>
              <a:off x="6262358" y="4874623"/>
              <a:ext cx="712245" cy="457246"/>
            </a:xfrm>
            <a:prstGeom prst="rect">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a:p>
              <a:pPr algn="ctr"/>
              <a:r>
                <a:rPr lang="de-DE" sz="1400" b="1" dirty="0">
                  <a:solidFill>
                    <a:schemeClr val="bg1"/>
                  </a:solidFill>
                </a:rPr>
                <a:t>No Maske</a:t>
              </a:r>
            </a:p>
            <a:p>
              <a:pPr algn="ctr"/>
              <a:endParaRPr lang="de-DE" dirty="0"/>
            </a:p>
          </p:txBody>
        </p:sp>
        <p:sp>
          <p:nvSpPr>
            <p:cNvPr id="236" name="Rechteck 235">
              <a:extLst>
                <a:ext uri="{FF2B5EF4-FFF2-40B4-BE49-F238E27FC236}">
                  <a16:creationId xmlns:a16="http://schemas.microsoft.com/office/drawing/2014/main" id="{C4374D3D-03FA-467F-A482-E28F37B5054B}"/>
                </a:ext>
              </a:extLst>
            </p:cNvPr>
            <p:cNvSpPr/>
            <p:nvPr/>
          </p:nvSpPr>
          <p:spPr>
            <a:xfrm>
              <a:off x="6242419" y="4379029"/>
              <a:ext cx="732186" cy="42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400" dirty="0"/>
                <a:t>Maske</a:t>
              </a:r>
            </a:p>
          </p:txBody>
        </p:sp>
        <p:cxnSp>
          <p:nvCxnSpPr>
            <p:cNvPr id="237" name="Gerader Verbinder 236">
              <a:extLst>
                <a:ext uri="{FF2B5EF4-FFF2-40B4-BE49-F238E27FC236}">
                  <a16:creationId xmlns:a16="http://schemas.microsoft.com/office/drawing/2014/main" id="{0C32C66A-45DB-4B92-AF3A-3A405A3CD80A}"/>
                </a:ext>
              </a:extLst>
            </p:cNvPr>
            <p:cNvCxnSpPr>
              <a:cxnSpLocks/>
            </p:cNvCxnSpPr>
            <p:nvPr/>
          </p:nvCxnSpPr>
          <p:spPr>
            <a:xfrm>
              <a:off x="7472949" y="4976270"/>
              <a:ext cx="0" cy="32248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a:extLst>
                <a:ext uri="{FF2B5EF4-FFF2-40B4-BE49-F238E27FC236}">
                  <a16:creationId xmlns:a16="http://schemas.microsoft.com/office/drawing/2014/main" id="{2E7B6397-228E-43FF-B799-EC002E7A1C57}"/>
                </a:ext>
              </a:extLst>
            </p:cNvPr>
            <p:cNvCxnSpPr>
              <a:cxnSpLocks/>
            </p:cNvCxnSpPr>
            <p:nvPr/>
          </p:nvCxnSpPr>
          <p:spPr>
            <a:xfrm>
              <a:off x="5127921" y="4564719"/>
              <a:ext cx="1132170"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Gerader Verbinder 238">
              <a:extLst>
                <a:ext uri="{FF2B5EF4-FFF2-40B4-BE49-F238E27FC236}">
                  <a16:creationId xmlns:a16="http://schemas.microsoft.com/office/drawing/2014/main" id="{77DF58BF-1292-4FC2-81B4-D64508FC3A49}"/>
                </a:ext>
              </a:extLst>
            </p:cNvPr>
            <p:cNvCxnSpPr>
              <a:cxnSpLocks/>
            </p:cNvCxnSpPr>
            <p:nvPr/>
          </p:nvCxnSpPr>
          <p:spPr>
            <a:xfrm>
              <a:off x="5571881" y="5081261"/>
              <a:ext cx="732186"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Gerader Verbinder 239">
              <a:extLst>
                <a:ext uri="{FF2B5EF4-FFF2-40B4-BE49-F238E27FC236}">
                  <a16:creationId xmlns:a16="http://schemas.microsoft.com/office/drawing/2014/main" id="{323C8016-853C-467E-A779-B5F445B9BC1F}"/>
                </a:ext>
              </a:extLst>
            </p:cNvPr>
            <p:cNvCxnSpPr>
              <a:cxnSpLocks/>
            </p:cNvCxnSpPr>
            <p:nvPr/>
          </p:nvCxnSpPr>
          <p:spPr>
            <a:xfrm>
              <a:off x="5571881" y="4574815"/>
              <a:ext cx="0" cy="52843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Gerader Verbinder 240">
              <a:extLst>
                <a:ext uri="{FF2B5EF4-FFF2-40B4-BE49-F238E27FC236}">
                  <a16:creationId xmlns:a16="http://schemas.microsoft.com/office/drawing/2014/main" id="{CF335417-18D9-4B65-AC1A-926ADEF057E6}"/>
                </a:ext>
              </a:extLst>
            </p:cNvPr>
            <p:cNvCxnSpPr>
              <a:cxnSpLocks/>
            </p:cNvCxnSpPr>
            <p:nvPr/>
          </p:nvCxnSpPr>
          <p:spPr>
            <a:xfrm>
              <a:off x="6974603" y="4726605"/>
              <a:ext cx="51922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Gerader Verbinder 241">
              <a:extLst>
                <a:ext uri="{FF2B5EF4-FFF2-40B4-BE49-F238E27FC236}">
                  <a16:creationId xmlns:a16="http://schemas.microsoft.com/office/drawing/2014/main" id="{BC77F2C8-A2AA-4A24-A31B-4CB064E2792F}"/>
                </a:ext>
              </a:extLst>
            </p:cNvPr>
            <p:cNvCxnSpPr>
              <a:cxnSpLocks/>
            </p:cNvCxnSpPr>
            <p:nvPr/>
          </p:nvCxnSpPr>
          <p:spPr>
            <a:xfrm>
              <a:off x="7498153" y="4388858"/>
              <a:ext cx="8156" cy="34798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Gerader Verbinder 242">
              <a:extLst>
                <a:ext uri="{FF2B5EF4-FFF2-40B4-BE49-F238E27FC236}">
                  <a16:creationId xmlns:a16="http://schemas.microsoft.com/office/drawing/2014/main" id="{23CE0FF8-AE06-4FA8-9F3D-324768750E33}"/>
                </a:ext>
              </a:extLst>
            </p:cNvPr>
            <p:cNvCxnSpPr>
              <a:cxnSpLocks/>
            </p:cNvCxnSpPr>
            <p:nvPr/>
          </p:nvCxnSpPr>
          <p:spPr>
            <a:xfrm>
              <a:off x="7506310" y="4399426"/>
              <a:ext cx="277282"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a:extLst>
                <a:ext uri="{FF2B5EF4-FFF2-40B4-BE49-F238E27FC236}">
                  <a16:creationId xmlns:a16="http://schemas.microsoft.com/office/drawing/2014/main" id="{25536B68-A050-418F-BA91-019BEBF82C28}"/>
                </a:ext>
              </a:extLst>
            </p:cNvPr>
            <p:cNvCxnSpPr>
              <a:cxnSpLocks/>
            </p:cNvCxnSpPr>
            <p:nvPr/>
          </p:nvCxnSpPr>
          <p:spPr>
            <a:xfrm>
              <a:off x="7498153" y="4726605"/>
              <a:ext cx="277282"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id="{CC57DECA-ACCC-4958-B6C0-83026A4AD961}"/>
                </a:ext>
              </a:extLst>
            </p:cNvPr>
            <p:cNvCxnSpPr>
              <a:cxnSpLocks/>
            </p:cNvCxnSpPr>
            <p:nvPr/>
          </p:nvCxnSpPr>
          <p:spPr>
            <a:xfrm>
              <a:off x="6953722" y="5286871"/>
              <a:ext cx="519227"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Gerader Verbinder 245">
              <a:extLst>
                <a:ext uri="{FF2B5EF4-FFF2-40B4-BE49-F238E27FC236}">
                  <a16:creationId xmlns:a16="http://schemas.microsoft.com/office/drawing/2014/main" id="{A929FA1D-3B5F-4AF1-BC96-6032E9B0553E}"/>
                </a:ext>
              </a:extLst>
            </p:cNvPr>
            <p:cNvCxnSpPr>
              <a:cxnSpLocks/>
            </p:cNvCxnSpPr>
            <p:nvPr/>
          </p:nvCxnSpPr>
          <p:spPr>
            <a:xfrm flipV="1">
              <a:off x="7488448" y="4997305"/>
              <a:ext cx="277282" cy="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Gerader Verbinder 246">
              <a:extLst>
                <a:ext uri="{FF2B5EF4-FFF2-40B4-BE49-F238E27FC236}">
                  <a16:creationId xmlns:a16="http://schemas.microsoft.com/office/drawing/2014/main" id="{CB4AEBE0-F469-47CF-955A-AD277E1A1280}"/>
                </a:ext>
              </a:extLst>
            </p:cNvPr>
            <p:cNvCxnSpPr>
              <a:cxnSpLocks/>
            </p:cNvCxnSpPr>
            <p:nvPr/>
          </p:nvCxnSpPr>
          <p:spPr>
            <a:xfrm>
              <a:off x="7472949" y="5286871"/>
              <a:ext cx="25418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8" name="Textfeld 247">
              <a:extLst>
                <a:ext uri="{FF2B5EF4-FFF2-40B4-BE49-F238E27FC236}">
                  <a16:creationId xmlns:a16="http://schemas.microsoft.com/office/drawing/2014/main" id="{D70F32DC-0F83-447F-8613-EEB8B425D986}"/>
                </a:ext>
              </a:extLst>
            </p:cNvPr>
            <p:cNvSpPr txBox="1"/>
            <p:nvPr/>
          </p:nvSpPr>
          <p:spPr>
            <a:xfrm>
              <a:off x="7739277" y="4213736"/>
              <a:ext cx="543739" cy="307777"/>
            </a:xfrm>
            <a:prstGeom prst="rect">
              <a:avLst/>
            </a:prstGeom>
            <a:noFill/>
          </p:spPr>
          <p:txBody>
            <a:bodyPr wrap="none" rtlCol="0">
              <a:spAutoFit/>
            </a:bodyPr>
            <a:lstStyle/>
            <a:p>
              <a:r>
                <a:rPr lang="de-DE" sz="1400" dirty="0"/>
                <a:t>1.jpg</a:t>
              </a:r>
            </a:p>
          </p:txBody>
        </p:sp>
        <p:sp>
          <p:nvSpPr>
            <p:cNvPr id="249" name="Textfeld 248">
              <a:extLst>
                <a:ext uri="{FF2B5EF4-FFF2-40B4-BE49-F238E27FC236}">
                  <a16:creationId xmlns:a16="http://schemas.microsoft.com/office/drawing/2014/main" id="{E5FE160B-5A6D-4A6E-92A6-BBC2BD502C27}"/>
                </a:ext>
              </a:extLst>
            </p:cNvPr>
            <p:cNvSpPr txBox="1"/>
            <p:nvPr/>
          </p:nvSpPr>
          <p:spPr>
            <a:xfrm>
              <a:off x="7708204" y="4470694"/>
              <a:ext cx="543739" cy="307777"/>
            </a:xfrm>
            <a:prstGeom prst="rect">
              <a:avLst/>
            </a:prstGeom>
            <a:noFill/>
          </p:spPr>
          <p:txBody>
            <a:bodyPr wrap="none" rtlCol="0">
              <a:spAutoFit/>
            </a:bodyPr>
            <a:lstStyle/>
            <a:p>
              <a:r>
                <a:rPr lang="de-DE" sz="1400" dirty="0"/>
                <a:t>2.jpg</a:t>
              </a:r>
            </a:p>
          </p:txBody>
        </p:sp>
        <p:sp>
          <p:nvSpPr>
            <p:cNvPr id="250" name="Textfeld 249">
              <a:extLst>
                <a:ext uri="{FF2B5EF4-FFF2-40B4-BE49-F238E27FC236}">
                  <a16:creationId xmlns:a16="http://schemas.microsoft.com/office/drawing/2014/main" id="{1B1C60E6-861E-4471-AF59-D58FB30119F9}"/>
                </a:ext>
              </a:extLst>
            </p:cNvPr>
            <p:cNvSpPr txBox="1"/>
            <p:nvPr/>
          </p:nvSpPr>
          <p:spPr>
            <a:xfrm>
              <a:off x="7708204" y="4786889"/>
              <a:ext cx="543739" cy="307777"/>
            </a:xfrm>
            <a:prstGeom prst="rect">
              <a:avLst/>
            </a:prstGeom>
            <a:noFill/>
          </p:spPr>
          <p:txBody>
            <a:bodyPr wrap="none" rtlCol="0">
              <a:spAutoFit/>
            </a:bodyPr>
            <a:lstStyle/>
            <a:p>
              <a:r>
                <a:rPr lang="de-DE" sz="1400" dirty="0"/>
                <a:t>1.jpg</a:t>
              </a:r>
            </a:p>
          </p:txBody>
        </p:sp>
        <p:sp>
          <p:nvSpPr>
            <p:cNvPr id="251" name="Textfeld 250">
              <a:extLst>
                <a:ext uri="{FF2B5EF4-FFF2-40B4-BE49-F238E27FC236}">
                  <a16:creationId xmlns:a16="http://schemas.microsoft.com/office/drawing/2014/main" id="{9F7F12DD-24F7-437D-BEFD-3B06870761DD}"/>
                </a:ext>
              </a:extLst>
            </p:cNvPr>
            <p:cNvSpPr txBox="1"/>
            <p:nvPr/>
          </p:nvSpPr>
          <p:spPr>
            <a:xfrm>
              <a:off x="7708204" y="5103813"/>
              <a:ext cx="543739" cy="307777"/>
            </a:xfrm>
            <a:prstGeom prst="rect">
              <a:avLst/>
            </a:prstGeom>
            <a:noFill/>
          </p:spPr>
          <p:txBody>
            <a:bodyPr wrap="none" rtlCol="0">
              <a:spAutoFit/>
            </a:bodyPr>
            <a:lstStyle/>
            <a:p>
              <a:r>
                <a:rPr lang="de-DE" sz="1400" dirty="0"/>
                <a:t>2.jpg</a:t>
              </a:r>
            </a:p>
          </p:txBody>
        </p:sp>
      </p:grpSp>
      <p:sp>
        <p:nvSpPr>
          <p:cNvPr id="2" name="Datumsplatzhalter 1">
            <a:extLst>
              <a:ext uri="{FF2B5EF4-FFF2-40B4-BE49-F238E27FC236}">
                <a16:creationId xmlns:a16="http://schemas.microsoft.com/office/drawing/2014/main" id="{DE2A3F6F-E24E-4AE4-ABE1-8D25D739F09B}"/>
              </a:ext>
            </a:extLst>
          </p:cNvPr>
          <p:cNvSpPr>
            <a:spLocks noGrp="1"/>
          </p:cNvSpPr>
          <p:nvPr>
            <p:ph type="dt" sz="half" idx="10"/>
          </p:nvPr>
        </p:nvSpPr>
        <p:spPr/>
        <p:txBody>
          <a:bodyPr/>
          <a:lstStyle/>
          <a:p>
            <a:fld id="{3F97F5E2-43DC-4B84-921A-16C9C7C81669}" type="datetime1">
              <a:rPr lang="de-DE" smtClean="0"/>
              <a:t>24.04.2022</a:t>
            </a:fld>
            <a:endParaRPr lang="de-DE"/>
          </a:p>
        </p:txBody>
      </p:sp>
      <p:sp>
        <p:nvSpPr>
          <p:cNvPr id="4" name="Foliennummernplatzhalter 3">
            <a:extLst>
              <a:ext uri="{FF2B5EF4-FFF2-40B4-BE49-F238E27FC236}">
                <a16:creationId xmlns:a16="http://schemas.microsoft.com/office/drawing/2014/main" id="{44AFB8BA-6D8C-40C9-860A-DB1A24B4F345}"/>
              </a:ext>
            </a:extLst>
          </p:cNvPr>
          <p:cNvSpPr>
            <a:spLocks noGrp="1"/>
          </p:cNvSpPr>
          <p:nvPr>
            <p:ph type="sldNum" sz="quarter" idx="12"/>
          </p:nvPr>
        </p:nvSpPr>
        <p:spPr/>
        <p:txBody>
          <a:bodyPr/>
          <a:lstStyle/>
          <a:p>
            <a:fld id="{F7B85D95-4385-4A8C-B85C-EB91828EDBB4}" type="slidenum">
              <a:rPr lang="de-DE" smtClean="0"/>
              <a:t>18</a:t>
            </a:fld>
            <a:endParaRPr lang="de-DE"/>
          </a:p>
        </p:txBody>
      </p:sp>
      <p:grpSp>
        <p:nvGrpSpPr>
          <p:cNvPr id="116" name="Gruppieren 115">
            <a:extLst>
              <a:ext uri="{FF2B5EF4-FFF2-40B4-BE49-F238E27FC236}">
                <a16:creationId xmlns:a16="http://schemas.microsoft.com/office/drawing/2014/main" id="{6DE7BF79-70C3-4EA5-A1B4-59741349A5E7}"/>
              </a:ext>
            </a:extLst>
          </p:cNvPr>
          <p:cNvGrpSpPr/>
          <p:nvPr/>
        </p:nvGrpSpPr>
        <p:grpSpPr>
          <a:xfrm>
            <a:off x="7316523" y="4158224"/>
            <a:ext cx="3349472" cy="2584070"/>
            <a:chOff x="1361768" y="203879"/>
            <a:chExt cx="4603805" cy="4237175"/>
          </a:xfrm>
        </p:grpSpPr>
        <p:pic>
          <p:nvPicPr>
            <p:cNvPr id="117" name="Grafik 116">
              <a:extLst>
                <a:ext uri="{FF2B5EF4-FFF2-40B4-BE49-F238E27FC236}">
                  <a16:creationId xmlns:a16="http://schemas.microsoft.com/office/drawing/2014/main" id="{5DF531BC-1A86-45E1-B6F4-39E6A38D4331}"/>
                </a:ext>
              </a:extLst>
            </p:cNvPr>
            <p:cNvPicPr>
              <a:picLocks noChangeAspect="1"/>
            </p:cNvPicPr>
            <p:nvPr/>
          </p:nvPicPr>
          <p:blipFill>
            <a:blip r:embed="rId5"/>
            <a:stretch>
              <a:fillRect/>
            </a:stretch>
          </p:blipFill>
          <p:spPr>
            <a:xfrm>
              <a:off x="1361768" y="203879"/>
              <a:ext cx="4603805" cy="2491980"/>
            </a:xfrm>
            <a:prstGeom prst="rect">
              <a:avLst/>
            </a:prstGeom>
          </p:spPr>
        </p:pic>
        <p:sp>
          <p:nvSpPr>
            <p:cNvPr id="118" name="Rechteck: abgerundete Ecken 117">
              <a:extLst>
                <a:ext uri="{FF2B5EF4-FFF2-40B4-BE49-F238E27FC236}">
                  <a16:creationId xmlns:a16="http://schemas.microsoft.com/office/drawing/2014/main" id="{CD505478-9170-4CB6-8CA0-748D92442F8F}"/>
                </a:ext>
              </a:extLst>
            </p:cNvPr>
            <p:cNvSpPr/>
            <p:nvPr/>
          </p:nvSpPr>
          <p:spPr>
            <a:xfrm>
              <a:off x="2426706" y="3713085"/>
              <a:ext cx="1591775" cy="72796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Train Set</a:t>
              </a:r>
            </a:p>
          </p:txBody>
        </p:sp>
        <p:grpSp>
          <p:nvGrpSpPr>
            <p:cNvPr id="119" name="Gruppieren 118">
              <a:extLst>
                <a:ext uri="{FF2B5EF4-FFF2-40B4-BE49-F238E27FC236}">
                  <a16:creationId xmlns:a16="http://schemas.microsoft.com/office/drawing/2014/main" id="{C483E107-3D1E-40EC-BD16-5D9367C35E51}"/>
                </a:ext>
              </a:extLst>
            </p:cNvPr>
            <p:cNvGrpSpPr/>
            <p:nvPr/>
          </p:nvGrpSpPr>
          <p:grpSpPr>
            <a:xfrm>
              <a:off x="2473607" y="2639997"/>
              <a:ext cx="1778797" cy="1073088"/>
              <a:chOff x="2473607" y="2639997"/>
              <a:chExt cx="1778797" cy="1073088"/>
            </a:xfrm>
          </p:grpSpPr>
          <p:cxnSp>
            <p:nvCxnSpPr>
              <p:cNvPr id="120" name="Gerader Verbinder 119">
                <a:extLst>
                  <a:ext uri="{FF2B5EF4-FFF2-40B4-BE49-F238E27FC236}">
                    <a16:creationId xmlns:a16="http://schemas.microsoft.com/office/drawing/2014/main" id="{C5ACF474-71BE-4227-8FA2-3E5792A9F6C5}"/>
                  </a:ext>
                </a:extLst>
              </p:cNvPr>
              <p:cNvCxnSpPr>
                <a:cxnSpLocks/>
              </p:cNvCxnSpPr>
              <p:nvPr/>
            </p:nvCxnSpPr>
            <p:spPr>
              <a:xfrm>
                <a:off x="3222594" y="3178206"/>
                <a:ext cx="0" cy="53487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21" name="Gerader Verbinder 120">
                <a:extLst>
                  <a:ext uri="{FF2B5EF4-FFF2-40B4-BE49-F238E27FC236}">
                    <a16:creationId xmlns:a16="http://schemas.microsoft.com/office/drawing/2014/main" id="{701D7A04-7439-499A-8C54-788B434A6962}"/>
                  </a:ext>
                </a:extLst>
              </p:cNvPr>
              <p:cNvCxnSpPr>
                <a:cxnSpLocks/>
              </p:cNvCxnSpPr>
              <p:nvPr/>
            </p:nvCxnSpPr>
            <p:spPr>
              <a:xfrm>
                <a:off x="2473607" y="3178206"/>
                <a:ext cx="177879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22" name="Gerader Verbinder 121">
                <a:extLst>
                  <a:ext uri="{FF2B5EF4-FFF2-40B4-BE49-F238E27FC236}">
                    <a16:creationId xmlns:a16="http://schemas.microsoft.com/office/drawing/2014/main" id="{842CF624-04FE-496B-A734-2427E8935A2E}"/>
                  </a:ext>
                </a:extLst>
              </p:cNvPr>
              <p:cNvCxnSpPr>
                <a:cxnSpLocks/>
              </p:cNvCxnSpPr>
              <p:nvPr/>
            </p:nvCxnSpPr>
            <p:spPr>
              <a:xfrm flipV="1">
                <a:off x="4252404" y="2639997"/>
                <a:ext cx="0" cy="53820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23" name="Gerader Verbinder 122">
                <a:extLst>
                  <a:ext uri="{FF2B5EF4-FFF2-40B4-BE49-F238E27FC236}">
                    <a16:creationId xmlns:a16="http://schemas.microsoft.com/office/drawing/2014/main" id="{D781076A-D80D-4396-87BA-9C348E7FFA15}"/>
                  </a:ext>
                </a:extLst>
              </p:cNvPr>
              <p:cNvCxnSpPr>
                <a:cxnSpLocks/>
              </p:cNvCxnSpPr>
              <p:nvPr/>
            </p:nvCxnSpPr>
            <p:spPr>
              <a:xfrm>
                <a:off x="2473607" y="2639997"/>
                <a:ext cx="0" cy="538209"/>
              </a:xfrm>
              <a:prstGeom prst="line">
                <a:avLst/>
              </a:prstGeom>
              <a:ln w="31750"/>
            </p:spPr>
            <p:style>
              <a:lnRef idx="1">
                <a:schemeClr val="accent1"/>
              </a:lnRef>
              <a:fillRef idx="0">
                <a:schemeClr val="accent1"/>
              </a:fillRef>
              <a:effectRef idx="0">
                <a:schemeClr val="accent1"/>
              </a:effectRef>
              <a:fontRef idx="minor">
                <a:schemeClr val="tx1"/>
              </a:fontRef>
            </p:style>
          </p:cxnSp>
        </p:grpSp>
      </p:grpSp>
      <p:sp>
        <p:nvSpPr>
          <p:cNvPr id="124" name="Textfeld 123">
            <a:extLst>
              <a:ext uri="{FF2B5EF4-FFF2-40B4-BE49-F238E27FC236}">
                <a16:creationId xmlns:a16="http://schemas.microsoft.com/office/drawing/2014/main" id="{F3FD5177-84F7-4237-A7E0-78D40756E998}"/>
              </a:ext>
            </a:extLst>
          </p:cNvPr>
          <p:cNvSpPr txBox="1"/>
          <p:nvPr/>
        </p:nvSpPr>
        <p:spPr>
          <a:xfrm>
            <a:off x="10066352" y="5707316"/>
            <a:ext cx="1810355" cy="584775"/>
          </a:xfrm>
          <a:prstGeom prst="rect">
            <a:avLst/>
          </a:prstGeom>
          <a:noFill/>
        </p:spPr>
        <p:txBody>
          <a:bodyPr wrap="square">
            <a:spAutoFit/>
          </a:bodyPr>
          <a:lstStyle/>
          <a:p>
            <a:r>
              <a:rPr lang="de-DE" sz="800" dirty="0"/>
              <a:t>https://www.pyimagesearch.com/2020/05/04/covid-19-face-mask-detector-with-opencv-keras-tensorflow-and-deep-learning/</a:t>
            </a:r>
          </a:p>
        </p:txBody>
      </p:sp>
    </p:spTree>
    <p:extLst>
      <p:ext uri="{BB962C8B-B14F-4D97-AF65-F5344CB8AC3E}">
        <p14:creationId xmlns:p14="http://schemas.microsoft.com/office/powerpoint/2010/main" val="107372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circle(i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9" grpId="0" animBg="1"/>
      <p:bldP spid="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8E2B9A1-9FB4-4A2A-94EE-9701F9B30E6B}"/>
              </a:ext>
            </a:extLst>
          </p:cNvPr>
          <p:cNvSpPr/>
          <p:nvPr/>
        </p:nvSpPr>
        <p:spPr>
          <a:xfrm>
            <a:off x="0" y="-27753"/>
            <a:ext cx="12192000" cy="11529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400" dirty="0">
              <a:latin typeface="Arial" panose="020B0604020202020204" pitchFamily="34" charset="0"/>
              <a:cs typeface="Arial" panose="020B0604020202020204" pitchFamily="34" charset="0"/>
            </a:endParaRPr>
          </a:p>
          <a:p>
            <a:pPr algn="ctr"/>
            <a:r>
              <a:rPr lang="de-DE" sz="5400" dirty="0">
                <a:latin typeface="Arial" panose="020B0604020202020204" pitchFamily="34" charset="0"/>
                <a:cs typeface="Arial" panose="020B0604020202020204" pitchFamily="34" charset="0"/>
              </a:rPr>
              <a:t>Data Augmentation</a:t>
            </a:r>
          </a:p>
          <a:p>
            <a:pPr algn="ctr"/>
            <a:endParaRPr lang="de-DE" sz="6600" dirty="0">
              <a:latin typeface="Arial Nova" panose="020B0504020202020204" pitchFamily="34" charset="0"/>
            </a:endParaRPr>
          </a:p>
        </p:txBody>
      </p:sp>
      <p:sp>
        <p:nvSpPr>
          <p:cNvPr id="2" name="Datumsplatzhalter 1">
            <a:extLst>
              <a:ext uri="{FF2B5EF4-FFF2-40B4-BE49-F238E27FC236}">
                <a16:creationId xmlns:a16="http://schemas.microsoft.com/office/drawing/2014/main" id="{BD482A95-6C08-4C0E-B17A-6B49AAD8AF81}"/>
              </a:ext>
            </a:extLst>
          </p:cNvPr>
          <p:cNvSpPr>
            <a:spLocks noGrp="1"/>
          </p:cNvSpPr>
          <p:nvPr>
            <p:ph type="dt" sz="half" idx="10"/>
          </p:nvPr>
        </p:nvSpPr>
        <p:spPr/>
        <p:txBody>
          <a:bodyPr/>
          <a:lstStyle/>
          <a:p>
            <a:fld id="{39FBF9F9-65CD-4A3E-AF6A-B257AAF3C999}" type="datetime1">
              <a:rPr lang="de-DE" smtClean="0"/>
              <a:t>24.04.2022</a:t>
            </a:fld>
            <a:endParaRPr lang="de-DE"/>
          </a:p>
        </p:txBody>
      </p:sp>
      <p:sp>
        <p:nvSpPr>
          <p:cNvPr id="3" name="Foliennummernplatzhalter 2">
            <a:extLst>
              <a:ext uri="{FF2B5EF4-FFF2-40B4-BE49-F238E27FC236}">
                <a16:creationId xmlns:a16="http://schemas.microsoft.com/office/drawing/2014/main" id="{528D41FB-481D-49AB-A7F2-48C85436EE81}"/>
              </a:ext>
            </a:extLst>
          </p:cNvPr>
          <p:cNvSpPr>
            <a:spLocks noGrp="1"/>
          </p:cNvSpPr>
          <p:nvPr>
            <p:ph type="sldNum" sz="quarter" idx="12"/>
          </p:nvPr>
        </p:nvSpPr>
        <p:spPr/>
        <p:txBody>
          <a:bodyPr/>
          <a:lstStyle/>
          <a:p>
            <a:fld id="{79EEF0D2-CA15-46DE-8B70-144E9BDE4EC8}" type="slidenum">
              <a:rPr lang="de-DE" smtClean="0"/>
              <a:t>19</a:t>
            </a:fld>
            <a:endParaRPr lang="de-DE"/>
          </a:p>
        </p:txBody>
      </p:sp>
      <p:pic>
        <p:nvPicPr>
          <p:cNvPr id="73" name="Grafik 72">
            <a:extLst>
              <a:ext uri="{FF2B5EF4-FFF2-40B4-BE49-F238E27FC236}">
                <a16:creationId xmlns:a16="http://schemas.microsoft.com/office/drawing/2014/main" id="{ECDBCD53-8DEA-4D21-9D2A-4FDF389610D9}"/>
              </a:ext>
            </a:extLst>
          </p:cNvPr>
          <p:cNvPicPr>
            <a:picLocks noChangeAspect="1"/>
          </p:cNvPicPr>
          <p:nvPr/>
        </p:nvPicPr>
        <p:blipFill>
          <a:blip r:embed="rId3"/>
          <a:stretch>
            <a:fillRect/>
          </a:stretch>
        </p:blipFill>
        <p:spPr>
          <a:xfrm>
            <a:off x="8913090" y="1315137"/>
            <a:ext cx="3161389" cy="2055827"/>
          </a:xfrm>
          <a:prstGeom prst="rect">
            <a:avLst/>
          </a:prstGeom>
        </p:spPr>
      </p:pic>
      <p:pic>
        <p:nvPicPr>
          <p:cNvPr id="74" name="Grafik 73">
            <a:extLst>
              <a:ext uri="{FF2B5EF4-FFF2-40B4-BE49-F238E27FC236}">
                <a16:creationId xmlns:a16="http://schemas.microsoft.com/office/drawing/2014/main" id="{73FDEC97-E18F-4922-BB8F-72DE8C7BD52B}"/>
              </a:ext>
            </a:extLst>
          </p:cNvPr>
          <p:cNvPicPr>
            <a:picLocks noChangeAspect="1"/>
          </p:cNvPicPr>
          <p:nvPr/>
        </p:nvPicPr>
        <p:blipFill>
          <a:blip r:embed="rId4"/>
          <a:stretch>
            <a:fillRect/>
          </a:stretch>
        </p:blipFill>
        <p:spPr>
          <a:xfrm>
            <a:off x="5188399" y="1315137"/>
            <a:ext cx="3161389" cy="2211120"/>
          </a:xfrm>
          <a:prstGeom prst="rect">
            <a:avLst/>
          </a:prstGeom>
        </p:spPr>
      </p:pic>
      <p:pic>
        <p:nvPicPr>
          <p:cNvPr id="75" name="Grafik 74">
            <a:extLst>
              <a:ext uri="{FF2B5EF4-FFF2-40B4-BE49-F238E27FC236}">
                <a16:creationId xmlns:a16="http://schemas.microsoft.com/office/drawing/2014/main" id="{D9F2F36A-ABBD-4ADF-9BB5-DE2CABEA569C}"/>
              </a:ext>
            </a:extLst>
          </p:cNvPr>
          <p:cNvPicPr>
            <a:picLocks noChangeAspect="1"/>
          </p:cNvPicPr>
          <p:nvPr/>
        </p:nvPicPr>
        <p:blipFill>
          <a:blip r:embed="rId5"/>
          <a:stretch>
            <a:fillRect/>
          </a:stretch>
        </p:blipFill>
        <p:spPr>
          <a:xfrm>
            <a:off x="483629" y="1295416"/>
            <a:ext cx="3669717" cy="2133584"/>
          </a:xfrm>
          <a:prstGeom prst="rect">
            <a:avLst/>
          </a:prstGeom>
        </p:spPr>
      </p:pic>
      <p:sp>
        <p:nvSpPr>
          <p:cNvPr id="9" name="Textfeld 8">
            <a:extLst>
              <a:ext uri="{FF2B5EF4-FFF2-40B4-BE49-F238E27FC236}">
                <a16:creationId xmlns:a16="http://schemas.microsoft.com/office/drawing/2014/main" id="{10B96034-37BA-4D9B-A3CC-8B48EF13237C}"/>
              </a:ext>
            </a:extLst>
          </p:cNvPr>
          <p:cNvSpPr txBox="1"/>
          <p:nvPr/>
        </p:nvSpPr>
        <p:spPr>
          <a:xfrm>
            <a:off x="166305" y="4713796"/>
            <a:ext cx="5793782" cy="707886"/>
          </a:xfrm>
          <a:prstGeom prst="rect">
            <a:avLst/>
          </a:prstGeom>
          <a:noFill/>
        </p:spPr>
        <p:txBody>
          <a:bodyPr wrap="square">
            <a:spAutoFit/>
          </a:bodyPr>
          <a:lstStyle/>
          <a:p>
            <a:pPr algn="ctr"/>
            <a:r>
              <a:rPr lang="de-DE" sz="2000" b="1" i="0" dirty="0">
                <a:solidFill>
                  <a:srgbClr val="7030A0"/>
                </a:solidFill>
                <a:effectLst/>
                <a:latin typeface="Arial" panose="020B0604020202020204" pitchFamily="34" charset="0"/>
                <a:cs typeface="Arial" panose="020B0604020202020204" pitchFamily="34" charset="0"/>
              </a:rPr>
              <a:t>Warum werden große Datenmengen benötigt? : </a:t>
            </a:r>
          </a:p>
        </p:txBody>
      </p:sp>
      <p:pic>
        <p:nvPicPr>
          <p:cNvPr id="10" name="Grafik 9">
            <a:extLst>
              <a:ext uri="{FF2B5EF4-FFF2-40B4-BE49-F238E27FC236}">
                <a16:creationId xmlns:a16="http://schemas.microsoft.com/office/drawing/2014/main" id="{3D08962B-05B3-4430-B03B-FF3C4BD1D6B4}"/>
              </a:ext>
            </a:extLst>
          </p:cNvPr>
          <p:cNvPicPr>
            <a:picLocks noChangeAspect="1"/>
          </p:cNvPicPr>
          <p:nvPr/>
        </p:nvPicPr>
        <p:blipFill>
          <a:blip r:embed="rId6"/>
          <a:stretch>
            <a:fillRect/>
          </a:stretch>
        </p:blipFill>
        <p:spPr>
          <a:xfrm>
            <a:off x="6654453" y="3716208"/>
            <a:ext cx="3327747" cy="2215127"/>
          </a:xfrm>
          <a:prstGeom prst="rect">
            <a:avLst/>
          </a:prstGeom>
        </p:spPr>
      </p:pic>
      <p:sp>
        <p:nvSpPr>
          <p:cNvPr id="15" name="Textfeld 14">
            <a:extLst>
              <a:ext uri="{FF2B5EF4-FFF2-40B4-BE49-F238E27FC236}">
                <a16:creationId xmlns:a16="http://schemas.microsoft.com/office/drawing/2014/main" id="{CF10FAF2-F8E3-45CD-91C2-C39F1C3F9665}"/>
              </a:ext>
            </a:extLst>
          </p:cNvPr>
          <p:cNvSpPr txBox="1"/>
          <p:nvPr/>
        </p:nvSpPr>
        <p:spPr>
          <a:xfrm>
            <a:off x="7131113" y="5992077"/>
            <a:ext cx="2851087" cy="430887"/>
          </a:xfrm>
          <a:prstGeom prst="rect">
            <a:avLst/>
          </a:prstGeom>
          <a:noFill/>
        </p:spPr>
        <p:txBody>
          <a:bodyPr wrap="square">
            <a:spAutoFit/>
          </a:bodyPr>
          <a:lstStyle/>
          <a:p>
            <a:r>
              <a:rPr lang="de-DE" sz="1100" dirty="0">
                <a:solidFill>
                  <a:srgbClr val="7030A0"/>
                </a:solidFill>
              </a:rPr>
              <a:t>https://vitalflux.com/overfitting-underfitting-concepts-interview-questions/</a:t>
            </a:r>
          </a:p>
        </p:txBody>
      </p:sp>
    </p:spTree>
    <p:extLst>
      <p:ext uri="{BB962C8B-B14F-4D97-AF65-F5344CB8AC3E}">
        <p14:creationId xmlns:p14="http://schemas.microsoft.com/office/powerpoint/2010/main" val="1012381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ppt_x"/>
                                          </p:val>
                                        </p:tav>
                                        <p:tav tm="100000">
                                          <p:val>
                                            <p:strVal val="#ppt_x"/>
                                          </p:val>
                                        </p:tav>
                                      </p:tavLst>
                                    </p:anim>
                                    <p:anim calcmode="lin" valueType="num">
                                      <p:cBhvr additive="base">
                                        <p:cTn id="1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DC2CB7E8-1EEF-4081-8798-FD61568E4799}"/>
              </a:ext>
            </a:extLst>
          </p:cNvPr>
          <p:cNvSpPr/>
          <p:nvPr/>
        </p:nvSpPr>
        <p:spPr>
          <a:xfrm>
            <a:off x="1" y="0"/>
            <a:ext cx="4873657"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b="1" dirty="0"/>
              <a:t>Agenda</a:t>
            </a:r>
          </a:p>
        </p:txBody>
      </p:sp>
      <p:sp>
        <p:nvSpPr>
          <p:cNvPr id="7" name="Textfeld 6">
            <a:extLst>
              <a:ext uri="{FF2B5EF4-FFF2-40B4-BE49-F238E27FC236}">
                <a16:creationId xmlns:a16="http://schemas.microsoft.com/office/drawing/2014/main" id="{66C1A826-9C87-4284-A5AF-D032A1E32BB7}"/>
              </a:ext>
            </a:extLst>
          </p:cNvPr>
          <p:cNvSpPr txBox="1"/>
          <p:nvPr/>
        </p:nvSpPr>
        <p:spPr>
          <a:xfrm>
            <a:off x="5487687" y="1206134"/>
            <a:ext cx="2982065" cy="646331"/>
          </a:xfrm>
          <a:prstGeom prst="rect">
            <a:avLst/>
          </a:prstGeom>
          <a:noFill/>
        </p:spPr>
        <p:txBody>
          <a:bodyPr wrap="square">
            <a:spAutoFit/>
          </a:bodyPr>
          <a:lstStyle/>
          <a:p>
            <a:r>
              <a:rPr lang="en-US" dirty="0">
                <a:solidFill>
                  <a:schemeClr val="accent1">
                    <a:lumMod val="75000"/>
                  </a:schemeClr>
                </a:solidFill>
              </a:rPr>
              <a:t>Deep learning und neural networks</a:t>
            </a:r>
            <a:endParaRPr lang="de-DE" dirty="0">
              <a:solidFill>
                <a:schemeClr val="accent1">
                  <a:lumMod val="75000"/>
                </a:schemeClr>
              </a:solidFill>
            </a:endParaRPr>
          </a:p>
        </p:txBody>
      </p:sp>
      <p:sp>
        <p:nvSpPr>
          <p:cNvPr id="11" name="Textfeld 10">
            <a:extLst>
              <a:ext uri="{FF2B5EF4-FFF2-40B4-BE49-F238E27FC236}">
                <a16:creationId xmlns:a16="http://schemas.microsoft.com/office/drawing/2014/main" id="{CD8EDEAD-DEE0-45E0-A605-125E47A05598}"/>
              </a:ext>
            </a:extLst>
          </p:cNvPr>
          <p:cNvSpPr txBox="1"/>
          <p:nvPr/>
        </p:nvSpPr>
        <p:spPr>
          <a:xfrm>
            <a:off x="5505601" y="2329614"/>
            <a:ext cx="3255886" cy="400110"/>
          </a:xfrm>
          <a:prstGeom prst="rect">
            <a:avLst/>
          </a:prstGeom>
          <a:noFill/>
        </p:spPr>
        <p:txBody>
          <a:bodyPr wrap="square">
            <a:spAutoFit/>
          </a:bodyPr>
          <a:lstStyle/>
          <a:p>
            <a:r>
              <a:rPr lang="en-US" sz="2000" dirty="0">
                <a:solidFill>
                  <a:schemeClr val="accent1">
                    <a:lumMod val="75000"/>
                  </a:schemeClr>
                </a:solidFill>
              </a:rPr>
              <a:t>You Only Look Once (YOLO)</a:t>
            </a:r>
            <a:endParaRPr lang="de-DE" sz="2000" dirty="0">
              <a:solidFill>
                <a:schemeClr val="accent1">
                  <a:lumMod val="75000"/>
                </a:schemeClr>
              </a:solidFill>
            </a:endParaRPr>
          </a:p>
        </p:txBody>
      </p:sp>
      <p:sp>
        <p:nvSpPr>
          <p:cNvPr id="13" name="Textfeld 12">
            <a:extLst>
              <a:ext uri="{FF2B5EF4-FFF2-40B4-BE49-F238E27FC236}">
                <a16:creationId xmlns:a16="http://schemas.microsoft.com/office/drawing/2014/main" id="{28F46762-3F16-4807-A9E8-E39AED04F7DC}"/>
              </a:ext>
            </a:extLst>
          </p:cNvPr>
          <p:cNvSpPr txBox="1"/>
          <p:nvPr/>
        </p:nvSpPr>
        <p:spPr>
          <a:xfrm>
            <a:off x="5487687" y="1898242"/>
            <a:ext cx="6027331" cy="369332"/>
          </a:xfrm>
          <a:prstGeom prst="rect">
            <a:avLst/>
          </a:prstGeom>
          <a:noFill/>
        </p:spPr>
        <p:txBody>
          <a:bodyPr wrap="square">
            <a:spAutoFit/>
          </a:bodyPr>
          <a:lstStyle/>
          <a:p>
            <a:r>
              <a:rPr lang="de-DE" dirty="0">
                <a:solidFill>
                  <a:schemeClr val="accent1">
                    <a:lumMod val="75000"/>
                  </a:schemeClr>
                </a:solidFill>
              </a:rPr>
              <a:t>Convolutional Neural Network (CNN)</a:t>
            </a:r>
          </a:p>
        </p:txBody>
      </p:sp>
      <p:sp>
        <p:nvSpPr>
          <p:cNvPr id="17" name="Textfeld 16">
            <a:extLst>
              <a:ext uri="{FF2B5EF4-FFF2-40B4-BE49-F238E27FC236}">
                <a16:creationId xmlns:a16="http://schemas.microsoft.com/office/drawing/2014/main" id="{FEC29653-E5C0-4710-B1DD-86B34434975F}"/>
              </a:ext>
            </a:extLst>
          </p:cNvPr>
          <p:cNvSpPr txBox="1"/>
          <p:nvPr/>
        </p:nvSpPr>
        <p:spPr>
          <a:xfrm>
            <a:off x="5375817" y="374129"/>
            <a:ext cx="2126202" cy="400110"/>
          </a:xfrm>
          <a:prstGeom prst="rect">
            <a:avLst/>
          </a:prstGeom>
          <a:noFill/>
        </p:spPr>
        <p:txBody>
          <a:bodyPr wrap="square">
            <a:spAutoFit/>
          </a:bodyPr>
          <a:lstStyle/>
          <a:p>
            <a:r>
              <a:rPr lang="de-DE" sz="2000" b="1" i="0" dirty="0">
                <a:solidFill>
                  <a:schemeClr val="accent1">
                    <a:lumMod val="75000"/>
                  </a:schemeClr>
                </a:solidFill>
                <a:effectLst/>
                <a:latin typeface="Arial" panose="020B0604020202020204" pitchFamily="34" charset="0"/>
                <a:cs typeface="Arial" panose="020B0604020202020204" pitchFamily="34" charset="0"/>
              </a:rPr>
              <a:t>1-Einleitung</a:t>
            </a:r>
            <a:endParaRPr lang="de-DE" dirty="0">
              <a:solidFill>
                <a:schemeClr val="accent1">
                  <a:lumMod val="75000"/>
                </a:schemeClr>
              </a:solidFill>
              <a:latin typeface="Arial" panose="020B0604020202020204" pitchFamily="34" charset="0"/>
              <a:cs typeface="Arial" panose="020B0604020202020204" pitchFamily="34" charset="0"/>
            </a:endParaRPr>
          </a:p>
        </p:txBody>
      </p:sp>
      <p:sp>
        <p:nvSpPr>
          <p:cNvPr id="19" name="Textfeld 18">
            <a:extLst>
              <a:ext uri="{FF2B5EF4-FFF2-40B4-BE49-F238E27FC236}">
                <a16:creationId xmlns:a16="http://schemas.microsoft.com/office/drawing/2014/main" id="{32B0A9C2-9084-497E-9E7B-7710CB3EAB60}"/>
              </a:ext>
            </a:extLst>
          </p:cNvPr>
          <p:cNvSpPr txBox="1"/>
          <p:nvPr/>
        </p:nvSpPr>
        <p:spPr>
          <a:xfrm>
            <a:off x="5420498" y="806024"/>
            <a:ext cx="6094520" cy="400110"/>
          </a:xfrm>
          <a:prstGeom prst="rect">
            <a:avLst/>
          </a:prstGeom>
          <a:noFill/>
        </p:spPr>
        <p:txBody>
          <a:bodyPr wrap="square">
            <a:spAutoFit/>
          </a:bodyPr>
          <a:lstStyle/>
          <a:p>
            <a:r>
              <a:rPr lang="de-DE" sz="2000" b="1" i="0" dirty="0">
                <a:solidFill>
                  <a:srgbClr val="002060"/>
                </a:solidFill>
                <a:effectLst/>
                <a:latin typeface="Arial" panose="020B0604020202020204" pitchFamily="34" charset="0"/>
                <a:cs typeface="Arial" panose="020B0604020202020204" pitchFamily="34" charset="0"/>
              </a:rPr>
              <a:t>2-Forschungsgegenstand</a:t>
            </a:r>
            <a:endParaRPr lang="de-DE" sz="2000" b="1" dirty="0">
              <a:solidFill>
                <a:srgbClr val="002060"/>
              </a:solidFill>
              <a:latin typeface="Arial" panose="020B0604020202020204" pitchFamily="34" charset="0"/>
              <a:cs typeface="Arial" panose="020B0604020202020204" pitchFamily="34" charset="0"/>
            </a:endParaRPr>
          </a:p>
        </p:txBody>
      </p:sp>
      <p:sp>
        <p:nvSpPr>
          <p:cNvPr id="21" name="Textfeld 20">
            <a:extLst>
              <a:ext uri="{FF2B5EF4-FFF2-40B4-BE49-F238E27FC236}">
                <a16:creationId xmlns:a16="http://schemas.microsoft.com/office/drawing/2014/main" id="{5C80E968-46B9-48B1-94CA-77B7458C3EF1}"/>
              </a:ext>
            </a:extLst>
          </p:cNvPr>
          <p:cNvSpPr txBox="1"/>
          <p:nvPr/>
        </p:nvSpPr>
        <p:spPr>
          <a:xfrm>
            <a:off x="5470698" y="3432316"/>
            <a:ext cx="1730035" cy="400110"/>
          </a:xfrm>
          <a:prstGeom prst="rect">
            <a:avLst/>
          </a:prstGeom>
          <a:noFill/>
        </p:spPr>
        <p:txBody>
          <a:bodyPr wrap="square">
            <a:spAutoFit/>
          </a:bodyPr>
          <a:lstStyle/>
          <a:p>
            <a:r>
              <a:rPr lang="de-DE" sz="2000" i="0" dirty="0">
                <a:solidFill>
                  <a:srgbClr val="002060"/>
                </a:solidFill>
                <a:effectLst/>
                <a:latin typeface="Arial" panose="020B0604020202020204" pitchFamily="34" charset="0"/>
                <a:cs typeface="Arial" panose="020B0604020202020204" pitchFamily="34" charset="0"/>
              </a:rPr>
              <a:t>4</a:t>
            </a:r>
            <a:r>
              <a:rPr lang="de-DE" sz="2000" b="1" i="0" dirty="0">
                <a:solidFill>
                  <a:srgbClr val="002060"/>
                </a:solidFill>
                <a:effectLst/>
                <a:latin typeface="Arial" panose="020B0604020202020204" pitchFamily="34" charset="0"/>
                <a:cs typeface="Arial" panose="020B0604020202020204" pitchFamily="34" charset="0"/>
              </a:rPr>
              <a:t>-Methodik</a:t>
            </a:r>
            <a:endParaRPr lang="de-DE" sz="2000" dirty="0">
              <a:solidFill>
                <a:srgbClr val="002060"/>
              </a:solidFill>
              <a:latin typeface="Arial" panose="020B0604020202020204" pitchFamily="34" charset="0"/>
              <a:cs typeface="Arial" panose="020B0604020202020204" pitchFamily="34" charset="0"/>
            </a:endParaRPr>
          </a:p>
        </p:txBody>
      </p:sp>
      <p:sp>
        <p:nvSpPr>
          <p:cNvPr id="23" name="Textfeld 22">
            <a:extLst>
              <a:ext uri="{FF2B5EF4-FFF2-40B4-BE49-F238E27FC236}">
                <a16:creationId xmlns:a16="http://schemas.microsoft.com/office/drawing/2014/main" id="{1747C80B-C13C-4A5E-9C1E-708F26BB8BAD}"/>
              </a:ext>
            </a:extLst>
          </p:cNvPr>
          <p:cNvSpPr txBox="1"/>
          <p:nvPr/>
        </p:nvSpPr>
        <p:spPr>
          <a:xfrm>
            <a:off x="5420498" y="4130242"/>
            <a:ext cx="1884285" cy="369332"/>
          </a:xfrm>
          <a:prstGeom prst="rect">
            <a:avLst/>
          </a:prstGeom>
          <a:noFill/>
        </p:spPr>
        <p:txBody>
          <a:bodyPr wrap="square">
            <a:spAutoFit/>
          </a:bodyPr>
          <a:lstStyle/>
          <a:p>
            <a:r>
              <a:rPr lang="de-DE" i="0" dirty="0">
                <a:solidFill>
                  <a:srgbClr val="002060"/>
                </a:solidFill>
                <a:effectLst/>
                <a:latin typeface="Arial" panose="020B0604020202020204" pitchFamily="34" charset="0"/>
                <a:cs typeface="Arial" panose="020B0604020202020204" pitchFamily="34" charset="0"/>
              </a:rPr>
              <a:t>5</a:t>
            </a:r>
            <a:r>
              <a:rPr lang="de-DE" b="1" i="0" dirty="0">
                <a:solidFill>
                  <a:srgbClr val="002060"/>
                </a:solidFill>
                <a:effectLst/>
                <a:latin typeface="Arial" panose="020B0604020202020204" pitchFamily="34" charset="0"/>
                <a:cs typeface="Arial" panose="020B0604020202020204" pitchFamily="34" charset="0"/>
              </a:rPr>
              <a:t>-Ergebnisse</a:t>
            </a:r>
            <a:endParaRPr lang="de-DE" dirty="0">
              <a:solidFill>
                <a:srgbClr val="002060"/>
              </a:solidFill>
              <a:latin typeface="Arial" panose="020B0604020202020204" pitchFamily="34" charset="0"/>
              <a:cs typeface="Arial" panose="020B0604020202020204" pitchFamily="34" charset="0"/>
            </a:endParaRPr>
          </a:p>
        </p:txBody>
      </p:sp>
      <p:sp>
        <p:nvSpPr>
          <p:cNvPr id="25" name="Textfeld 24">
            <a:extLst>
              <a:ext uri="{FF2B5EF4-FFF2-40B4-BE49-F238E27FC236}">
                <a16:creationId xmlns:a16="http://schemas.microsoft.com/office/drawing/2014/main" id="{3D5A25CD-CC72-4C2A-A80C-56D24AF235A7}"/>
              </a:ext>
            </a:extLst>
          </p:cNvPr>
          <p:cNvSpPr txBox="1"/>
          <p:nvPr/>
        </p:nvSpPr>
        <p:spPr>
          <a:xfrm>
            <a:off x="5375817" y="4796537"/>
            <a:ext cx="1286152" cy="369332"/>
          </a:xfrm>
          <a:prstGeom prst="rect">
            <a:avLst/>
          </a:prstGeom>
          <a:noFill/>
        </p:spPr>
        <p:txBody>
          <a:bodyPr wrap="square">
            <a:spAutoFit/>
          </a:bodyPr>
          <a:lstStyle/>
          <a:p>
            <a:r>
              <a:rPr lang="de-DE" i="0" dirty="0">
                <a:solidFill>
                  <a:schemeClr val="tx2">
                    <a:lumMod val="50000"/>
                  </a:schemeClr>
                </a:solidFill>
                <a:effectLst/>
                <a:latin typeface="Arial" panose="020B0604020202020204" pitchFamily="34" charset="0"/>
                <a:cs typeface="Arial" panose="020B0604020202020204" pitchFamily="34" charset="0"/>
              </a:rPr>
              <a:t>6</a:t>
            </a:r>
            <a:r>
              <a:rPr lang="de-DE" b="1" i="0" dirty="0">
                <a:solidFill>
                  <a:schemeClr val="tx2">
                    <a:lumMod val="50000"/>
                  </a:schemeClr>
                </a:solidFill>
                <a:effectLst/>
                <a:latin typeface="Arial" panose="020B0604020202020204" pitchFamily="34" charset="0"/>
                <a:cs typeface="Arial" panose="020B0604020202020204" pitchFamily="34" charset="0"/>
              </a:rPr>
              <a:t>-Fazit</a:t>
            </a:r>
            <a:endParaRPr lang="de-DE" dirty="0">
              <a:solidFill>
                <a:schemeClr val="tx2">
                  <a:lumMod val="50000"/>
                </a:schemeClr>
              </a:solidFill>
              <a:latin typeface="Arial" panose="020B0604020202020204" pitchFamily="34" charset="0"/>
              <a:cs typeface="Arial" panose="020B0604020202020204" pitchFamily="34" charset="0"/>
            </a:endParaRPr>
          </a:p>
        </p:txBody>
      </p:sp>
      <p:sp>
        <p:nvSpPr>
          <p:cNvPr id="29" name="Textfeld 28">
            <a:extLst>
              <a:ext uri="{FF2B5EF4-FFF2-40B4-BE49-F238E27FC236}">
                <a16:creationId xmlns:a16="http://schemas.microsoft.com/office/drawing/2014/main" id="{15183940-165E-4934-9369-AB5E789F38BD}"/>
              </a:ext>
            </a:extLst>
          </p:cNvPr>
          <p:cNvSpPr txBox="1"/>
          <p:nvPr/>
        </p:nvSpPr>
        <p:spPr>
          <a:xfrm>
            <a:off x="5505601" y="2889946"/>
            <a:ext cx="2175584" cy="400110"/>
          </a:xfrm>
          <a:prstGeom prst="rect">
            <a:avLst/>
          </a:prstGeom>
          <a:noFill/>
        </p:spPr>
        <p:txBody>
          <a:bodyPr wrap="square">
            <a:spAutoFit/>
          </a:bodyPr>
          <a:lstStyle/>
          <a:p>
            <a:r>
              <a:rPr lang="de-DE" sz="20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3</a:t>
            </a:r>
            <a:r>
              <a:rPr lang="de-DE" sz="2000" b="1" dirty="0">
                <a:solidFill>
                  <a:srgbClr val="002060"/>
                </a:solidFill>
                <a:effectLst/>
                <a:latin typeface="Arial" panose="020B0604020202020204" pitchFamily="34" charset="0"/>
                <a:ea typeface="Times New Roman" panose="02020603050405020304" pitchFamily="18" charset="0"/>
                <a:cs typeface="Arial" panose="020B0604020202020204" pitchFamily="34" charset="0"/>
              </a:rPr>
              <a:t>-KI-Methoden</a:t>
            </a:r>
            <a:r>
              <a:rPr lang="de-DE" sz="2000"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de-DE" sz="2000" b="1" dirty="0">
              <a:solidFill>
                <a:srgbClr val="002060"/>
              </a:solidFill>
            </a:endParaRPr>
          </a:p>
        </p:txBody>
      </p:sp>
    </p:spTree>
    <p:extLst>
      <p:ext uri="{BB962C8B-B14F-4D97-AF65-F5344CB8AC3E}">
        <p14:creationId xmlns:p14="http://schemas.microsoft.com/office/powerpoint/2010/main" val="127929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7" grpId="0"/>
      <p:bldP spid="19" grpId="0"/>
      <p:bldP spid="21" grpId="0"/>
      <p:bldP spid="23" grpId="0"/>
      <p:bldP spid="25"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7C2BF46-79F3-4301-9503-D14A45D8D867}"/>
              </a:ext>
            </a:extLst>
          </p:cNvPr>
          <p:cNvPicPr>
            <a:picLocks noChangeAspect="1"/>
          </p:cNvPicPr>
          <p:nvPr/>
        </p:nvPicPr>
        <p:blipFill>
          <a:blip r:embed="rId3"/>
          <a:stretch>
            <a:fillRect/>
          </a:stretch>
        </p:blipFill>
        <p:spPr>
          <a:xfrm>
            <a:off x="6334355" y="2441542"/>
            <a:ext cx="5619291" cy="2630079"/>
          </a:xfrm>
          <a:prstGeom prst="rect">
            <a:avLst/>
          </a:prstGeom>
        </p:spPr>
      </p:pic>
      <p:sp>
        <p:nvSpPr>
          <p:cNvPr id="3" name="Datumsplatzhalter 2">
            <a:extLst>
              <a:ext uri="{FF2B5EF4-FFF2-40B4-BE49-F238E27FC236}">
                <a16:creationId xmlns:a16="http://schemas.microsoft.com/office/drawing/2014/main" id="{9AE017DB-AAA5-4D3D-8730-6B56F04133B0}"/>
              </a:ext>
            </a:extLst>
          </p:cNvPr>
          <p:cNvSpPr>
            <a:spLocks noGrp="1"/>
          </p:cNvSpPr>
          <p:nvPr>
            <p:ph type="dt" sz="half" idx="10"/>
          </p:nvPr>
        </p:nvSpPr>
        <p:spPr/>
        <p:txBody>
          <a:bodyPr/>
          <a:lstStyle/>
          <a:p>
            <a:fld id="{5A31FC98-302E-47DC-A98C-F09CBB8CA97D}" type="datetime1">
              <a:rPr lang="de-DE" smtClean="0"/>
              <a:t>24.04.2022</a:t>
            </a:fld>
            <a:endParaRPr lang="de-DE"/>
          </a:p>
        </p:txBody>
      </p:sp>
      <p:sp>
        <p:nvSpPr>
          <p:cNvPr id="5" name="Foliennummernplatzhalter 4">
            <a:extLst>
              <a:ext uri="{FF2B5EF4-FFF2-40B4-BE49-F238E27FC236}">
                <a16:creationId xmlns:a16="http://schemas.microsoft.com/office/drawing/2014/main" id="{33C60829-5DD3-46BC-867B-ABBBE255DA44}"/>
              </a:ext>
            </a:extLst>
          </p:cNvPr>
          <p:cNvSpPr>
            <a:spLocks noGrp="1"/>
          </p:cNvSpPr>
          <p:nvPr>
            <p:ph type="sldNum" sz="quarter" idx="12"/>
          </p:nvPr>
        </p:nvSpPr>
        <p:spPr/>
        <p:txBody>
          <a:bodyPr/>
          <a:lstStyle/>
          <a:p>
            <a:fld id="{F7B85D95-4385-4A8C-B85C-EB91828EDBB4}" type="slidenum">
              <a:rPr lang="de-DE" smtClean="0"/>
              <a:t>20</a:t>
            </a:fld>
            <a:endParaRPr lang="de-DE"/>
          </a:p>
        </p:txBody>
      </p:sp>
      <p:pic>
        <p:nvPicPr>
          <p:cNvPr id="14" name="Grafik 13">
            <a:extLst>
              <a:ext uri="{FF2B5EF4-FFF2-40B4-BE49-F238E27FC236}">
                <a16:creationId xmlns:a16="http://schemas.microsoft.com/office/drawing/2014/main" id="{43A9AADF-1745-4158-BCFF-B60E2583F680}"/>
              </a:ext>
            </a:extLst>
          </p:cNvPr>
          <p:cNvPicPr/>
          <p:nvPr/>
        </p:nvPicPr>
        <p:blipFill>
          <a:blip r:embed="rId4"/>
          <a:stretch>
            <a:fillRect/>
          </a:stretch>
        </p:blipFill>
        <p:spPr>
          <a:xfrm>
            <a:off x="277941" y="2090469"/>
            <a:ext cx="5540118" cy="3332223"/>
          </a:xfrm>
          <a:prstGeom prst="rect">
            <a:avLst/>
          </a:prstGeom>
        </p:spPr>
      </p:pic>
      <p:sp>
        <p:nvSpPr>
          <p:cNvPr id="17" name="Rechteck 16">
            <a:extLst>
              <a:ext uri="{FF2B5EF4-FFF2-40B4-BE49-F238E27FC236}">
                <a16:creationId xmlns:a16="http://schemas.microsoft.com/office/drawing/2014/main" id="{B47C6880-8E8A-445C-973A-69474DA3B43B}"/>
              </a:ext>
            </a:extLst>
          </p:cNvPr>
          <p:cNvSpPr/>
          <p:nvPr/>
        </p:nvSpPr>
        <p:spPr>
          <a:xfrm>
            <a:off x="0" y="0"/>
            <a:ext cx="12192000" cy="141883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0" b="1" i="1" u="none" strike="noStrike" baseline="0" dirty="0">
                <a:solidFill>
                  <a:schemeClr val="bg1"/>
                </a:solidFill>
                <a:latin typeface="Arial" panose="020B0604020202020204" pitchFamily="34" charset="0"/>
                <a:cs typeface="Arial" panose="020B0604020202020204" pitchFamily="34" charset="0"/>
              </a:rPr>
              <a:t>KI-Methoden</a:t>
            </a:r>
            <a:endParaRPr lang="de-DE" sz="13800" dirty="0">
              <a:solidFill>
                <a:schemeClr val="bg1"/>
              </a:solidFill>
              <a:latin typeface="Arial" panose="020B0604020202020204" pitchFamily="34" charset="0"/>
              <a:cs typeface="Arial" panose="020B0604020202020204" pitchFamily="34" charset="0"/>
            </a:endParaRPr>
          </a:p>
        </p:txBody>
      </p:sp>
      <p:cxnSp>
        <p:nvCxnSpPr>
          <p:cNvPr id="8" name="Gerader Verbinder 7">
            <a:extLst>
              <a:ext uri="{FF2B5EF4-FFF2-40B4-BE49-F238E27FC236}">
                <a16:creationId xmlns:a16="http://schemas.microsoft.com/office/drawing/2014/main" id="{092E1DB8-CCFF-44BB-8153-55FBA48BB212}"/>
              </a:ext>
            </a:extLst>
          </p:cNvPr>
          <p:cNvCxnSpPr>
            <a:cxnSpLocks/>
            <a:stCxn id="17" idx="2"/>
          </p:cNvCxnSpPr>
          <p:nvPr/>
        </p:nvCxnSpPr>
        <p:spPr>
          <a:xfrm>
            <a:off x="6096000" y="1418836"/>
            <a:ext cx="0" cy="5439164"/>
          </a:xfrm>
          <a:prstGeom prst="line">
            <a:avLst/>
          </a:prstGeom>
          <a:ln w="476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85B0B8A5-B3D6-45DF-B10A-351EA581CCB7}"/>
              </a:ext>
            </a:extLst>
          </p:cNvPr>
          <p:cNvSpPr txBox="1"/>
          <p:nvPr/>
        </p:nvSpPr>
        <p:spPr>
          <a:xfrm>
            <a:off x="512976" y="5543943"/>
            <a:ext cx="3393648" cy="584775"/>
          </a:xfrm>
          <a:prstGeom prst="rect">
            <a:avLst/>
          </a:prstGeom>
          <a:noFill/>
        </p:spPr>
        <p:txBody>
          <a:bodyPr wrap="square">
            <a:spAutoFit/>
          </a:bodyPr>
          <a:lstStyle/>
          <a:p>
            <a:r>
              <a:rPr lang="en-US" sz="1600" dirty="0"/>
              <a:t>Quelle: Deep Learning for Vision Systems (MOHAMED ELGENDY)</a:t>
            </a:r>
            <a:endParaRPr lang="de-DE" sz="1600" dirty="0"/>
          </a:p>
        </p:txBody>
      </p:sp>
      <p:sp>
        <p:nvSpPr>
          <p:cNvPr id="10" name="Textfeld 9">
            <a:extLst>
              <a:ext uri="{FF2B5EF4-FFF2-40B4-BE49-F238E27FC236}">
                <a16:creationId xmlns:a16="http://schemas.microsoft.com/office/drawing/2014/main" id="{1EE921A0-333D-4C42-8020-EA424352BBE1}"/>
              </a:ext>
            </a:extLst>
          </p:cNvPr>
          <p:cNvSpPr txBox="1"/>
          <p:nvPr/>
        </p:nvSpPr>
        <p:spPr>
          <a:xfrm>
            <a:off x="78922" y="1461802"/>
            <a:ext cx="4405992" cy="369332"/>
          </a:xfrm>
          <a:prstGeom prst="rect">
            <a:avLst/>
          </a:prstGeom>
          <a:noFill/>
        </p:spPr>
        <p:txBody>
          <a:bodyPr wrap="square">
            <a:spAutoFit/>
          </a:bodyPr>
          <a:lstStyle/>
          <a:p>
            <a:r>
              <a:rPr lang="de-DE" sz="1800" b="1" i="1" u="none" strike="noStrike" baseline="0" dirty="0">
                <a:solidFill>
                  <a:srgbClr val="002060"/>
                </a:solidFill>
                <a:latin typeface="Arial" panose="020B0604020202020204" pitchFamily="34" charset="0"/>
                <a:cs typeface="Arial" panose="020B0604020202020204" pitchFamily="34" charset="0"/>
              </a:rPr>
              <a:t>Face recognition</a:t>
            </a:r>
            <a:endParaRPr lang="de-DE" dirty="0">
              <a:solidFill>
                <a:srgbClr val="002060"/>
              </a:solidFill>
            </a:endParaRPr>
          </a:p>
        </p:txBody>
      </p:sp>
      <p:sp>
        <p:nvSpPr>
          <p:cNvPr id="12" name="Textfeld 11">
            <a:extLst>
              <a:ext uri="{FF2B5EF4-FFF2-40B4-BE49-F238E27FC236}">
                <a16:creationId xmlns:a16="http://schemas.microsoft.com/office/drawing/2014/main" id="{31B70389-CF8C-42BC-8AFE-350246A685EF}"/>
              </a:ext>
            </a:extLst>
          </p:cNvPr>
          <p:cNvSpPr txBox="1"/>
          <p:nvPr/>
        </p:nvSpPr>
        <p:spPr>
          <a:xfrm>
            <a:off x="6318593" y="1507202"/>
            <a:ext cx="2776988" cy="369332"/>
          </a:xfrm>
          <a:prstGeom prst="rect">
            <a:avLst/>
          </a:prstGeom>
          <a:noFill/>
        </p:spPr>
        <p:txBody>
          <a:bodyPr wrap="square">
            <a:spAutoFit/>
          </a:bodyPr>
          <a:lstStyle/>
          <a:p>
            <a:r>
              <a:rPr lang="de-DE" sz="1800" b="1" i="1" u="none" strike="noStrike" baseline="0" dirty="0">
                <a:solidFill>
                  <a:srgbClr val="002060"/>
                </a:solidFill>
                <a:latin typeface="Arial" panose="020B0604020202020204" pitchFamily="34" charset="0"/>
                <a:cs typeface="Arial" panose="020B0604020202020204" pitchFamily="34" charset="0"/>
              </a:rPr>
              <a:t>Face Mask detection</a:t>
            </a:r>
            <a:endParaRPr lang="de-DE" dirty="0">
              <a:solidFill>
                <a:srgbClr val="002060"/>
              </a:solidFill>
            </a:endParaRPr>
          </a:p>
        </p:txBody>
      </p:sp>
    </p:spTree>
    <p:extLst>
      <p:ext uri="{BB962C8B-B14F-4D97-AF65-F5344CB8AC3E}">
        <p14:creationId xmlns:p14="http://schemas.microsoft.com/office/powerpoint/2010/main" val="555871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1.jpeg">
            <a:extLst>
              <a:ext uri="{FF2B5EF4-FFF2-40B4-BE49-F238E27FC236}">
                <a16:creationId xmlns:a16="http://schemas.microsoft.com/office/drawing/2014/main" id="{D8210BF0-69D7-432D-80BF-FF92E5674B4C}"/>
              </a:ext>
            </a:extLst>
          </p:cNvPr>
          <p:cNvPicPr/>
          <p:nvPr/>
        </p:nvPicPr>
        <p:blipFill>
          <a:blip r:embed="rId2" cstate="print"/>
          <a:stretch>
            <a:fillRect/>
          </a:stretch>
        </p:blipFill>
        <p:spPr>
          <a:xfrm>
            <a:off x="3368058" y="104776"/>
            <a:ext cx="6012553" cy="2144410"/>
          </a:xfrm>
          <a:prstGeom prst="rect">
            <a:avLst/>
          </a:prstGeom>
        </p:spPr>
      </p:pic>
      <p:pic>
        <p:nvPicPr>
          <p:cNvPr id="3" name="image12.jpeg">
            <a:extLst>
              <a:ext uri="{FF2B5EF4-FFF2-40B4-BE49-F238E27FC236}">
                <a16:creationId xmlns:a16="http://schemas.microsoft.com/office/drawing/2014/main" id="{93807A5E-ED43-41BD-A80C-1B7BF33E7EB9}"/>
              </a:ext>
            </a:extLst>
          </p:cNvPr>
          <p:cNvPicPr/>
          <p:nvPr/>
        </p:nvPicPr>
        <p:blipFill>
          <a:blip r:embed="rId3" cstate="print"/>
          <a:stretch>
            <a:fillRect/>
          </a:stretch>
        </p:blipFill>
        <p:spPr>
          <a:xfrm>
            <a:off x="3368058" y="2350793"/>
            <a:ext cx="6490317" cy="4172078"/>
          </a:xfrm>
          <a:prstGeom prst="rect">
            <a:avLst/>
          </a:prstGeom>
          <a:solidFill>
            <a:srgbClr val="002060"/>
          </a:solidFill>
        </p:spPr>
      </p:pic>
      <p:sp>
        <p:nvSpPr>
          <p:cNvPr id="4" name="Rechteck 3">
            <a:extLst>
              <a:ext uri="{FF2B5EF4-FFF2-40B4-BE49-F238E27FC236}">
                <a16:creationId xmlns:a16="http://schemas.microsoft.com/office/drawing/2014/main" id="{B5C9DE8F-1DA7-4138-9CCC-CF05E4D73BF8}"/>
              </a:ext>
            </a:extLst>
          </p:cNvPr>
          <p:cNvSpPr/>
          <p:nvPr/>
        </p:nvSpPr>
        <p:spPr>
          <a:xfrm>
            <a:off x="0" y="1"/>
            <a:ext cx="30099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b="1" dirty="0"/>
              <a:t>Face Detection Algorithmus</a:t>
            </a:r>
          </a:p>
        </p:txBody>
      </p:sp>
      <p:sp>
        <p:nvSpPr>
          <p:cNvPr id="5" name="Datumsplatzhalter 4">
            <a:extLst>
              <a:ext uri="{FF2B5EF4-FFF2-40B4-BE49-F238E27FC236}">
                <a16:creationId xmlns:a16="http://schemas.microsoft.com/office/drawing/2014/main" id="{FA45A790-C4E6-4340-8836-CF2CC06BC8E9}"/>
              </a:ext>
            </a:extLst>
          </p:cNvPr>
          <p:cNvSpPr>
            <a:spLocks noGrp="1"/>
          </p:cNvSpPr>
          <p:nvPr>
            <p:ph type="dt" sz="half" idx="10"/>
          </p:nvPr>
        </p:nvSpPr>
        <p:spPr/>
        <p:txBody>
          <a:bodyPr/>
          <a:lstStyle/>
          <a:p>
            <a:fld id="{E8E3DE62-9E5E-42ED-B997-E1E0212A8732}" type="datetime1">
              <a:rPr lang="de-DE" smtClean="0"/>
              <a:t>24.04.2022</a:t>
            </a:fld>
            <a:endParaRPr lang="de-DE"/>
          </a:p>
        </p:txBody>
      </p:sp>
      <p:sp>
        <p:nvSpPr>
          <p:cNvPr id="6" name="Foliennummernplatzhalter 5">
            <a:extLst>
              <a:ext uri="{FF2B5EF4-FFF2-40B4-BE49-F238E27FC236}">
                <a16:creationId xmlns:a16="http://schemas.microsoft.com/office/drawing/2014/main" id="{62FB7C91-821A-4CD9-BFC1-4D3B61040442}"/>
              </a:ext>
            </a:extLst>
          </p:cNvPr>
          <p:cNvSpPr>
            <a:spLocks noGrp="1"/>
          </p:cNvSpPr>
          <p:nvPr>
            <p:ph type="sldNum" sz="quarter" idx="12"/>
          </p:nvPr>
        </p:nvSpPr>
        <p:spPr/>
        <p:txBody>
          <a:bodyPr/>
          <a:lstStyle/>
          <a:p>
            <a:fld id="{F7B85D95-4385-4A8C-B85C-EB91828EDBB4}" type="slidenum">
              <a:rPr lang="de-DE" smtClean="0"/>
              <a:t>21</a:t>
            </a:fld>
            <a:endParaRPr lang="de-DE"/>
          </a:p>
        </p:txBody>
      </p:sp>
    </p:spTree>
    <p:extLst>
      <p:ext uri="{BB962C8B-B14F-4D97-AF65-F5344CB8AC3E}">
        <p14:creationId xmlns:p14="http://schemas.microsoft.com/office/powerpoint/2010/main" val="8288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55C6DB7-51B5-4C05-9F2D-AFEC15A45300}"/>
              </a:ext>
            </a:extLst>
          </p:cNvPr>
          <p:cNvSpPr/>
          <p:nvPr/>
        </p:nvSpPr>
        <p:spPr>
          <a:xfrm>
            <a:off x="0" y="0"/>
            <a:ext cx="12192000" cy="138223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b="1" dirty="0"/>
              <a:t>Technologie</a:t>
            </a:r>
            <a:endParaRPr lang="de-DE" sz="2800" b="1" dirty="0"/>
          </a:p>
        </p:txBody>
      </p:sp>
      <p:pic>
        <p:nvPicPr>
          <p:cNvPr id="4" name="Grafik 3">
            <a:extLst>
              <a:ext uri="{FF2B5EF4-FFF2-40B4-BE49-F238E27FC236}">
                <a16:creationId xmlns:a16="http://schemas.microsoft.com/office/drawing/2014/main" id="{881732AF-315A-422C-8386-FE34CE30DEB9}"/>
              </a:ext>
            </a:extLst>
          </p:cNvPr>
          <p:cNvPicPr>
            <a:picLocks noChangeAspect="1"/>
          </p:cNvPicPr>
          <p:nvPr/>
        </p:nvPicPr>
        <p:blipFill>
          <a:blip r:embed="rId3"/>
          <a:stretch>
            <a:fillRect/>
          </a:stretch>
        </p:blipFill>
        <p:spPr>
          <a:xfrm>
            <a:off x="2471473" y="2704566"/>
            <a:ext cx="2048161" cy="2124371"/>
          </a:xfrm>
          <a:prstGeom prst="rect">
            <a:avLst/>
          </a:prstGeom>
        </p:spPr>
      </p:pic>
      <p:sp>
        <p:nvSpPr>
          <p:cNvPr id="5" name="Flussdiagramm: Verbinder 4">
            <a:extLst>
              <a:ext uri="{FF2B5EF4-FFF2-40B4-BE49-F238E27FC236}">
                <a16:creationId xmlns:a16="http://schemas.microsoft.com/office/drawing/2014/main" id="{7A66CEA4-5B28-4475-83C8-885261620D25}"/>
              </a:ext>
            </a:extLst>
          </p:cNvPr>
          <p:cNvSpPr/>
          <p:nvPr/>
        </p:nvSpPr>
        <p:spPr>
          <a:xfrm>
            <a:off x="1481559" y="1977655"/>
            <a:ext cx="3819646" cy="357819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C48B1D96-D3EE-4909-96B5-A1D7189F9DA2}"/>
              </a:ext>
            </a:extLst>
          </p:cNvPr>
          <p:cNvSpPr/>
          <p:nvPr/>
        </p:nvSpPr>
        <p:spPr>
          <a:xfrm>
            <a:off x="2471473" y="1712374"/>
            <a:ext cx="1890532" cy="694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Einfach</a:t>
            </a:r>
          </a:p>
        </p:txBody>
      </p:sp>
      <p:sp>
        <p:nvSpPr>
          <p:cNvPr id="7" name="Rechteck 6">
            <a:extLst>
              <a:ext uri="{FF2B5EF4-FFF2-40B4-BE49-F238E27FC236}">
                <a16:creationId xmlns:a16="http://schemas.microsoft.com/office/drawing/2014/main" id="{86F7596E-DACD-454B-BC5F-44C7FF2A425B}"/>
              </a:ext>
            </a:extLst>
          </p:cNvPr>
          <p:cNvSpPr/>
          <p:nvPr/>
        </p:nvSpPr>
        <p:spPr>
          <a:xfrm>
            <a:off x="4651092" y="3307334"/>
            <a:ext cx="1716911" cy="694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Interpretierbar</a:t>
            </a:r>
            <a:endParaRPr lang="de-DE" dirty="0"/>
          </a:p>
        </p:txBody>
      </p:sp>
      <p:sp>
        <p:nvSpPr>
          <p:cNvPr id="8" name="Rechteck 7">
            <a:extLst>
              <a:ext uri="{FF2B5EF4-FFF2-40B4-BE49-F238E27FC236}">
                <a16:creationId xmlns:a16="http://schemas.microsoft.com/office/drawing/2014/main" id="{A7B073AB-13E6-4FE5-A135-2F1608BA15EB}"/>
              </a:ext>
            </a:extLst>
          </p:cNvPr>
          <p:cNvSpPr/>
          <p:nvPr/>
        </p:nvSpPr>
        <p:spPr>
          <a:xfrm>
            <a:off x="2446116" y="5041918"/>
            <a:ext cx="1890532" cy="694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Umfangreiche Bibliotheken</a:t>
            </a:r>
          </a:p>
        </p:txBody>
      </p:sp>
      <p:sp>
        <p:nvSpPr>
          <p:cNvPr id="9" name="Rechteck 8">
            <a:extLst>
              <a:ext uri="{FF2B5EF4-FFF2-40B4-BE49-F238E27FC236}">
                <a16:creationId xmlns:a16="http://schemas.microsoft.com/office/drawing/2014/main" id="{1EAB3300-7B9E-4CCF-83AA-D72D3B35B8BE}"/>
              </a:ext>
            </a:extLst>
          </p:cNvPr>
          <p:cNvSpPr/>
          <p:nvPr/>
        </p:nvSpPr>
        <p:spPr>
          <a:xfrm>
            <a:off x="414761" y="3307334"/>
            <a:ext cx="1807578" cy="691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Open source</a:t>
            </a:r>
          </a:p>
        </p:txBody>
      </p:sp>
      <p:pic>
        <p:nvPicPr>
          <p:cNvPr id="10" name="Grafik 9">
            <a:extLst>
              <a:ext uri="{FF2B5EF4-FFF2-40B4-BE49-F238E27FC236}">
                <a16:creationId xmlns:a16="http://schemas.microsoft.com/office/drawing/2014/main" id="{482365A9-A2D3-4B4D-87E9-D7D97CF9DC11}"/>
              </a:ext>
            </a:extLst>
          </p:cNvPr>
          <p:cNvPicPr>
            <a:picLocks noChangeAspect="1"/>
          </p:cNvPicPr>
          <p:nvPr/>
        </p:nvPicPr>
        <p:blipFill>
          <a:blip r:embed="rId4"/>
          <a:stretch>
            <a:fillRect/>
          </a:stretch>
        </p:blipFill>
        <p:spPr>
          <a:xfrm>
            <a:off x="7574925" y="1624336"/>
            <a:ext cx="4043903" cy="1953365"/>
          </a:xfrm>
          <a:prstGeom prst="rect">
            <a:avLst/>
          </a:prstGeom>
        </p:spPr>
      </p:pic>
      <p:pic>
        <p:nvPicPr>
          <p:cNvPr id="12" name="Grafik 11">
            <a:extLst>
              <a:ext uri="{FF2B5EF4-FFF2-40B4-BE49-F238E27FC236}">
                <a16:creationId xmlns:a16="http://schemas.microsoft.com/office/drawing/2014/main" id="{BC691B3A-F847-4FFE-AEE1-5BFAAE85CC69}"/>
              </a:ext>
            </a:extLst>
          </p:cNvPr>
          <p:cNvPicPr>
            <a:picLocks noChangeAspect="1"/>
          </p:cNvPicPr>
          <p:nvPr/>
        </p:nvPicPr>
        <p:blipFill>
          <a:blip r:embed="rId5"/>
          <a:stretch>
            <a:fillRect/>
          </a:stretch>
        </p:blipFill>
        <p:spPr>
          <a:xfrm>
            <a:off x="9768525" y="4239127"/>
            <a:ext cx="1883831" cy="893416"/>
          </a:xfrm>
          <a:prstGeom prst="rect">
            <a:avLst/>
          </a:prstGeom>
        </p:spPr>
      </p:pic>
      <p:pic>
        <p:nvPicPr>
          <p:cNvPr id="14" name="Grafik 13">
            <a:extLst>
              <a:ext uri="{FF2B5EF4-FFF2-40B4-BE49-F238E27FC236}">
                <a16:creationId xmlns:a16="http://schemas.microsoft.com/office/drawing/2014/main" id="{60101535-8003-4AD6-ADA7-5F5328D38AA5}"/>
              </a:ext>
            </a:extLst>
          </p:cNvPr>
          <p:cNvPicPr>
            <a:picLocks noChangeAspect="1"/>
          </p:cNvPicPr>
          <p:nvPr/>
        </p:nvPicPr>
        <p:blipFill>
          <a:blip r:embed="rId6"/>
          <a:stretch>
            <a:fillRect/>
          </a:stretch>
        </p:blipFill>
        <p:spPr>
          <a:xfrm>
            <a:off x="7478063" y="3814854"/>
            <a:ext cx="1508891" cy="1600339"/>
          </a:xfrm>
          <a:prstGeom prst="rect">
            <a:avLst/>
          </a:prstGeom>
        </p:spPr>
      </p:pic>
      <p:pic>
        <p:nvPicPr>
          <p:cNvPr id="11" name="Grafik 10">
            <a:extLst>
              <a:ext uri="{FF2B5EF4-FFF2-40B4-BE49-F238E27FC236}">
                <a16:creationId xmlns:a16="http://schemas.microsoft.com/office/drawing/2014/main" id="{D8D97636-E282-4B8C-8F30-0D0E066FA159}"/>
              </a:ext>
            </a:extLst>
          </p:cNvPr>
          <p:cNvPicPr>
            <a:picLocks noChangeAspect="1"/>
          </p:cNvPicPr>
          <p:nvPr/>
        </p:nvPicPr>
        <p:blipFill>
          <a:blip r:embed="rId7"/>
          <a:stretch>
            <a:fillRect/>
          </a:stretch>
        </p:blipFill>
        <p:spPr>
          <a:xfrm>
            <a:off x="8271409" y="5555847"/>
            <a:ext cx="2457793" cy="1038370"/>
          </a:xfrm>
          <a:prstGeom prst="rect">
            <a:avLst/>
          </a:prstGeom>
        </p:spPr>
      </p:pic>
      <p:sp>
        <p:nvSpPr>
          <p:cNvPr id="13" name="Datumsplatzhalter 12">
            <a:extLst>
              <a:ext uri="{FF2B5EF4-FFF2-40B4-BE49-F238E27FC236}">
                <a16:creationId xmlns:a16="http://schemas.microsoft.com/office/drawing/2014/main" id="{869303E4-EDF6-4A17-ADF5-6057D3E8F60F}"/>
              </a:ext>
            </a:extLst>
          </p:cNvPr>
          <p:cNvSpPr>
            <a:spLocks noGrp="1"/>
          </p:cNvSpPr>
          <p:nvPr>
            <p:ph type="dt" sz="half" idx="10"/>
          </p:nvPr>
        </p:nvSpPr>
        <p:spPr/>
        <p:txBody>
          <a:bodyPr/>
          <a:lstStyle/>
          <a:p>
            <a:fld id="{FCF6781B-18C8-415C-868E-A6053C032296}" type="datetime1">
              <a:rPr lang="de-DE" smtClean="0"/>
              <a:t>24.04.2022</a:t>
            </a:fld>
            <a:endParaRPr lang="de-DE"/>
          </a:p>
        </p:txBody>
      </p:sp>
      <p:sp>
        <p:nvSpPr>
          <p:cNvPr id="15" name="Foliennummernplatzhalter 14">
            <a:extLst>
              <a:ext uri="{FF2B5EF4-FFF2-40B4-BE49-F238E27FC236}">
                <a16:creationId xmlns:a16="http://schemas.microsoft.com/office/drawing/2014/main" id="{33C37735-9162-4A2A-A0C7-FD71A23D1781}"/>
              </a:ext>
            </a:extLst>
          </p:cNvPr>
          <p:cNvSpPr>
            <a:spLocks noGrp="1"/>
          </p:cNvSpPr>
          <p:nvPr>
            <p:ph type="sldNum" sz="quarter" idx="12"/>
          </p:nvPr>
        </p:nvSpPr>
        <p:spPr/>
        <p:txBody>
          <a:bodyPr/>
          <a:lstStyle/>
          <a:p>
            <a:fld id="{F7B85D95-4385-4A8C-B85C-EB91828EDBB4}" type="slidenum">
              <a:rPr lang="de-DE" smtClean="0"/>
              <a:t>22</a:t>
            </a:fld>
            <a:endParaRPr lang="de-DE"/>
          </a:p>
        </p:txBody>
      </p:sp>
    </p:spTree>
    <p:extLst>
      <p:ext uri="{BB962C8B-B14F-4D97-AF65-F5344CB8AC3E}">
        <p14:creationId xmlns:p14="http://schemas.microsoft.com/office/powerpoint/2010/main" val="11603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isch enthält.&#10;&#10;Automatisch generierte Beschreibung">
            <a:extLst>
              <a:ext uri="{FF2B5EF4-FFF2-40B4-BE49-F238E27FC236}">
                <a16:creationId xmlns:a16="http://schemas.microsoft.com/office/drawing/2014/main" id="{EFDBC9B5-58FA-4179-A6CA-E99778D0FEB6}"/>
              </a:ext>
            </a:extLst>
          </p:cNvPr>
          <p:cNvPicPr/>
          <p:nvPr/>
        </p:nvPicPr>
        <p:blipFill>
          <a:blip r:embed="rId3"/>
          <a:stretch>
            <a:fillRect/>
          </a:stretch>
        </p:blipFill>
        <p:spPr>
          <a:xfrm>
            <a:off x="520824" y="1393371"/>
            <a:ext cx="4963885" cy="5066787"/>
          </a:xfrm>
          <a:prstGeom prst="rect">
            <a:avLst/>
          </a:prstGeom>
        </p:spPr>
      </p:pic>
      <p:grpSp>
        <p:nvGrpSpPr>
          <p:cNvPr id="3" name="Gruppieren 2">
            <a:extLst>
              <a:ext uri="{FF2B5EF4-FFF2-40B4-BE49-F238E27FC236}">
                <a16:creationId xmlns:a16="http://schemas.microsoft.com/office/drawing/2014/main" id="{30030252-2F2D-418D-98C8-19F7D732CA98}"/>
              </a:ext>
            </a:extLst>
          </p:cNvPr>
          <p:cNvGrpSpPr/>
          <p:nvPr/>
        </p:nvGrpSpPr>
        <p:grpSpPr>
          <a:xfrm>
            <a:off x="6028866" y="512496"/>
            <a:ext cx="5573396" cy="2471866"/>
            <a:chOff x="0" y="0"/>
            <a:chExt cx="5523231" cy="2347303"/>
          </a:xfrm>
        </p:grpSpPr>
        <p:grpSp>
          <p:nvGrpSpPr>
            <p:cNvPr id="4" name="Gruppieren 3">
              <a:extLst>
                <a:ext uri="{FF2B5EF4-FFF2-40B4-BE49-F238E27FC236}">
                  <a16:creationId xmlns:a16="http://schemas.microsoft.com/office/drawing/2014/main" id="{434D9C7A-A4C1-4D5D-9234-B168377C5291}"/>
                </a:ext>
              </a:extLst>
            </p:cNvPr>
            <p:cNvGrpSpPr/>
            <p:nvPr/>
          </p:nvGrpSpPr>
          <p:grpSpPr>
            <a:xfrm>
              <a:off x="0" y="0"/>
              <a:ext cx="5523231" cy="2058670"/>
              <a:chOff x="0" y="0"/>
              <a:chExt cx="5523790" cy="1922400"/>
            </a:xfrm>
          </p:grpSpPr>
          <p:pic>
            <p:nvPicPr>
              <p:cNvPr id="7" name="Grafik 6">
                <a:extLst>
                  <a:ext uri="{FF2B5EF4-FFF2-40B4-BE49-F238E27FC236}">
                    <a16:creationId xmlns:a16="http://schemas.microsoft.com/office/drawing/2014/main" id="{CC231096-7E6E-4A2E-9D8F-F0DD3B9FC5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626995" cy="1917065"/>
              </a:xfrm>
              <a:prstGeom prst="rect">
                <a:avLst/>
              </a:prstGeom>
              <a:noFill/>
              <a:ln>
                <a:noFill/>
              </a:ln>
            </p:spPr>
          </p:pic>
          <p:pic>
            <p:nvPicPr>
              <p:cNvPr id="8" name="Grafik 7">
                <a:extLst>
                  <a:ext uri="{FF2B5EF4-FFF2-40B4-BE49-F238E27FC236}">
                    <a16:creationId xmlns:a16="http://schemas.microsoft.com/office/drawing/2014/main" id="{BE5EFD66-D2C6-4C68-9120-9291B27FF7B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38400" y="93600"/>
                <a:ext cx="2485390" cy="1828800"/>
              </a:xfrm>
              <a:prstGeom prst="rect">
                <a:avLst/>
              </a:prstGeom>
              <a:noFill/>
              <a:ln>
                <a:noFill/>
              </a:ln>
            </p:spPr>
          </p:pic>
        </p:grpSp>
        <p:sp>
          <p:nvSpPr>
            <p:cNvPr id="5" name="Textfeld 91">
              <a:extLst>
                <a:ext uri="{FF2B5EF4-FFF2-40B4-BE49-F238E27FC236}">
                  <a16:creationId xmlns:a16="http://schemas.microsoft.com/office/drawing/2014/main" id="{D1975A64-1CEB-41FE-9AF0-BAC0F525F8A0}"/>
                </a:ext>
              </a:extLst>
            </p:cNvPr>
            <p:cNvSpPr txBox="1"/>
            <p:nvPr/>
          </p:nvSpPr>
          <p:spPr>
            <a:xfrm>
              <a:off x="4456800" y="1891002"/>
              <a:ext cx="431800" cy="43854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(b)</a:t>
              </a:r>
              <a:endParaRPr lang="de-DE"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extfeld 90">
              <a:extLst>
                <a:ext uri="{FF2B5EF4-FFF2-40B4-BE49-F238E27FC236}">
                  <a16:creationId xmlns:a16="http://schemas.microsoft.com/office/drawing/2014/main" id="{57FD4171-6881-4D73-8B32-03D7FA4EA189}"/>
                </a:ext>
              </a:extLst>
            </p:cNvPr>
            <p:cNvSpPr txBox="1"/>
            <p:nvPr/>
          </p:nvSpPr>
          <p:spPr>
            <a:xfrm>
              <a:off x="741600" y="1966108"/>
              <a:ext cx="432000" cy="3811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(a)</a:t>
              </a:r>
              <a:endParaRPr lang="de-DE"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pic>
        <p:nvPicPr>
          <p:cNvPr id="10" name="Grafik 9">
            <a:extLst>
              <a:ext uri="{FF2B5EF4-FFF2-40B4-BE49-F238E27FC236}">
                <a16:creationId xmlns:a16="http://schemas.microsoft.com/office/drawing/2014/main" id="{ED05C7F1-7987-45F8-9756-01FE2E9FB39B}"/>
              </a:ext>
            </a:extLst>
          </p:cNvPr>
          <p:cNvPicPr>
            <a:picLocks noChangeAspect="1"/>
          </p:cNvPicPr>
          <p:nvPr/>
        </p:nvPicPr>
        <p:blipFill>
          <a:blip r:embed="rId6"/>
          <a:stretch>
            <a:fillRect/>
          </a:stretch>
        </p:blipFill>
        <p:spPr>
          <a:xfrm>
            <a:off x="6096000" y="3587952"/>
            <a:ext cx="5767899" cy="2313771"/>
          </a:xfrm>
          <a:prstGeom prst="rect">
            <a:avLst/>
          </a:prstGeom>
        </p:spPr>
      </p:pic>
      <p:cxnSp>
        <p:nvCxnSpPr>
          <p:cNvPr id="12" name="Gerader Verbinder 11">
            <a:extLst>
              <a:ext uri="{FF2B5EF4-FFF2-40B4-BE49-F238E27FC236}">
                <a16:creationId xmlns:a16="http://schemas.microsoft.com/office/drawing/2014/main" id="{DFB5C70E-F979-49A3-821E-55C8EF67CF3B}"/>
              </a:ext>
            </a:extLst>
          </p:cNvPr>
          <p:cNvCxnSpPr/>
          <p:nvPr/>
        </p:nvCxnSpPr>
        <p:spPr>
          <a:xfrm>
            <a:off x="5868140" y="520931"/>
            <a:ext cx="0" cy="62300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2E06E05-8084-4D10-9746-7374EA837C7C}"/>
              </a:ext>
            </a:extLst>
          </p:cNvPr>
          <p:cNvCxnSpPr>
            <a:cxnSpLocks/>
          </p:cNvCxnSpPr>
          <p:nvPr/>
        </p:nvCxnSpPr>
        <p:spPr>
          <a:xfrm flipH="1">
            <a:off x="5868140" y="3136883"/>
            <a:ext cx="534731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umsplatzhalter 8">
            <a:extLst>
              <a:ext uri="{FF2B5EF4-FFF2-40B4-BE49-F238E27FC236}">
                <a16:creationId xmlns:a16="http://schemas.microsoft.com/office/drawing/2014/main" id="{CCE37103-17E3-4709-B93A-D761FF90040D}"/>
              </a:ext>
            </a:extLst>
          </p:cNvPr>
          <p:cNvSpPr>
            <a:spLocks noGrp="1"/>
          </p:cNvSpPr>
          <p:nvPr>
            <p:ph type="dt" sz="half" idx="10"/>
          </p:nvPr>
        </p:nvSpPr>
        <p:spPr/>
        <p:txBody>
          <a:bodyPr/>
          <a:lstStyle/>
          <a:p>
            <a:fld id="{310E365C-DC68-4D32-A521-236B4641CE91}" type="datetime1">
              <a:rPr lang="de-DE" smtClean="0"/>
              <a:t>24.04.2022</a:t>
            </a:fld>
            <a:endParaRPr lang="de-DE"/>
          </a:p>
        </p:txBody>
      </p:sp>
      <p:sp>
        <p:nvSpPr>
          <p:cNvPr id="11" name="Foliennummernplatzhalter 10">
            <a:extLst>
              <a:ext uri="{FF2B5EF4-FFF2-40B4-BE49-F238E27FC236}">
                <a16:creationId xmlns:a16="http://schemas.microsoft.com/office/drawing/2014/main" id="{BC9B1579-3718-494C-B1CB-2601A8FF04AD}"/>
              </a:ext>
            </a:extLst>
          </p:cNvPr>
          <p:cNvSpPr>
            <a:spLocks noGrp="1"/>
          </p:cNvSpPr>
          <p:nvPr>
            <p:ph type="sldNum" sz="quarter" idx="12"/>
          </p:nvPr>
        </p:nvSpPr>
        <p:spPr/>
        <p:txBody>
          <a:bodyPr/>
          <a:lstStyle/>
          <a:p>
            <a:fld id="{F7B85D95-4385-4A8C-B85C-EB91828EDBB4}" type="slidenum">
              <a:rPr lang="de-DE" smtClean="0"/>
              <a:t>23</a:t>
            </a:fld>
            <a:endParaRPr lang="de-DE"/>
          </a:p>
        </p:txBody>
      </p:sp>
    </p:spTree>
    <p:extLst>
      <p:ext uri="{BB962C8B-B14F-4D97-AF65-F5344CB8AC3E}">
        <p14:creationId xmlns:p14="http://schemas.microsoft.com/office/powerpoint/2010/main" val="963511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D352B25B-326A-44A8-8619-45F6A391E645}"/>
              </a:ext>
            </a:extLst>
          </p:cNvPr>
          <p:cNvSpPr/>
          <p:nvPr/>
        </p:nvSpPr>
        <p:spPr>
          <a:xfrm>
            <a:off x="3734653" y="1182548"/>
            <a:ext cx="2507214" cy="2073660"/>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36" name="Rechteck 35">
            <a:extLst>
              <a:ext uri="{FF2B5EF4-FFF2-40B4-BE49-F238E27FC236}">
                <a16:creationId xmlns:a16="http://schemas.microsoft.com/office/drawing/2014/main" id="{BB6E191C-3071-46C8-AF82-BAC2FD704086}"/>
              </a:ext>
            </a:extLst>
          </p:cNvPr>
          <p:cNvSpPr/>
          <p:nvPr/>
        </p:nvSpPr>
        <p:spPr>
          <a:xfrm>
            <a:off x="3730389" y="3712183"/>
            <a:ext cx="2507214" cy="2073660"/>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graphicFrame>
        <p:nvGraphicFramePr>
          <p:cNvPr id="3" name="Tabelle 3">
            <a:extLst>
              <a:ext uri="{FF2B5EF4-FFF2-40B4-BE49-F238E27FC236}">
                <a16:creationId xmlns:a16="http://schemas.microsoft.com/office/drawing/2014/main" id="{E8104B82-9CC3-4F93-8FA4-810537A543E1}"/>
              </a:ext>
            </a:extLst>
          </p:cNvPr>
          <p:cNvGraphicFramePr>
            <a:graphicFrameLocks noGrp="1"/>
          </p:cNvGraphicFramePr>
          <p:nvPr>
            <p:extLst>
              <p:ext uri="{D42A27DB-BD31-4B8C-83A1-F6EECF244321}">
                <p14:modId xmlns:p14="http://schemas.microsoft.com/office/powerpoint/2010/main" val="4239081950"/>
              </p:ext>
            </p:extLst>
          </p:nvPr>
        </p:nvGraphicFramePr>
        <p:xfrm>
          <a:off x="3811233" y="1219547"/>
          <a:ext cx="2369360" cy="2046032"/>
        </p:xfrm>
        <a:graphic>
          <a:graphicData uri="http://schemas.openxmlformats.org/drawingml/2006/table">
            <a:tbl>
              <a:tblPr firstRow="1" bandRow="1"/>
              <a:tblGrid>
                <a:gridCol w="592340">
                  <a:extLst>
                    <a:ext uri="{9D8B030D-6E8A-4147-A177-3AD203B41FA5}">
                      <a16:colId xmlns:a16="http://schemas.microsoft.com/office/drawing/2014/main" val="1895197001"/>
                    </a:ext>
                  </a:extLst>
                </a:gridCol>
                <a:gridCol w="592340">
                  <a:extLst>
                    <a:ext uri="{9D8B030D-6E8A-4147-A177-3AD203B41FA5}">
                      <a16:colId xmlns:a16="http://schemas.microsoft.com/office/drawing/2014/main" val="1508159267"/>
                    </a:ext>
                  </a:extLst>
                </a:gridCol>
                <a:gridCol w="592340">
                  <a:extLst>
                    <a:ext uri="{9D8B030D-6E8A-4147-A177-3AD203B41FA5}">
                      <a16:colId xmlns:a16="http://schemas.microsoft.com/office/drawing/2014/main" val="2294578419"/>
                    </a:ext>
                  </a:extLst>
                </a:gridCol>
                <a:gridCol w="592340">
                  <a:extLst>
                    <a:ext uri="{9D8B030D-6E8A-4147-A177-3AD203B41FA5}">
                      <a16:colId xmlns:a16="http://schemas.microsoft.com/office/drawing/2014/main" val="498098127"/>
                    </a:ext>
                  </a:extLst>
                </a:gridCol>
              </a:tblGrid>
              <a:tr h="511508">
                <a:tc>
                  <a:txBody>
                    <a:bodyPr/>
                    <a:lstStyle/>
                    <a:p>
                      <a:r>
                        <a:rPr lang="de-DE" sz="2400" dirty="0"/>
                        <a:t>14</a:t>
                      </a:r>
                    </a:p>
                  </a:txBody>
                  <a:tcPr marL="121920" marR="121920" marT="60960" marB="60960">
                    <a:solidFill>
                      <a:schemeClr val="bg1">
                        <a:lumMod val="95000"/>
                      </a:schemeClr>
                    </a:solidFill>
                  </a:tcPr>
                </a:tc>
                <a:tc>
                  <a:txBody>
                    <a:bodyPr/>
                    <a:lstStyle/>
                    <a:p>
                      <a:r>
                        <a:rPr lang="de-DE" sz="2400" dirty="0"/>
                        <a:t>21</a:t>
                      </a:r>
                    </a:p>
                  </a:txBody>
                  <a:tcPr marL="121920" marR="121920" marT="60960" marB="60960">
                    <a:solidFill>
                      <a:schemeClr val="bg1">
                        <a:lumMod val="95000"/>
                      </a:schemeClr>
                    </a:solidFill>
                  </a:tcPr>
                </a:tc>
                <a:tc>
                  <a:txBody>
                    <a:bodyPr/>
                    <a:lstStyle/>
                    <a:p>
                      <a:r>
                        <a:rPr lang="de-DE" sz="2400" dirty="0"/>
                        <a:t>20</a:t>
                      </a:r>
                    </a:p>
                  </a:txBody>
                  <a:tcPr marL="121920" marR="121920" marT="60960" marB="60960">
                    <a:solidFill>
                      <a:schemeClr val="bg1">
                        <a:lumMod val="95000"/>
                      </a:schemeClr>
                    </a:solidFill>
                  </a:tcPr>
                </a:tc>
                <a:tc>
                  <a:txBody>
                    <a:bodyPr/>
                    <a:lstStyle/>
                    <a:p>
                      <a:r>
                        <a:rPr lang="de-DE" sz="2400" dirty="0"/>
                        <a:t>5</a:t>
                      </a:r>
                    </a:p>
                  </a:txBody>
                  <a:tcPr marL="121920" marR="121920" marT="60960" marB="60960">
                    <a:solidFill>
                      <a:schemeClr val="bg1">
                        <a:lumMod val="95000"/>
                      </a:schemeClr>
                    </a:solidFill>
                  </a:tcPr>
                </a:tc>
                <a:extLst>
                  <a:ext uri="{0D108BD9-81ED-4DB2-BD59-A6C34878D82A}">
                    <a16:rowId xmlns:a16="http://schemas.microsoft.com/office/drawing/2014/main" val="612281068"/>
                  </a:ext>
                </a:extLst>
              </a:tr>
              <a:tr h="511508">
                <a:tc>
                  <a:txBody>
                    <a:bodyPr/>
                    <a:lstStyle/>
                    <a:p>
                      <a:r>
                        <a:rPr lang="de-DE" sz="2400" dirty="0"/>
                        <a:t>8</a:t>
                      </a:r>
                    </a:p>
                  </a:txBody>
                  <a:tcPr marL="121920" marR="121920" marT="60960" marB="60960">
                    <a:solidFill>
                      <a:schemeClr val="bg1">
                        <a:lumMod val="95000"/>
                      </a:schemeClr>
                    </a:solidFill>
                  </a:tcPr>
                </a:tc>
                <a:tc>
                  <a:txBody>
                    <a:bodyPr/>
                    <a:lstStyle/>
                    <a:p>
                      <a:r>
                        <a:rPr lang="de-DE" sz="2400" dirty="0"/>
                        <a:t>12</a:t>
                      </a:r>
                    </a:p>
                  </a:txBody>
                  <a:tcPr marL="121920" marR="121920" marT="60960" marB="60960">
                    <a:solidFill>
                      <a:schemeClr val="bg1">
                        <a:lumMod val="95000"/>
                      </a:schemeClr>
                    </a:solidFill>
                  </a:tcPr>
                </a:tc>
                <a:tc>
                  <a:txBody>
                    <a:bodyPr/>
                    <a:lstStyle/>
                    <a:p>
                      <a:r>
                        <a:rPr lang="de-DE" sz="2400" dirty="0"/>
                        <a:t>3</a:t>
                      </a:r>
                    </a:p>
                  </a:txBody>
                  <a:tcPr marL="121920" marR="121920" marT="60960" marB="60960">
                    <a:solidFill>
                      <a:schemeClr val="bg1">
                        <a:lumMod val="95000"/>
                      </a:schemeClr>
                    </a:solidFill>
                  </a:tcPr>
                </a:tc>
                <a:tc>
                  <a:txBody>
                    <a:bodyPr/>
                    <a:lstStyle/>
                    <a:p>
                      <a:r>
                        <a:rPr lang="de-DE" sz="2400" dirty="0"/>
                        <a:t>0</a:t>
                      </a:r>
                    </a:p>
                  </a:txBody>
                  <a:tcPr marL="121920" marR="121920" marT="60960" marB="60960">
                    <a:solidFill>
                      <a:schemeClr val="bg1">
                        <a:lumMod val="95000"/>
                      </a:schemeClr>
                    </a:solidFill>
                  </a:tcPr>
                </a:tc>
                <a:extLst>
                  <a:ext uri="{0D108BD9-81ED-4DB2-BD59-A6C34878D82A}">
                    <a16:rowId xmlns:a16="http://schemas.microsoft.com/office/drawing/2014/main" val="2239438095"/>
                  </a:ext>
                </a:extLst>
              </a:tr>
              <a:tr h="511508">
                <a:tc>
                  <a:txBody>
                    <a:bodyPr/>
                    <a:lstStyle/>
                    <a:p>
                      <a:r>
                        <a:rPr lang="de-DE" sz="2400" dirty="0"/>
                        <a:t>57</a:t>
                      </a:r>
                    </a:p>
                  </a:txBody>
                  <a:tcPr marL="121920" marR="121920" marT="60960" marB="60960">
                    <a:solidFill>
                      <a:schemeClr val="bg1">
                        <a:lumMod val="95000"/>
                      </a:schemeClr>
                    </a:solidFill>
                  </a:tcPr>
                </a:tc>
                <a:tc>
                  <a:txBody>
                    <a:bodyPr/>
                    <a:lstStyle/>
                    <a:p>
                      <a:r>
                        <a:rPr lang="de-DE" sz="2400" dirty="0"/>
                        <a:t>79</a:t>
                      </a:r>
                    </a:p>
                  </a:txBody>
                  <a:tcPr marL="121920" marR="121920" marT="60960" marB="60960">
                    <a:solidFill>
                      <a:schemeClr val="bg1">
                        <a:lumMod val="95000"/>
                      </a:schemeClr>
                    </a:solidFill>
                  </a:tcPr>
                </a:tc>
                <a:tc>
                  <a:txBody>
                    <a:bodyPr/>
                    <a:lstStyle/>
                    <a:p>
                      <a:r>
                        <a:rPr lang="de-DE" sz="2400" dirty="0"/>
                        <a:t>55</a:t>
                      </a:r>
                    </a:p>
                  </a:txBody>
                  <a:tcPr marL="121920" marR="121920" marT="60960" marB="60960">
                    <a:solidFill>
                      <a:schemeClr val="bg1">
                        <a:lumMod val="95000"/>
                      </a:schemeClr>
                    </a:solidFill>
                  </a:tcPr>
                </a:tc>
                <a:tc>
                  <a:txBody>
                    <a:bodyPr/>
                    <a:lstStyle/>
                    <a:p>
                      <a:r>
                        <a:rPr lang="de-DE" sz="2400" dirty="0"/>
                        <a:t>7</a:t>
                      </a:r>
                    </a:p>
                  </a:txBody>
                  <a:tcPr marL="121920" marR="121920" marT="60960" marB="60960">
                    <a:solidFill>
                      <a:schemeClr val="bg1">
                        <a:lumMod val="95000"/>
                      </a:schemeClr>
                    </a:solidFill>
                  </a:tcPr>
                </a:tc>
                <a:extLst>
                  <a:ext uri="{0D108BD9-81ED-4DB2-BD59-A6C34878D82A}">
                    <a16:rowId xmlns:a16="http://schemas.microsoft.com/office/drawing/2014/main" val="1670379994"/>
                  </a:ext>
                </a:extLst>
              </a:tr>
              <a:tr h="511508">
                <a:tc>
                  <a:txBody>
                    <a:bodyPr/>
                    <a:lstStyle/>
                    <a:p>
                      <a:r>
                        <a:rPr lang="de-DE" sz="2400" dirty="0"/>
                        <a:t>98</a:t>
                      </a:r>
                    </a:p>
                  </a:txBody>
                  <a:tcPr marL="121920" marR="121920" marT="60960" marB="60960">
                    <a:solidFill>
                      <a:schemeClr val="bg1">
                        <a:lumMod val="95000"/>
                      </a:schemeClr>
                    </a:solidFill>
                  </a:tcPr>
                </a:tc>
                <a:tc>
                  <a:txBody>
                    <a:bodyPr/>
                    <a:lstStyle/>
                    <a:p>
                      <a:r>
                        <a:rPr lang="de-DE" sz="2400" dirty="0"/>
                        <a:t>90</a:t>
                      </a:r>
                    </a:p>
                  </a:txBody>
                  <a:tcPr marL="121920" marR="121920" marT="60960" marB="60960">
                    <a:solidFill>
                      <a:schemeClr val="bg1">
                        <a:lumMod val="95000"/>
                      </a:schemeClr>
                    </a:solidFill>
                  </a:tcPr>
                </a:tc>
                <a:tc>
                  <a:txBody>
                    <a:bodyPr/>
                    <a:lstStyle/>
                    <a:p>
                      <a:r>
                        <a:rPr lang="de-DE" sz="2400" dirty="0"/>
                        <a:t>7</a:t>
                      </a:r>
                    </a:p>
                  </a:txBody>
                  <a:tcPr marL="121920" marR="121920" marT="60960" marB="60960">
                    <a:solidFill>
                      <a:schemeClr val="bg1">
                        <a:lumMod val="95000"/>
                      </a:schemeClr>
                    </a:solidFill>
                  </a:tcPr>
                </a:tc>
                <a:tc>
                  <a:txBody>
                    <a:bodyPr/>
                    <a:lstStyle/>
                    <a:p>
                      <a:r>
                        <a:rPr lang="de-DE" sz="2400" dirty="0"/>
                        <a:t>74</a:t>
                      </a:r>
                    </a:p>
                  </a:txBody>
                  <a:tcPr marL="121920" marR="121920" marT="60960" marB="60960">
                    <a:solidFill>
                      <a:schemeClr val="bg1">
                        <a:lumMod val="95000"/>
                      </a:schemeClr>
                    </a:solidFill>
                  </a:tcPr>
                </a:tc>
                <a:extLst>
                  <a:ext uri="{0D108BD9-81ED-4DB2-BD59-A6C34878D82A}">
                    <a16:rowId xmlns:a16="http://schemas.microsoft.com/office/drawing/2014/main" val="411563454"/>
                  </a:ext>
                </a:extLst>
              </a:tr>
            </a:tbl>
          </a:graphicData>
        </a:graphic>
      </p:graphicFrame>
      <p:graphicFrame>
        <p:nvGraphicFramePr>
          <p:cNvPr id="4" name="Tabelle 4">
            <a:extLst>
              <a:ext uri="{FF2B5EF4-FFF2-40B4-BE49-F238E27FC236}">
                <a16:creationId xmlns:a16="http://schemas.microsoft.com/office/drawing/2014/main" id="{7DEC0834-A6B6-4C4F-BBC9-31E71AEAE22B}"/>
              </a:ext>
            </a:extLst>
          </p:cNvPr>
          <p:cNvGraphicFramePr>
            <a:graphicFrameLocks noGrp="1"/>
          </p:cNvGraphicFramePr>
          <p:nvPr>
            <p:extLst>
              <p:ext uri="{D42A27DB-BD31-4B8C-83A1-F6EECF244321}">
                <p14:modId xmlns:p14="http://schemas.microsoft.com/office/powerpoint/2010/main" val="194697348"/>
              </p:ext>
            </p:extLst>
          </p:nvPr>
        </p:nvGraphicFramePr>
        <p:xfrm>
          <a:off x="9261848" y="1498615"/>
          <a:ext cx="1288214" cy="989790"/>
        </p:xfrm>
        <a:graphic>
          <a:graphicData uri="http://schemas.openxmlformats.org/drawingml/2006/table">
            <a:tbl>
              <a:tblPr firstRow="1" bandRow="1"/>
              <a:tblGrid>
                <a:gridCol w="644107">
                  <a:extLst>
                    <a:ext uri="{9D8B030D-6E8A-4147-A177-3AD203B41FA5}">
                      <a16:colId xmlns:a16="http://schemas.microsoft.com/office/drawing/2014/main" val="1001796092"/>
                    </a:ext>
                  </a:extLst>
                </a:gridCol>
                <a:gridCol w="644107">
                  <a:extLst>
                    <a:ext uri="{9D8B030D-6E8A-4147-A177-3AD203B41FA5}">
                      <a16:colId xmlns:a16="http://schemas.microsoft.com/office/drawing/2014/main" val="1436574563"/>
                    </a:ext>
                  </a:extLst>
                </a:gridCol>
              </a:tblGrid>
              <a:tr h="494895">
                <a:tc>
                  <a:txBody>
                    <a:bodyPr/>
                    <a:lstStyle/>
                    <a:p>
                      <a:r>
                        <a:rPr lang="de-DE" sz="2400" dirty="0"/>
                        <a:t>21</a:t>
                      </a:r>
                    </a:p>
                  </a:txBody>
                  <a:tcPr marL="121920" marR="121920" marT="60960" marB="6096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de-DE" sz="2400" b="1" dirty="0"/>
                        <a:t>20</a:t>
                      </a:r>
                    </a:p>
                  </a:txBody>
                  <a:tcPr marL="121920" marR="121920" marT="60960" marB="6096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148000934"/>
                  </a:ext>
                </a:extLst>
              </a:tr>
              <a:tr h="494895">
                <a:tc>
                  <a:txBody>
                    <a:bodyPr/>
                    <a:lstStyle/>
                    <a:p>
                      <a:r>
                        <a:rPr lang="de-DE" sz="2400" dirty="0"/>
                        <a:t>98</a:t>
                      </a:r>
                    </a:p>
                  </a:txBody>
                  <a:tcPr marL="121920" marR="121920" marT="60960" marB="6096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de-DE" sz="2400" dirty="0"/>
                        <a:t>74</a:t>
                      </a:r>
                    </a:p>
                  </a:txBody>
                  <a:tcPr marL="121920" marR="121920" marT="60960" marB="6096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606046191"/>
                  </a:ext>
                </a:extLst>
              </a:tr>
            </a:tbl>
          </a:graphicData>
        </a:graphic>
      </p:graphicFrame>
      <p:graphicFrame>
        <p:nvGraphicFramePr>
          <p:cNvPr id="5" name="Tabelle 4">
            <a:extLst>
              <a:ext uri="{FF2B5EF4-FFF2-40B4-BE49-F238E27FC236}">
                <a16:creationId xmlns:a16="http://schemas.microsoft.com/office/drawing/2014/main" id="{51478459-1486-4588-9661-31B13FDEC70E}"/>
              </a:ext>
            </a:extLst>
          </p:cNvPr>
          <p:cNvGraphicFramePr>
            <a:graphicFrameLocks noGrp="1"/>
          </p:cNvGraphicFramePr>
          <p:nvPr>
            <p:extLst>
              <p:ext uri="{D42A27DB-BD31-4B8C-83A1-F6EECF244321}">
                <p14:modId xmlns:p14="http://schemas.microsoft.com/office/powerpoint/2010/main" val="2967126520"/>
              </p:ext>
            </p:extLst>
          </p:nvPr>
        </p:nvGraphicFramePr>
        <p:xfrm>
          <a:off x="9371329" y="4053286"/>
          <a:ext cx="1524002" cy="1138786"/>
        </p:xfrm>
        <a:graphic>
          <a:graphicData uri="http://schemas.openxmlformats.org/drawingml/2006/table">
            <a:tbl>
              <a:tblPr firstRow="1" bandRow="1"/>
              <a:tblGrid>
                <a:gridCol w="762001">
                  <a:extLst>
                    <a:ext uri="{9D8B030D-6E8A-4147-A177-3AD203B41FA5}">
                      <a16:colId xmlns:a16="http://schemas.microsoft.com/office/drawing/2014/main" val="1001796092"/>
                    </a:ext>
                  </a:extLst>
                </a:gridCol>
                <a:gridCol w="762001">
                  <a:extLst>
                    <a:ext uri="{9D8B030D-6E8A-4147-A177-3AD203B41FA5}">
                      <a16:colId xmlns:a16="http://schemas.microsoft.com/office/drawing/2014/main" val="1436574563"/>
                    </a:ext>
                  </a:extLst>
                </a:gridCol>
              </a:tblGrid>
              <a:tr h="547057">
                <a:tc>
                  <a:txBody>
                    <a:bodyPr/>
                    <a:lstStyle/>
                    <a:p>
                      <a:r>
                        <a:rPr lang="de-DE" sz="1400" b="1" dirty="0"/>
                        <a:t>55</a:t>
                      </a:r>
                      <a:endParaRPr lang="de-DE" sz="1200" b="1" dirty="0"/>
                    </a:p>
                  </a:txBody>
                  <a:tcPr marL="121920" marR="121920" marT="60960" marB="60960">
                    <a:blipFill>
                      <a:blip r:embed="rId3"/>
                      <a:tile tx="0" ty="0" sx="100000" sy="100000" flip="none" algn="tl"/>
                    </a:blipFill>
                  </a:tcPr>
                </a:tc>
                <a:tc>
                  <a:txBody>
                    <a:bodyPr/>
                    <a:lstStyle/>
                    <a:p>
                      <a:r>
                        <a:rPr lang="de-DE" sz="2100" b="1" dirty="0"/>
                        <a:t>28</a:t>
                      </a:r>
                    </a:p>
                  </a:txBody>
                  <a:tcPr marL="121920" marR="121920" marT="60960" marB="60960">
                    <a:blipFill>
                      <a:blip r:embed="rId3"/>
                      <a:tile tx="0" ty="0" sx="100000" sy="100000" flip="none" algn="tl"/>
                    </a:blipFill>
                  </a:tcPr>
                </a:tc>
                <a:extLst>
                  <a:ext uri="{0D108BD9-81ED-4DB2-BD59-A6C34878D82A}">
                    <a16:rowId xmlns:a16="http://schemas.microsoft.com/office/drawing/2014/main" val="1148000934"/>
                  </a:ext>
                </a:extLst>
              </a:tr>
              <a:tr h="591729">
                <a:tc>
                  <a:txBody>
                    <a:bodyPr/>
                    <a:lstStyle/>
                    <a:p>
                      <a:r>
                        <a:rPr lang="de-DE" sz="2400" dirty="0"/>
                        <a:t>324</a:t>
                      </a:r>
                    </a:p>
                  </a:txBody>
                  <a:tcPr marL="121920" marR="121920" marT="60960" marB="60960">
                    <a:blipFill>
                      <a:blip r:embed="rId3"/>
                      <a:tile tx="0" ty="0" sx="100000" sy="100000" flip="none" algn="tl"/>
                    </a:blipFill>
                  </a:tcPr>
                </a:tc>
                <a:tc>
                  <a:txBody>
                    <a:bodyPr/>
                    <a:lstStyle/>
                    <a:p>
                      <a:r>
                        <a:rPr lang="de-DE" sz="1600" b="1" dirty="0"/>
                        <a:t>143</a:t>
                      </a:r>
                    </a:p>
                  </a:txBody>
                  <a:tcPr marL="121920" marR="121920" marT="60960" marB="60960">
                    <a:blipFill>
                      <a:blip r:embed="rId3"/>
                      <a:tile tx="0" ty="0" sx="100000" sy="100000" flip="none" algn="tl"/>
                    </a:blipFill>
                  </a:tcPr>
                </a:tc>
                <a:extLst>
                  <a:ext uri="{0D108BD9-81ED-4DB2-BD59-A6C34878D82A}">
                    <a16:rowId xmlns:a16="http://schemas.microsoft.com/office/drawing/2014/main" val="606046191"/>
                  </a:ext>
                </a:extLst>
              </a:tr>
            </a:tbl>
          </a:graphicData>
        </a:graphic>
      </p:graphicFrame>
      <p:sp>
        <p:nvSpPr>
          <p:cNvPr id="6" name="Rechteck 5">
            <a:extLst>
              <a:ext uri="{FF2B5EF4-FFF2-40B4-BE49-F238E27FC236}">
                <a16:creationId xmlns:a16="http://schemas.microsoft.com/office/drawing/2014/main" id="{CA3B02B2-ABB2-4622-A8B0-C1DB30572DF7}"/>
              </a:ext>
            </a:extLst>
          </p:cNvPr>
          <p:cNvSpPr/>
          <p:nvPr/>
        </p:nvSpPr>
        <p:spPr>
          <a:xfrm>
            <a:off x="4941971" y="1249184"/>
            <a:ext cx="1220912" cy="983993"/>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8" name="Rechteck 7">
            <a:extLst>
              <a:ext uri="{FF2B5EF4-FFF2-40B4-BE49-F238E27FC236}">
                <a16:creationId xmlns:a16="http://schemas.microsoft.com/office/drawing/2014/main" id="{02D832E6-010D-4398-8D1C-8DD6C443DC0D}"/>
              </a:ext>
            </a:extLst>
          </p:cNvPr>
          <p:cNvSpPr/>
          <p:nvPr/>
        </p:nvSpPr>
        <p:spPr>
          <a:xfrm>
            <a:off x="9261848" y="1500516"/>
            <a:ext cx="609600" cy="46638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0" name="Rechteck 9">
            <a:extLst>
              <a:ext uri="{FF2B5EF4-FFF2-40B4-BE49-F238E27FC236}">
                <a16:creationId xmlns:a16="http://schemas.microsoft.com/office/drawing/2014/main" id="{ACF3C472-2051-44A4-B22F-327CB2A80619}"/>
              </a:ext>
            </a:extLst>
          </p:cNvPr>
          <p:cNvSpPr/>
          <p:nvPr/>
        </p:nvSpPr>
        <p:spPr>
          <a:xfrm>
            <a:off x="9936623" y="1498615"/>
            <a:ext cx="613437" cy="506083"/>
          </a:xfrm>
          <a:prstGeom prst="rect">
            <a:avLst/>
          </a:prstGeom>
          <a:noFill/>
          <a:ln w="412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1" name="Rechteck 10">
            <a:extLst>
              <a:ext uri="{FF2B5EF4-FFF2-40B4-BE49-F238E27FC236}">
                <a16:creationId xmlns:a16="http://schemas.microsoft.com/office/drawing/2014/main" id="{1F0A9506-8482-4422-95CA-F5D7C790F968}"/>
              </a:ext>
            </a:extLst>
          </p:cNvPr>
          <p:cNvSpPr/>
          <p:nvPr/>
        </p:nvSpPr>
        <p:spPr>
          <a:xfrm>
            <a:off x="10166877" y="4091080"/>
            <a:ext cx="703528" cy="506628"/>
          </a:xfrm>
          <a:prstGeom prst="rect">
            <a:avLst/>
          </a:prstGeom>
          <a:noFill/>
          <a:ln w="412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3" name="Rechteck 12">
            <a:extLst>
              <a:ext uri="{FF2B5EF4-FFF2-40B4-BE49-F238E27FC236}">
                <a16:creationId xmlns:a16="http://schemas.microsoft.com/office/drawing/2014/main" id="{36AEE4BF-8113-46B9-A7D5-69B2BE02E57A}"/>
              </a:ext>
            </a:extLst>
          </p:cNvPr>
          <p:cNvSpPr/>
          <p:nvPr/>
        </p:nvSpPr>
        <p:spPr>
          <a:xfrm>
            <a:off x="9409674" y="4647651"/>
            <a:ext cx="674775" cy="502225"/>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5" name="Rechteck 14">
            <a:extLst>
              <a:ext uri="{FF2B5EF4-FFF2-40B4-BE49-F238E27FC236}">
                <a16:creationId xmlns:a16="http://schemas.microsoft.com/office/drawing/2014/main" id="{F99BA18C-25E7-4276-B843-A0379C88E45E}"/>
              </a:ext>
            </a:extLst>
          </p:cNvPr>
          <p:cNvSpPr/>
          <p:nvPr/>
        </p:nvSpPr>
        <p:spPr>
          <a:xfrm>
            <a:off x="9951964" y="2038100"/>
            <a:ext cx="613437" cy="45030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6" name="Rechteck 15">
            <a:extLst>
              <a:ext uri="{FF2B5EF4-FFF2-40B4-BE49-F238E27FC236}">
                <a16:creationId xmlns:a16="http://schemas.microsoft.com/office/drawing/2014/main" id="{B65CED31-CFBB-4BAE-B889-390DC8C7A58B}"/>
              </a:ext>
            </a:extLst>
          </p:cNvPr>
          <p:cNvSpPr/>
          <p:nvPr/>
        </p:nvSpPr>
        <p:spPr>
          <a:xfrm>
            <a:off x="10113202" y="4644552"/>
            <a:ext cx="757203" cy="506628"/>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7" name="Rechteck 16">
            <a:extLst>
              <a:ext uri="{FF2B5EF4-FFF2-40B4-BE49-F238E27FC236}">
                <a16:creationId xmlns:a16="http://schemas.microsoft.com/office/drawing/2014/main" id="{A92F0E14-DAD5-4B39-AF48-BAB554295BDD}"/>
              </a:ext>
            </a:extLst>
          </p:cNvPr>
          <p:cNvSpPr/>
          <p:nvPr/>
        </p:nvSpPr>
        <p:spPr>
          <a:xfrm>
            <a:off x="9385706" y="4085935"/>
            <a:ext cx="1495248" cy="109763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8" name="Rechteck 17">
            <a:extLst>
              <a:ext uri="{FF2B5EF4-FFF2-40B4-BE49-F238E27FC236}">
                <a16:creationId xmlns:a16="http://schemas.microsoft.com/office/drawing/2014/main" id="{7F610D28-B2BD-497D-8280-DCE2D4682E57}"/>
              </a:ext>
            </a:extLst>
          </p:cNvPr>
          <p:cNvSpPr/>
          <p:nvPr/>
        </p:nvSpPr>
        <p:spPr>
          <a:xfrm>
            <a:off x="9233093" y="1498615"/>
            <a:ext cx="1366813" cy="101710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9" name="Rechteck 18">
            <a:extLst>
              <a:ext uri="{FF2B5EF4-FFF2-40B4-BE49-F238E27FC236}">
                <a16:creationId xmlns:a16="http://schemas.microsoft.com/office/drawing/2014/main" id="{C4163303-3C0B-42A8-B9FD-27FDC1A053CC}"/>
              </a:ext>
            </a:extLst>
          </p:cNvPr>
          <p:cNvSpPr/>
          <p:nvPr/>
        </p:nvSpPr>
        <p:spPr>
          <a:xfrm>
            <a:off x="9261848" y="2022017"/>
            <a:ext cx="655611" cy="466387"/>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0" name="Rechteck 19">
            <a:extLst>
              <a:ext uri="{FF2B5EF4-FFF2-40B4-BE49-F238E27FC236}">
                <a16:creationId xmlns:a16="http://schemas.microsoft.com/office/drawing/2014/main" id="{4B88D2B9-51C2-4601-8687-623433D13D6D}"/>
              </a:ext>
            </a:extLst>
          </p:cNvPr>
          <p:cNvSpPr/>
          <p:nvPr/>
        </p:nvSpPr>
        <p:spPr>
          <a:xfrm>
            <a:off x="9409674" y="4101348"/>
            <a:ext cx="665185" cy="48553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cxnSp>
        <p:nvCxnSpPr>
          <p:cNvPr id="22" name="Gerade Verbindung mit Pfeil 21">
            <a:extLst>
              <a:ext uri="{FF2B5EF4-FFF2-40B4-BE49-F238E27FC236}">
                <a16:creationId xmlns:a16="http://schemas.microsoft.com/office/drawing/2014/main" id="{3E21AD5F-30DB-4395-852C-21A99BBF8448}"/>
              </a:ext>
            </a:extLst>
          </p:cNvPr>
          <p:cNvCxnSpPr>
            <a:cxnSpLocks/>
          </p:cNvCxnSpPr>
          <p:nvPr/>
        </p:nvCxnSpPr>
        <p:spPr>
          <a:xfrm>
            <a:off x="7081352" y="2038100"/>
            <a:ext cx="1945690"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D46F1487-60ED-4717-B701-771182CB5704}"/>
              </a:ext>
            </a:extLst>
          </p:cNvPr>
          <p:cNvSpPr txBox="1"/>
          <p:nvPr/>
        </p:nvSpPr>
        <p:spPr>
          <a:xfrm>
            <a:off x="6829303" y="1566320"/>
            <a:ext cx="2580371" cy="338554"/>
          </a:xfrm>
          <a:prstGeom prst="rect">
            <a:avLst/>
          </a:prstGeom>
          <a:noFill/>
        </p:spPr>
        <p:txBody>
          <a:bodyPr wrap="square">
            <a:spAutoFit/>
          </a:bodyPr>
          <a:lstStyle/>
          <a:p>
            <a:r>
              <a:rPr lang="de-DE" sz="1600" b="1" dirty="0">
                <a:solidFill>
                  <a:schemeClr val="accent2"/>
                </a:solidFill>
                <a:latin typeface="arial" panose="020B0604020202020204" pitchFamily="34" charset="0"/>
              </a:rPr>
              <a:t>Filters  2x2 Stride 2</a:t>
            </a:r>
            <a:endParaRPr lang="de-DE" sz="1600" b="1" dirty="0">
              <a:solidFill>
                <a:schemeClr val="accent2"/>
              </a:solidFill>
            </a:endParaRPr>
          </a:p>
        </p:txBody>
      </p:sp>
      <p:sp>
        <p:nvSpPr>
          <p:cNvPr id="33" name="Textfeld 32">
            <a:extLst>
              <a:ext uri="{FF2B5EF4-FFF2-40B4-BE49-F238E27FC236}">
                <a16:creationId xmlns:a16="http://schemas.microsoft.com/office/drawing/2014/main" id="{A0BE2AB1-EC86-4ACF-8D02-736C258F6703}"/>
              </a:ext>
            </a:extLst>
          </p:cNvPr>
          <p:cNvSpPr txBox="1"/>
          <p:nvPr/>
        </p:nvSpPr>
        <p:spPr>
          <a:xfrm>
            <a:off x="7500918" y="5175247"/>
            <a:ext cx="1870412" cy="307777"/>
          </a:xfrm>
          <a:prstGeom prst="rect">
            <a:avLst/>
          </a:prstGeom>
          <a:noFill/>
        </p:spPr>
        <p:txBody>
          <a:bodyPr wrap="square">
            <a:spAutoFit/>
          </a:bodyPr>
          <a:lstStyle/>
          <a:p>
            <a:r>
              <a:rPr lang="de-DE" sz="1400" dirty="0">
                <a:solidFill>
                  <a:schemeClr val="accent2"/>
                </a:solidFill>
                <a:latin typeface="arial" panose="020B0604020202020204" pitchFamily="34" charset="0"/>
              </a:rPr>
              <a:t>Filter  2x2 Stride 2</a:t>
            </a:r>
            <a:endParaRPr lang="de-DE" sz="1400" dirty="0">
              <a:solidFill>
                <a:schemeClr val="accent2"/>
              </a:solidFill>
            </a:endParaRPr>
          </a:p>
        </p:txBody>
      </p:sp>
      <p:sp>
        <p:nvSpPr>
          <p:cNvPr id="9" name="Foliennummernplatzhalter 8">
            <a:extLst>
              <a:ext uri="{FF2B5EF4-FFF2-40B4-BE49-F238E27FC236}">
                <a16:creationId xmlns:a16="http://schemas.microsoft.com/office/drawing/2014/main" id="{8D53C2BF-E445-4832-8106-95D249A44204}"/>
              </a:ext>
            </a:extLst>
          </p:cNvPr>
          <p:cNvSpPr>
            <a:spLocks noGrp="1"/>
          </p:cNvSpPr>
          <p:nvPr>
            <p:ph type="sldNum" idx="12"/>
          </p:nvPr>
        </p:nvSpPr>
        <p:spPr/>
        <p:txBody>
          <a:bodyPr/>
          <a:lstStyle/>
          <a:p>
            <a:fld id="{00000000-1234-1234-1234-123412341234}" type="slidenum">
              <a:rPr lang="de-DE" smtClean="0"/>
              <a:pPr/>
              <a:t>24</a:t>
            </a:fld>
            <a:endParaRPr lang="de-DE"/>
          </a:p>
        </p:txBody>
      </p:sp>
      <p:graphicFrame>
        <p:nvGraphicFramePr>
          <p:cNvPr id="26" name="Tabelle 26">
            <a:extLst>
              <a:ext uri="{FF2B5EF4-FFF2-40B4-BE49-F238E27FC236}">
                <a16:creationId xmlns:a16="http://schemas.microsoft.com/office/drawing/2014/main" id="{71799181-6E16-4443-8CEC-CAE3CF5D84C6}"/>
              </a:ext>
            </a:extLst>
          </p:cNvPr>
          <p:cNvGraphicFramePr>
            <a:graphicFrameLocks noGrp="1"/>
          </p:cNvGraphicFramePr>
          <p:nvPr>
            <p:extLst>
              <p:ext uri="{D42A27DB-BD31-4B8C-83A1-F6EECF244321}">
                <p14:modId xmlns:p14="http://schemas.microsoft.com/office/powerpoint/2010/main" val="2912055016"/>
              </p:ext>
            </p:extLst>
          </p:nvPr>
        </p:nvGraphicFramePr>
        <p:xfrm>
          <a:off x="6719776" y="4000769"/>
          <a:ext cx="1130162" cy="1037772"/>
        </p:xfrm>
        <a:graphic>
          <a:graphicData uri="http://schemas.openxmlformats.org/drawingml/2006/table">
            <a:tbl>
              <a:tblPr firstRow="1" bandRow="1">
                <a:tableStyleId>{D7AC3CCA-C797-4891-BE02-D94E43425B78}</a:tableStyleId>
              </a:tblPr>
              <a:tblGrid>
                <a:gridCol w="565081">
                  <a:extLst>
                    <a:ext uri="{9D8B030D-6E8A-4147-A177-3AD203B41FA5}">
                      <a16:colId xmlns:a16="http://schemas.microsoft.com/office/drawing/2014/main" val="1969626737"/>
                    </a:ext>
                  </a:extLst>
                </a:gridCol>
                <a:gridCol w="565081">
                  <a:extLst>
                    <a:ext uri="{9D8B030D-6E8A-4147-A177-3AD203B41FA5}">
                      <a16:colId xmlns:a16="http://schemas.microsoft.com/office/drawing/2014/main" val="2610083568"/>
                    </a:ext>
                  </a:extLst>
                </a:gridCol>
              </a:tblGrid>
              <a:tr h="518886">
                <a:tc>
                  <a:txBody>
                    <a:bodyPr/>
                    <a:lstStyle/>
                    <a:p>
                      <a:r>
                        <a:rPr lang="de-DE" dirty="0"/>
                        <a:t>1</a:t>
                      </a:r>
                    </a:p>
                  </a:txBody>
                  <a:tcPr/>
                </a:tc>
                <a:tc>
                  <a:txBody>
                    <a:bodyPr/>
                    <a:lstStyle/>
                    <a:p>
                      <a:r>
                        <a:rPr lang="de-DE" dirty="0"/>
                        <a:t>1</a:t>
                      </a:r>
                    </a:p>
                  </a:txBody>
                  <a:tcPr/>
                </a:tc>
                <a:extLst>
                  <a:ext uri="{0D108BD9-81ED-4DB2-BD59-A6C34878D82A}">
                    <a16:rowId xmlns:a16="http://schemas.microsoft.com/office/drawing/2014/main" val="136765272"/>
                  </a:ext>
                </a:extLst>
              </a:tr>
              <a:tr h="518886">
                <a:tc>
                  <a:txBody>
                    <a:bodyPr/>
                    <a:lstStyle/>
                    <a:p>
                      <a:r>
                        <a:rPr lang="de-DE" dirty="0"/>
                        <a:t>1</a:t>
                      </a:r>
                    </a:p>
                  </a:txBody>
                  <a:tcPr/>
                </a:tc>
                <a:tc>
                  <a:txBody>
                    <a:bodyPr/>
                    <a:lstStyle/>
                    <a:p>
                      <a:r>
                        <a:rPr lang="de-DE" dirty="0"/>
                        <a:t>1</a:t>
                      </a:r>
                    </a:p>
                  </a:txBody>
                  <a:tcPr/>
                </a:tc>
                <a:extLst>
                  <a:ext uri="{0D108BD9-81ED-4DB2-BD59-A6C34878D82A}">
                    <a16:rowId xmlns:a16="http://schemas.microsoft.com/office/drawing/2014/main" val="2651999332"/>
                  </a:ext>
                </a:extLst>
              </a:tr>
            </a:tbl>
          </a:graphicData>
        </a:graphic>
      </p:graphicFrame>
      <p:graphicFrame>
        <p:nvGraphicFramePr>
          <p:cNvPr id="32" name="Tabelle 3">
            <a:extLst>
              <a:ext uri="{FF2B5EF4-FFF2-40B4-BE49-F238E27FC236}">
                <a16:creationId xmlns:a16="http://schemas.microsoft.com/office/drawing/2014/main" id="{4FEB559E-FAC9-4CD7-9D9A-12A046E8E54D}"/>
              </a:ext>
            </a:extLst>
          </p:cNvPr>
          <p:cNvGraphicFramePr>
            <a:graphicFrameLocks noGrp="1"/>
          </p:cNvGraphicFramePr>
          <p:nvPr>
            <p:extLst>
              <p:ext uri="{D42A27DB-BD31-4B8C-83A1-F6EECF244321}">
                <p14:modId xmlns:p14="http://schemas.microsoft.com/office/powerpoint/2010/main" val="2044999926"/>
              </p:ext>
            </p:extLst>
          </p:nvPr>
        </p:nvGraphicFramePr>
        <p:xfrm>
          <a:off x="3765658" y="3739811"/>
          <a:ext cx="2369360" cy="2046032"/>
        </p:xfrm>
        <a:graphic>
          <a:graphicData uri="http://schemas.openxmlformats.org/drawingml/2006/table">
            <a:tbl>
              <a:tblPr firstRow="1" bandRow="1"/>
              <a:tblGrid>
                <a:gridCol w="592340">
                  <a:extLst>
                    <a:ext uri="{9D8B030D-6E8A-4147-A177-3AD203B41FA5}">
                      <a16:colId xmlns:a16="http://schemas.microsoft.com/office/drawing/2014/main" val="1895197001"/>
                    </a:ext>
                  </a:extLst>
                </a:gridCol>
                <a:gridCol w="592340">
                  <a:extLst>
                    <a:ext uri="{9D8B030D-6E8A-4147-A177-3AD203B41FA5}">
                      <a16:colId xmlns:a16="http://schemas.microsoft.com/office/drawing/2014/main" val="1508159267"/>
                    </a:ext>
                  </a:extLst>
                </a:gridCol>
                <a:gridCol w="592340">
                  <a:extLst>
                    <a:ext uri="{9D8B030D-6E8A-4147-A177-3AD203B41FA5}">
                      <a16:colId xmlns:a16="http://schemas.microsoft.com/office/drawing/2014/main" val="2294578419"/>
                    </a:ext>
                  </a:extLst>
                </a:gridCol>
                <a:gridCol w="592340">
                  <a:extLst>
                    <a:ext uri="{9D8B030D-6E8A-4147-A177-3AD203B41FA5}">
                      <a16:colId xmlns:a16="http://schemas.microsoft.com/office/drawing/2014/main" val="498098127"/>
                    </a:ext>
                  </a:extLst>
                </a:gridCol>
              </a:tblGrid>
              <a:tr h="511508">
                <a:tc>
                  <a:txBody>
                    <a:bodyPr/>
                    <a:lstStyle/>
                    <a:p>
                      <a:r>
                        <a:rPr lang="de-DE" sz="2400" dirty="0"/>
                        <a:t>14</a:t>
                      </a:r>
                    </a:p>
                  </a:txBody>
                  <a:tcPr marL="121920" marR="121920" marT="60960" marB="60960">
                    <a:solidFill>
                      <a:schemeClr val="bg1">
                        <a:lumMod val="95000"/>
                      </a:schemeClr>
                    </a:solidFill>
                  </a:tcPr>
                </a:tc>
                <a:tc>
                  <a:txBody>
                    <a:bodyPr/>
                    <a:lstStyle/>
                    <a:p>
                      <a:r>
                        <a:rPr lang="de-DE" sz="2400" dirty="0"/>
                        <a:t>21</a:t>
                      </a:r>
                    </a:p>
                  </a:txBody>
                  <a:tcPr marL="121920" marR="121920" marT="60960" marB="60960">
                    <a:solidFill>
                      <a:schemeClr val="bg1">
                        <a:lumMod val="95000"/>
                      </a:schemeClr>
                    </a:solidFill>
                  </a:tcPr>
                </a:tc>
                <a:tc>
                  <a:txBody>
                    <a:bodyPr/>
                    <a:lstStyle/>
                    <a:p>
                      <a:r>
                        <a:rPr lang="de-DE" sz="2400" dirty="0"/>
                        <a:t>20</a:t>
                      </a:r>
                    </a:p>
                  </a:txBody>
                  <a:tcPr marL="121920" marR="121920" marT="60960" marB="60960">
                    <a:solidFill>
                      <a:schemeClr val="bg1">
                        <a:lumMod val="95000"/>
                      </a:schemeClr>
                    </a:solidFill>
                  </a:tcPr>
                </a:tc>
                <a:tc>
                  <a:txBody>
                    <a:bodyPr/>
                    <a:lstStyle/>
                    <a:p>
                      <a:r>
                        <a:rPr lang="de-DE" sz="2400" dirty="0"/>
                        <a:t>5</a:t>
                      </a:r>
                    </a:p>
                  </a:txBody>
                  <a:tcPr marL="121920" marR="121920" marT="60960" marB="60960">
                    <a:solidFill>
                      <a:schemeClr val="bg1">
                        <a:lumMod val="95000"/>
                      </a:schemeClr>
                    </a:solidFill>
                  </a:tcPr>
                </a:tc>
                <a:extLst>
                  <a:ext uri="{0D108BD9-81ED-4DB2-BD59-A6C34878D82A}">
                    <a16:rowId xmlns:a16="http://schemas.microsoft.com/office/drawing/2014/main" val="612281068"/>
                  </a:ext>
                </a:extLst>
              </a:tr>
              <a:tr h="511508">
                <a:tc>
                  <a:txBody>
                    <a:bodyPr/>
                    <a:lstStyle/>
                    <a:p>
                      <a:r>
                        <a:rPr lang="de-DE" sz="2400" dirty="0"/>
                        <a:t>8</a:t>
                      </a:r>
                    </a:p>
                  </a:txBody>
                  <a:tcPr marL="121920" marR="121920" marT="60960" marB="60960">
                    <a:solidFill>
                      <a:schemeClr val="bg1">
                        <a:lumMod val="95000"/>
                      </a:schemeClr>
                    </a:solidFill>
                  </a:tcPr>
                </a:tc>
                <a:tc>
                  <a:txBody>
                    <a:bodyPr/>
                    <a:lstStyle/>
                    <a:p>
                      <a:r>
                        <a:rPr lang="de-DE" sz="2400" dirty="0"/>
                        <a:t>12</a:t>
                      </a:r>
                    </a:p>
                  </a:txBody>
                  <a:tcPr marL="121920" marR="121920" marT="60960" marB="60960">
                    <a:solidFill>
                      <a:schemeClr val="bg1">
                        <a:lumMod val="95000"/>
                      </a:schemeClr>
                    </a:solidFill>
                  </a:tcPr>
                </a:tc>
                <a:tc>
                  <a:txBody>
                    <a:bodyPr/>
                    <a:lstStyle/>
                    <a:p>
                      <a:r>
                        <a:rPr lang="de-DE" sz="2400" dirty="0"/>
                        <a:t>3</a:t>
                      </a:r>
                    </a:p>
                  </a:txBody>
                  <a:tcPr marL="121920" marR="121920" marT="60960" marB="60960">
                    <a:solidFill>
                      <a:schemeClr val="bg1">
                        <a:lumMod val="95000"/>
                      </a:schemeClr>
                    </a:solidFill>
                  </a:tcPr>
                </a:tc>
                <a:tc>
                  <a:txBody>
                    <a:bodyPr/>
                    <a:lstStyle/>
                    <a:p>
                      <a:r>
                        <a:rPr lang="de-DE" sz="2400" dirty="0"/>
                        <a:t>0</a:t>
                      </a:r>
                    </a:p>
                  </a:txBody>
                  <a:tcPr marL="121920" marR="121920" marT="60960" marB="60960">
                    <a:solidFill>
                      <a:schemeClr val="bg1">
                        <a:lumMod val="95000"/>
                      </a:schemeClr>
                    </a:solidFill>
                  </a:tcPr>
                </a:tc>
                <a:extLst>
                  <a:ext uri="{0D108BD9-81ED-4DB2-BD59-A6C34878D82A}">
                    <a16:rowId xmlns:a16="http://schemas.microsoft.com/office/drawing/2014/main" val="2239438095"/>
                  </a:ext>
                </a:extLst>
              </a:tr>
              <a:tr h="511508">
                <a:tc>
                  <a:txBody>
                    <a:bodyPr/>
                    <a:lstStyle/>
                    <a:p>
                      <a:r>
                        <a:rPr lang="de-DE" sz="2400" dirty="0"/>
                        <a:t>57</a:t>
                      </a:r>
                    </a:p>
                  </a:txBody>
                  <a:tcPr marL="121920" marR="121920" marT="60960" marB="60960">
                    <a:solidFill>
                      <a:schemeClr val="bg1">
                        <a:lumMod val="95000"/>
                      </a:schemeClr>
                    </a:solidFill>
                  </a:tcPr>
                </a:tc>
                <a:tc>
                  <a:txBody>
                    <a:bodyPr/>
                    <a:lstStyle/>
                    <a:p>
                      <a:r>
                        <a:rPr lang="de-DE" sz="2400" dirty="0"/>
                        <a:t>79</a:t>
                      </a:r>
                    </a:p>
                  </a:txBody>
                  <a:tcPr marL="121920" marR="121920" marT="60960" marB="60960">
                    <a:solidFill>
                      <a:schemeClr val="bg1">
                        <a:lumMod val="95000"/>
                      </a:schemeClr>
                    </a:solidFill>
                  </a:tcPr>
                </a:tc>
                <a:tc>
                  <a:txBody>
                    <a:bodyPr/>
                    <a:lstStyle/>
                    <a:p>
                      <a:r>
                        <a:rPr lang="de-DE" sz="2400" dirty="0"/>
                        <a:t>55</a:t>
                      </a:r>
                    </a:p>
                  </a:txBody>
                  <a:tcPr marL="121920" marR="121920" marT="60960" marB="60960">
                    <a:solidFill>
                      <a:schemeClr val="bg1">
                        <a:lumMod val="95000"/>
                      </a:schemeClr>
                    </a:solidFill>
                  </a:tcPr>
                </a:tc>
                <a:tc>
                  <a:txBody>
                    <a:bodyPr/>
                    <a:lstStyle/>
                    <a:p>
                      <a:r>
                        <a:rPr lang="de-DE" sz="2400" dirty="0"/>
                        <a:t>7</a:t>
                      </a:r>
                    </a:p>
                  </a:txBody>
                  <a:tcPr marL="121920" marR="121920" marT="60960" marB="60960">
                    <a:solidFill>
                      <a:schemeClr val="bg1">
                        <a:lumMod val="95000"/>
                      </a:schemeClr>
                    </a:solidFill>
                  </a:tcPr>
                </a:tc>
                <a:extLst>
                  <a:ext uri="{0D108BD9-81ED-4DB2-BD59-A6C34878D82A}">
                    <a16:rowId xmlns:a16="http://schemas.microsoft.com/office/drawing/2014/main" val="1670379994"/>
                  </a:ext>
                </a:extLst>
              </a:tr>
              <a:tr h="511508">
                <a:tc>
                  <a:txBody>
                    <a:bodyPr/>
                    <a:lstStyle/>
                    <a:p>
                      <a:r>
                        <a:rPr lang="de-DE" sz="2400" dirty="0"/>
                        <a:t>98</a:t>
                      </a:r>
                    </a:p>
                  </a:txBody>
                  <a:tcPr marL="121920" marR="121920" marT="60960" marB="60960">
                    <a:solidFill>
                      <a:schemeClr val="bg1">
                        <a:lumMod val="95000"/>
                      </a:schemeClr>
                    </a:solidFill>
                  </a:tcPr>
                </a:tc>
                <a:tc>
                  <a:txBody>
                    <a:bodyPr/>
                    <a:lstStyle/>
                    <a:p>
                      <a:r>
                        <a:rPr lang="de-DE" sz="2400" dirty="0"/>
                        <a:t>90</a:t>
                      </a:r>
                    </a:p>
                  </a:txBody>
                  <a:tcPr marL="121920" marR="121920" marT="60960" marB="60960">
                    <a:solidFill>
                      <a:schemeClr val="bg1">
                        <a:lumMod val="95000"/>
                      </a:schemeClr>
                    </a:solidFill>
                  </a:tcPr>
                </a:tc>
                <a:tc>
                  <a:txBody>
                    <a:bodyPr/>
                    <a:lstStyle/>
                    <a:p>
                      <a:r>
                        <a:rPr lang="de-DE" sz="2400" dirty="0"/>
                        <a:t>7</a:t>
                      </a:r>
                    </a:p>
                  </a:txBody>
                  <a:tcPr marL="121920" marR="121920" marT="60960" marB="60960">
                    <a:solidFill>
                      <a:schemeClr val="bg1">
                        <a:lumMod val="95000"/>
                      </a:schemeClr>
                    </a:solidFill>
                  </a:tcPr>
                </a:tc>
                <a:tc>
                  <a:txBody>
                    <a:bodyPr/>
                    <a:lstStyle/>
                    <a:p>
                      <a:r>
                        <a:rPr lang="de-DE" sz="2400" dirty="0"/>
                        <a:t>74</a:t>
                      </a:r>
                    </a:p>
                  </a:txBody>
                  <a:tcPr marL="121920" marR="121920" marT="60960" marB="60960">
                    <a:solidFill>
                      <a:schemeClr val="bg1">
                        <a:lumMod val="95000"/>
                      </a:schemeClr>
                    </a:solidFill>
                  </a:tcPr>
                </a:tc>
                <a:extLst>
                  <a:ext uri="{0D108BD9-81ED-4DB2-BD59-A6C34878D82A}">
                    <a16:rowId xmlns:a16="http://schemas.microsoft.com/office/drawing/2014/main" val="411563454"/>
                  </a:ext>
                </a:extLst>
              </a:tr>
            </a:tbl>
          </a:graphicData>
        </a:graphic>
      </p:graphicFrame>
      <p:sp>
        <p:nvSpPr>
          <p:cNvPr id="37" name="Rechteck 36">
            <a:extLst>
              <a:ext uri="{FF2B5EF4-FFF2-40B4-BE49-F238E27FC236}">
                <a16:creationId xmlns:a16="http://schemas.microsoft.com/office/drawing/2014/main" id="{280587EE-017A-4DD1-8E74-A0255C2F445C}"/>
              </a:ext>
            </a:extLst>
          </p:cNvPr>
          <p:cNvSpPr/>
          <p:nvPr/>
        </p:nvSpPr>
        <p:spPr>
          <a:xfrm>
            <a:off x="3764108" y="1205052"/>
            <a:ext cx="1149210" cy="10133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7" name="Rechteck 6">
            <a:extLst>
              <a:ext uri="{FF2B5EF4-FFF2-40B4-BE49-F238E27FC236}">
                <a16:creationId xmlns:a16="http://schemas.microsoft.com/office/drawing/2014/main" id="{0DDC1579-1D5E-46E7-BB06-401A7E4448CF}"/>
              </a:ext>
            </a:extLst>
          </p:cNvPr>
          <p:cNvSpPr/>
          <p:nvPr/>
        </p:nvSpPr>
        <p:spPr>
          <a:xfrm>
            <a:off x="3753203" y="3749509"/>
            <a:ext cx="1149210" cy="10133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4" name="Rechteck 13">
            <a:extLst>
              <a:ext uri="{FF2B5EF4-FFF2-40B4-BE49-F238E27FC236}">
                <a16:creationId xmlns:a16="http://schemas.microsoft.com/office/drawing/2014/main" id="{061CC0B1-99E9-4E3C-AF53-A2C9AAE9FE93}"/>
              </a:ext>
            </a:extLst>
          </p:cNvPr>
          <p:cNvSpPr/>
          <p:nvPr/>
        </p:nvSpPr>
        <p:spPr>
          <a:xfrm>
            <a:off x="4941970" y="2260442"/>
            <a:ext cx="1263439" cy="953848"/>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2" name="Rechteck 11">
            <a:extLst>
              <a:ext uri="{FF2B5EF4-FFF2-40B4-BE49-F238E27FC236}">
                <a16:creationId xmlns:a16="http://schemas.microsoft.com/office/drawing/2014/main" id="{4D5F93C8-7FA4-42D0-B916-593950404C5F}"/>
              </a:ext>
            </a:extLst>
          </p:cNvPr>
          <p:cNvSpPr/>
          <p:nvPr/>
        </p:nvSpPr>
        <p:spPr>
          <a:xfrm>
            <a:off x="3756753" y="2245370"/>
            <a:ext cx="1159851" cy="983993"/>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38" name="Rechteck 37">
            <a:extLst>
              <a:ext uri="{FF2B5EF4-FFF2-40B4-BE49-F238E27FC236}">
                <a16:creationId xmlns:a16="http://schemas.microsoft.com/office/drawing/2014/main" id="{4DDD77DC-9E19-463F-9684-9459ACBA33F4}"/>
              </a:ext>
            </a:extLst>
          </p:cNvPr>
          <p:cNvSpPr/>
          <p:nvPr/>
        </p:nvSpPr>
        <p:spPr>
          <a:xfrm>
            <a:off x="3764339" y="4748915"/>
            <a:ext cx="1159851" cy="1013318"/>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40" name="Textfeld 39">
            <a:extLst>
              <a:ext uri="{FF2B5EF4-FFF2-40B4-BE49-F238E27FC236}">
                <a16:creationId xmlns:a16="http://schemas.microsoft.com/office/drawing/2014/main" id="{69FFC6B2-4542-41CD-BE89-3A628A51EC23}"/>
              </a:ext>
            </a:extLst>
          </p:cNvPr>
          <p:cNvSpPr txBox="1"/>
          <p:nvPr/>
        </p:nvSpPr>
        <p:spPr>
          <a:xfrm>
            <a:off x="6610347" y="3481350"/>
            <a:ext cx="2580371" cy="461665"/>
          </a:xfrm>
          <a:prstGeom prst="rect">
            <a:avLst/>
          </a:prstGeom>
          <a:noFill/>
        </p:spPr>
        <p:txBody>
          <a:bodyPr wrap="square">
            <a:spAutoFit/>
          </a:bodyPr>
          <a:lstStyle/>
          <a:p>
            <a:r>
              <a:rPr lang="de-DE" sz="2400" b="1" dirty="0"/>
              <a:t>Konvolution</a:t>
            </a:r>
          </a:p>
        </p:txBody>
      </p:sp>
      <p:grpSp>
        <p:nvGrpSpPr>
          <p:cNvPr id="61" name="Gruppieren 60">
            <a:extLst>
              <a:ext uri="{FF2B5EF4-FFF2-40B4-BE49-F238E27FC236}">
                <a16:creationId xmlns:a16="http://schemas.microsoft.com/office/drawing/2014/main" id="{3659B271-DC93-448F-8F76-4EA25DD9E032}"/>
              </a:ext>
            </a:extLst>
          </p:cNvPr>
          <p:cNvGrpSpPr/>
          <p:nvPr/>
        </p:nvGrpSpPr>
        <p:grpSpPr>
          <a:xfrm>
            <a:off x="4902413" y="5149876"/>
            <a:ext cx="5264465" cy="900490"/>
            <a:chOff x="3863193" y="5149876"/>
            <a:chExt cx="6303685" cy="900490"/>
          </a:xfrm>
        </p:grpSpPr>
        <p:cxnSp>
          <p:nvCxnSpPr>
            <p:cNvPr id="29" name="Gerade Verbindung mit Pfeil 28">
              <a:extLst>
                <a:ext uri="{FF2B5EF4-FFF2-40B4-BE49-F238E27FC236}">
                  <a16:creationId xmlns:a16="http://schemas.microsoft.com/office/drawing/2014/main" id="{95D1E181-5AE9-4BEA-8A2A-F58BE23A6419}"/>
                </a:ext>
              </a:extLst>
            </p:cNvPr>
            <p:cNvCxnSpPr>
              <a:cxnSpLocks/>
            </p:cNvCxnSpPr>
            <p:nvPr/>
          </p:nvCxnSpPr>
          <p:spPr>
            <a:xfrm flipV="1">
              <a:off x="6692373" y="5149876"/>
              <a:ext cx="0" cy="900490"/>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64C45E5B-F6AA-45FC-B944-D444B3E0FD2B}"/>
                </a:ext>
              </a:extLst>
            </p:cNvPr>
            <p:cNvCxnSpPr>
              <a:cxnSpLocks/>
            </p:cNvCxnSpPr>
            <p:nvPr/>
          </p:nvCxnSpPr>
          <p:spPr>
            <a:xfrm flipV="1">
              <a:off x="6853275" y="5149876"/>
              <a:ext cx="0" cy="900490"/>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742480C6-866C-40AC-9AE0-080C1A765C53}"/>
                </a:ext>
              </a:extLst>
            </p:cNvPr>
            <p:cNvCxnSpPr>
              <a:cxnSpLocks/>
            </p:cNvCxnSpPr>
            <p:nvPr/>
          </p:nvCxnSpPr>
          <p:spPr>
            <a:xfrm>
              <a:off x="3863195" y="6050366"/>
              <a:ext cx="2829178"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67FAFCC9-6853-426A-A2DE-91261D992406}"/>
                </a:ext>
              </a:extLst>
            </p:cNvPr>
            <p:cNvCxnSpPr>
              <a:cxnSpLocks/>
            </p:cNvCxnSpPr>
            <p:nvPr/>
          </p:nvCxnSpPr>
          <p:spPr>
            <a:xfrm>
              <a:off x="6853275" y="6050366"/>
              <a:ext cx="3313603"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A1DF4C3F-3FAA-4E14-9DDB-3C9AB73D8736}"/>
                </a:ext>
              </a:extLst>
            </p:cNvPr>
            <p:cNvCxnSpPr>
              <a:cxnSpLocks/>
            </p:cNvCxnSpPr>
            <p:nvPr/>
          </p:nvCxnSpPr>
          <p:spPr>
            <a:xfrm>
              <a:off x="10166877" y="5345064"/>
              <a:ext cx="1" cy="70530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6680CAE6-28CD-48AB-A896-A213828EF936}"/>
                </a:ext>
              </a:extLst>
            </p:cNvPr>
            <p:cNvCxnSpPr>
              <a:cxnSpLocks/>
            </p:cNvCxnSpPr>
            <p:nvPr/>
          </p:nvCxnSpPr>
          <p:spPr>
            <a:xfrm flipH="1">
              <a:off x="3863193" y="5778214"/>
              <a:ext cx="1" cy="27215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9" name="Gerader Verbinder 68">
            <a:extLst>
              <a:ext uri="{FF2B5EF4-FFF2-40B4-BE49-F238E27FC236}">
                <a16:creationId xmlns:a16="http://schemas.microsoft.com/office/drawing/2014/main" id="{D0877A00-A352-4092-873D-C252D59E5497}"/>
              </a:ext>
            </a:extLst>
          </p:cNvPr>
          <p:cNvCxnSpPr>
            <a:cxnSpLocks/>
          </p:cNvCxnSpPr>
          <p:nvPr/>
        </p:nvCxnSpPr>
        <p:spPr>
          <a:xfrm>
            <a:off x="3934047" y="3481350"/>
            <a:ext cx="67623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DC7276E0-152C-4463-8A4B-8ACFA3D1B8B5}"/>
              </a:ext>
            </a:extLst>
          </p:cNvPr>
          <p:cNvSpPr/>
          <p:nvPr/>
        </p:nvSpPr>
        <p:spPr>
          <a:xfrm>
            <a:off x="10554" y="1122160"/>
            <a:ext cx="3741413" cy="573583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sp>
        <p:nvSpPr>
          <p:cNvPr id="72" name="Textfeld 71">
            <a:extLst>
              <a:ext uri="{FF2B5EF4-FFF2-40B4-BE49-F238E27FC236}">
                <a16:creationId xmlns:a16="http://schemas.microsoft.com/office/drawing/2014/main" id="{EF6B10A3-C623-4226-B601-92C61539D53D}"/>
              </a:ext>
            </a:extLst>
          </p:cNvPr>
          <p:cNvSpPr txBox="1"/>
          <p:nvPr/>
        </p:nvSpPr>
        <p:spPr>
          <a:xfrm>
            <a:off x="413089" y="1388140"/>
            <a:ext cx="1561130" cy="523220"/>
          </a:xfrm>
          <a:prstGeom prst="rect">
            <a:avLst/>
          </a:prstGeom>
          <a:noFill/>
        </p:spPr>
        <p:txBody>
          <a:bodyPr wrap="square" rtlCol="0">
            <a:spAutoFit/>
          </a:bodyPr>
          <a:lstStyle/>
          <a:p>
            <a:r>
              <a:rPr lang="de-DE" sz="2800" b="1" dirty="0">
                <a:solidFill>
                  <a:schemeClr val="bg1"/>
                </a:solidFill>
              </a:rPr>
              <a:t>YOLOv3</a:t>
            </a:r>
          </a:p>
        </p:txBody>
      </p:sp>
      <p:sp>
        <p:nvSpPr>
          <p:cNvPr id="73" name="Textfeld 72">
            <a:extLst>
              <a:ext uri="{FF2B5EF4-FFF2-40B4-BE49-F238E27FC236}">
                <a16:creationId xmlns:a16="http://schemas.microsoft.com/office/drawing/2014/main" id="{218C33BC-5817-440D-BD83-222041DEF399}"/>
              </a:ext>
            </a:extLst>
          </p:cNvPr>
          <p:cNvSpPr txBox="1"/>
          <p:nvPr/>
        </p:nvSpPr>
        <p:spPr>
          <a:xfrm>
            <a:off x="212279" y="2488792"/>
            <a:ext cx="3057436" cy="461665"/>
          </a:xfrm>
          <a:prstGeom prst="rect">
            <a:avLst/>
          </a:prstGeom>
          <a:noFill/>
        </p:spPr>
        <p:txBody>
          <a:bodyPr wrap="square" rtlCol="0">
            <a:spAutoFit/>
          </a:bodyPr>
          <a:lstStyle/>
          <a:p>
            <a:pPr marL="285750" indent="-285750">
              <a:buFont typeface="Wingdings" panose="05000000000000000000" pitchFamily="2" charset="2"/>
              <a:buChar char="§"/>
            </a:pPr>
            <a:r>
              <a:rPr lang="de-DE" sz="2400" b="1" dirty="0">
                <a:solidFill>
                  <a:schemeClr val="bg2"/>
                </a:solidFill>
              </a:rPr>
              <a:t>kein Pooling Layer</a:t>
            </a:r>
          </a:p>
        </p:txBody>
      </p:sp>
      <p:sp>
        <p:nvSpPr>
          <p:cNvPr id="74" name="Textfeld 73">
            <a:extLst>
              <a:ext uri="{FF2B5EF4-FFF2-40B4-BE49-F238E27FC236}">
                <a16:creationId xmlns:a16="http://schemas.microsoft.com/office/drawing/2014/main" id="{7F1A3B07-A558-4F2A-840F-2CAE9A8AF5BB}"/>
              </a:ext>
            </a:extLst>
          </p:cNvPr>
          <p:cNvSpPr txBox="1"/>
          <p:nvPr/>
        </p:nvSpPr>
        <p:spPr>
          <a:xfrm>
            <a:off x="104749" y="3138628"/>
            <a:ext cx="3469018" cy="646331"/>
          </a:xfrm>
          <a:prstGeom prst="rect">
            <a:avLst/>
          </a:prstGeom>
          <a:noFill/>
        </p:spPr>
        <p:txBody>
          <a:bodyPr wrap="square" rtlCol="0">
            <a:spAutoFit/>
          </a:bodyPr>
          <a:lstStyle/>
          <a:p>
            <a:pPr marL="285750" indent="-285750">
              <a:buFont typeface="Wingdings" panose="05000000000000000000" pitchFamily="2" charset="2"/>
              <a:buChar char="Ø"/>
            </a:pPr>
            <a:r>
              <a:rPr lang="de-DE" b="1" dirty="0">
                <a:solidFill>
                  <a:schemeClr val="bg2"/>
                </a:solidFill>
                <a:latin typeface="Arial Nova" panose="020B0504020202020204" pitchFamily="34" charset="0"/>
              </a:rPr>
              <a:t>Konvolution (Faltungsschicht)</a:t>
            </a:r>
          </a:p>
        </p:txBody>
      </p:sp>
      <p:sp>
        <p:nvSpPr>
          <p:cNvPr id="77" name="Textfeld 76">
            <a:extLst>
              <a:ext uri="{FF2B5EF4-FFF2-40B4-BE49-F238E27FC236}">
                <a16:creationId xmlns:a16="http://schemas.microsoft.com/office/drawing/2014/main" id="{7E9EC767-577A-4300-82A3-E5B6599FD831}"/>
              </a:ext>
            </a:extLst>
          </p:cNvPr>
          <p:cNvSpPr txBox="1"/>
          <p:nvPr/>
        </p:nvSpPr>
        <p:spPr>
          <a:xfrm>
            <a:off x="77387" y="4025510"/>
            <a:ext cx="3594934" cy="584775"/>
          </a:xfrm>
          <a:prstGeom prst="rect">
            <a:avLst/>
          </a:prstGeom>
          <a:noFill/>
        </p:spPr>
        <p:txBody>
          <a:bodyPr wrap="square" rtlCol="0">
            <a:spAutoFit/>
          </a:bodyPr>
          <a:lstStyle/>
          <a:p>
            <a:pPr marL="285750" indent="-285750">
              <a:buFont typeface="Wingdings" panose="05000000000000000000" pitchFamily="2" charset="2"/>
              <a:buChar char="Ø"/>
            </a:pPr>
            <a:r>
              <a:rPr lang="de-DE" sz="1600" b="1" dirty="0">
                <a:solidFill>
                  <a:schemeClr val="bg2"/>
                </a:solidFill>
                <a:latin typeface="Arial" panose="020B0604020202020204" pitchFamily="34" charset="0"/>
                <a:cs typeface="Arial" panose="020B0604020202020204" pitchFamily="34" charset="0"/>
              </a:rPr>
              <a:t>Vermeidung des Verlusts von Merkmalen auf niedriger Ebene</a:t>
            </a:r>
          </a:p>
        </p:txBody>
      </p:sp>
      <p:sp>
        <p:nvSpPr>
          <p:cNvPr id="79" name="Textfeld 78">
            <a:extLst>
              <a:ext uri="{FF2B5EF4-FFF2-40B4-BE49-F238E27FC236}">
                <a16:creationId xmlns:a16="http://schemas.microsoft.com/office/drawing/2014/main" id="{F175382B-5DC4-4442-AE8E-970C559A6D94}"/>
              </a:ext>
            </a:extLst>
          </p:cNvPr>
          <p:cNvSpPr txBox="1"/>
          <p:nvPr/>
        </p:nvSpPr>
        <p:spPr>
          <a:xfrm>
            <a:off x="91888" y="5004542"/>
            <a:ext cx="3504125" cy="584775"/>
          </a:xfrm>
          <a:prstGeom prst="rect">
            <a:avLst/>
          </a:prstGeom>
          <a:noFill/>
        </p:spPr>
        <p:txBody>
          <a:bodyPr wrap="square" rtlCol="0">
            <a:spAutoFit/>
          </a:bodyPr>
          <a:lstStyle/>
          <a:p>
            <a:pPr marL="285750" indent="-285750">
              <a:buFont typeface="Wingdings" panose="05000000000000000000" pitchFamily="2" charset="2"/>
              <a:buChar char="Ø"/>
            </a:pPr>
            <a:r>
              <a:rPr lang="de-DE" sz="1600" b="1" dirty="0">
                <a:solidFill>
                  <a:schemeClr val="bg2"/>
                </a:solidFill>
                <a:latin typeface="Arial" panose="020B0604020202020204" pitchFamily="34" charset="0"/>
                <a:cs typeface="Arial" panose="020B0604020202020204" pitchFamily="34" charset="0"/>
              </a:rPr>
              <a:t>Fähigkeit, kleine Objekte zu erkennen</a:t>
            </a:r>
          </a:p>
        </p:txBody>
      </p:sp>
      <p:sp>
        <p:nvSpPr>
          <p:cNvPr id="47" name="Rechteck 46">
            <a:extLst>
              <a:ext uri="{FF2B5EF4-FFF2-40B4-BE49-F238E27FC236}">
                <a16:creationId xmlns:a16="http://schemas.microsoft.com/office/drawing/2014/main" id="{90BCA966-EE29-4820-BA07-63E6280D0DF2}"/>
              </a:ext>
            </a:extLst>
          </p:cNvPr>
          <p:cNvSpPr/>
          <p:nvPr/>
        </p:nvSpPr>
        <p:spPr>
          <a:xfrm>
            <a:off x="0" y="0"/>
            <a:ext cx="12192000" cy="1127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latin typeface="Arial Nova" panose="020B0504020202020204" pitchFamily="34" charset="0"/>
              </a:rPr>
              <a:t>                                      </a:t>
            </a:r>
          </a:p>
          <a:p>
            <a:r>
              <a:rPr lang="de-DE" sz="3200" b="1" dirty="0">
                <a:solidFill>
                  <a:schemeClr val="bg1"/>
                </a:solidFill>
                <a:latin typeface="Arial Nova" panose="020B0504020202020204" pitchFamily="34" charset="0"/>
              </a:rPr>
              <a:t>                                     </a:t>
            </a:r>
            <a:r>
              <a:rPr lang="de-DE" sz="3200" b="1" dirty="0">
                <a:solidFill>
                  <a:schemeClr val="bg1"/>
                </a:solidFill>
              </a:rPr>
              <a:t>YOLOv3</a:t>
            </a:r>
          </a:p>
          <a:p>
            <a:endParaRPr lang="de-DE" sz="3200" dirty="0">
              <a:solidFill>
                <a:schemeClr val="bg1"/>
              </a:solidFill>
            </a:endParaRPr>
          </a:p>
          <a:p>
            <a:endParaRPr lang="de-DE" sz="3200" b="1" dirty="0">
              <a:latin typeface="Arial Nova" panose="020B0504020202020204" pitchFamily="34" charset="0"/>
            </a:endParaRPr>
          </a:p>
        </p:txBody>
      </p:sp>
      <p:sp>
        <p:nvSpPr>
          <p:cNvPr id="2" name="Datumsplatzhalter 1">
            <a:extLst>
              <a:ext uri="{FF2B5EF4-FFF2-40B4-BE49-F238E27FC236}">
                <a16:creationId xmlns:a16="http://schemas.microsoft.com/office/drawing/2014/main" id="{55A0489C-0F8C-48DC-B640-03714FCEA43F}"/>
              </a:ext>
            </a:extLst>
          </p:cNvPr>
          <p:cNvSpPr>
            <a:spLocks noGrp="1"/>
          </p:cNvSpPr>
          <p:nvPr>
            <p:ph type="dt" sz="half" idx="10"/>
          </p:nvPr>
        </p:nvSpPr>
        <p:spPr/>
        <p:txBody>
          <a:bodyPr/>
          <a:lstStyle/>
          <a:p>
            <a:fld id="{B6EECB5F-BC1E-491E-A007-F55FD4746B64}" type="datetime1">
              <a:rPr lang="de-DE" smtClean="0"/>
              <a:t>24.04.2022</a:t>
            </a:fld>
            <a:endParaRPr lang="de-DE"/>
          </a:p>
        </p:txBody>
      </p:sp>
    </p:spTree>
    <p:extLst>
      <p:ext uri="{BB962C8B-B14F-4D97-AF65-F5344CB8AC3E}">
        <p14:creationId xmlns:p14="http://schemas.microsoft.com/office/powerpoint/2010/main" val="3474184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Grafik 62">
            <a:extLst>
              <a:ext uri="{FF2B5EF4-FFF2-40B4-BE49-F238E27FC236}">
                <a16:creationId xmlns:a16="http://schemas.microsoft.com/office/drawing/2014/main" id="{774AF031-F883-492A-B9BD-0DEA79669712}"/>
              </a:ext>
            </a:extLst>
          </p:cNvPr>
          <p:cNvPicPr>
            <a:picLocks noChangeAspect="1"/>
          </p:cNvPicPr>
          <p:nvPr/>
        </p:nvPicPr>
        <p:blipFill>
          <a:blip r:embed="rId3"/>
          <a:stretch>
            <a:fillRect/>
          </a:stretch>
        </p:blipFill>
        <p:spPr>
          <a:xfrm>
            <a:off x="626977" y="3297178"/>
            <a:ext cx="3358520" cy="2985938"/>
          </a:xfrm>
          <a:prstGeom prst="rect">
            <a:avLst/>
          </a:prstGeom>
        </p:spPr>
      </p:pic>
      <p:sp>
        <p:nvSpPr>
          <p:cNvPr id="4" name="Textfeld 3">
            <a:extLst>
              <a:ext uri="{FF2B5EF4-FFF2-40B4-BE49-F238E27FC236}">
                <a16:creationId xmlns:a16="http://schemas.microsoft.com/office/drawing/2014/main" id="{CEF993D8-AFB3-4C0F-8C4A-0182E515B5F8}"/>
              </a:ext>
            </a:extLst>
          </p:cNvPr>
          <p:cNvSpPr txBox="1"/>
          <p:nvPr/>
        </p:nvSpPr>
        <p:spPr>
          <a:xfrm>
            <a:off x="289189" y="1297918"/>
            <a:ext cx="5951724" cy="1569660"/>
          </a:xfrm>
          <a:prstGeom prst="rect">
            <a:avLst/>
          </a:prstGeom>
          <a:noFill/>
        </p:spPr>
        <p:txBody>
          <a:bodyPr wrap="square">
            <a:spAutoFit/>
          </a:bodyPr>
          <a:lstStyle/>
          <a:p>
            <a:pPr algn="l"/>
            <a:r>
              <a:rPr lang="de-DE" sz="1600" i="0" u="none" strike="noStrike" baseline="0" dirty="0">
                <a:solidFill>
                  <a:srgbClr val="0065A7"/>
                </a:solidFill>
                <a:latin typeface="Arial" panose="020B0604020202020204" pitchFamily="34" charset="0"/>
                <a:cs typeface="Arial" panose="020B0604020202020204" pitchFamily="34" charset="0"/>
              </a:rPr>
              <a:t>■ </a:t>
            </a:r>
            <a:r>
              <a:rPr lang="de-DE" sz="1600" i="0" u="none" strike="noStrike" baseline="0" dirty="0">
                <a:solidFill>
                  <a:srgbClr val="434343"/>
                </a:solidFill>
                <a:latin typeface="Arial" panose="020B0604020202020204" pitchFamily="34" charset="0"/>
                <a:cs typeface="Arial" panose="020B0604020202020204" pitchFamily="34" charset="0"/>
              </a:rPr>
              <a:t>7 x 7 </a:t>
            </a:r>
            <a:r>
              <a:rPr lang="de-DE" sz="1600" i="0" u="none" strike="noStrike" baseline="0" dirty="0" err="1">
                <a:solidFill>
                  <a:srgbClr val="434343"/>
                </a:solidFill>
                <a:latin typeface="Arial" panose="020B0604020202020204" pitchFamily="34" charset="0"/>
                <a:cs typeface="Arial" panose="020B0604020202020204" pitchFamily="34" charset="0"/>
              </a:rPr>
              <a:t>Grid</a:t>
            </a:r>
            <a:r>
              <a:rPr lang="de-DE" sz="1600" i="0" u="none" strike="noStrike" baseline="0" dirty="0">
                <a:solidFill>
                  <a:srgbClr val="434343"/>
                </a:solidFill>
                <a:latin typeface="Arial" panose="020B0604020202020204" pitchFamily="34" charset="0"/>
                <a:cs typeface="Arial" panose="020B0604020202020204" pitchFamily="34" charset="0"/>
              </a:rPr>
              <a:t>*</a:t>
            </a:r>
          </a:p>
          <a:p>
            <a:pPr algn="l"/>
            <a:r>
              <a:rPr lang="en-US" sz="1600" i="0" u="none" strike="noStrike" baseline="0" dirty="0">
                <a:solidFill>
                  <a:srgbClr val="0065A7"/>
                </a:solidFill>
                <a:latin typeface="Arial" panose="020B0604020202020204" pitchFamily="34" charset="0"/>
                <a:cs typeface="Arial" panose="020B0604020202020204" pitchFamily="34" charset="0"/>
              </a:rPr>
              <a:t>■ </a:t>
            </a:r>
            <a:r>
              <a:rPr lang="en-US" sz="1600" i="0" u="none" strike="noStrike" baseline="0" dirty="0">
                <a:solidFill>
                  <a:srgbClr val="434343"/>
                </a:solidFill>
                <a:latin typeface="Arial" panose="020B0604020202020204" pitchFamily="34" charset="0"/>
                <a:cs typeface="Arial" panose="020B0604020202020204" pitchFamily="34" charset="0"/>
              </a:rPr>
              <a:t>Pro </a:t>
            </a:r>
            <a:r>
              <a:rPr lang="en-US" sz="1600" i="0" u="none" strike="noStrike" baseline="0" dirty="0" err="1">
                <a:solidFill>
                  <a:srgbClr val="434343"/>
                </a:solidFill>
                <a:latin typeface="Arial" panose="020B0604020202020204" pitchFamily="34" charset="0"/>
                <a:cs typeface="Arial" panose="020B0604020202020204" pitchFamily="34" charset="0"/>
              </a:rPr>
              <a:t>Zelle</a:t>
            </a:r>
            <a:r>
              <a:rPr lang="en-US" sz="1600" i="0" u="none" strike="noStrike" baseline="0" dirty="0">
                <a:solidFill>
                  <a:srgbClr val="434343"/>
                </a:solidFill>
                <a:latin typeface="Arial" panose="020B0604020202020204" pitchFamily="34" charset="0"/>
                <a:cs typeface="Arial" panose="020B0604020202020204" pitchFamily="34" charset="0"/>
              </a:rPr>
              <a:t> 2 Bounding Boxes</a:t>
            </a:r>
          </a:p>
          <a:p>
            <a:pPr algn="l"/>
            <a:r>
              <a:rPr lang="de-DE" sz="1600" i="0" u="none" strike="noStrike" baseline="0" dirty="0">
                <a:solidFill>
                  <a:srgbClr val="0065A7"/>
                </a:solidFill>
                <a:latin typeface="Arial" panose="020B0604020202020204" pitchFamily="34" charset="0"/>
                <a:cs typeface="Arial" panose="020B0604020202020204" pitchFamily="34" charset="0"/>
              </a:rPr>
              <a:t>● </a:t>
            </a:r>
            <a:r>
              <a:rPr lang="de-DE" sz="1600" i="0" u="none" strike="noStrike" baseline="0" dirty="0">
                <a:solidFill>
                  <a:srgbClr val="434343"/>
                </a:solidFill>
                <a:latin typeface="Arial" panose="020B0604020202020204" pitchFamily="34" charset="0"/>
                <a:cs typeface="Arial" panose="020B0604020202020204" pitchFamily="34" charset="0"/>
              </a:rPr>
              <a:t>Positionierung x, y, </a:t>
            </a:r>
            <a:r>
              <a:rPr lang="de-DE" sz="1600" i="0" u="none" strike="noStrike" baseline="0" dirty="0" err="1">
                <a:solidFill>
                  <a:srgbClr val="434343"/>
                </a:solidFill>
                <a:latin typeface="Arial" panose="020B0604020202020204" pitchFamily="34" charset="0"/>
                <a:cs typeface="Arial" panose="020B0604020202020204" pitchFamily="34" charset="0"/>
              </a:rPr>
              <a:t>width</a:t>
            </a:r>
            <a:r>
              <a:rPr lang="de-DE" sz="1600" i="0" u="none" strike="noStrike" baseline="0" dirty="0">
                <a:solidFill>
                  <a:srgbClr val="434343"/>
                </a:solidFill>
                <a:latin typeface="Arial" panose="020B0604020202020204" pitchFamily="34" charset="0"/>
                <a:cs typeface="Arial" panose="020B0604020202020204" pitchFamily="34" charset="0"/>
              </a:rPr>
              <a:t>, </a:t>
            </a:r>
            <a:r>
              <a:rPr lang="de-DE" sz="1600" i="0" u="none" strike="noStrike" baseline="0" dirty="0" err="1">
                <a:solidFill>
                  <a:srgbClr val="434343"/>
                </a:solidFill>
                <a:latin typeface="Arial" panose="020B0604020202020204" pitchFamily="34" charset="0"/>
                <a:cs typeface="Arial" panose="020B0604020202020204" pitchFamily="34" charset="0"/>
              </a:rPr>
              <a:t>height</a:t>
            </a:r>
            <a:endParaRPr lang="de-DE" sz="1600" i="0" u="none" strike="noStrike" baseline="0" dirty="0">
              <a:solidFill>
                <a:srgbClr val="434343"/>
              </a:solidFill>
              <a:latin typeface="Arial" panose="020B0604020202020204" pitchFamily="34" charset="0"/>
              <a:cs typeface="Arial" panose="020B0604020202020204" pitchFamily="34" charset="0"/>
            </a:endParaRPr>
          </a:p>
          <a:p>
            <a:pPr algn="l"/>
            <a:r>
              <a:rPr lang="de-DE" sz="1600" i="0" u="none" strike="noStrike" baseline="0" dirty="0">
                <a:solidFill>
                  <a:srgbClr val="0065A7"/>
                </a:solidFill>
                <a:latin typeface="Arial" panose="020B0604020202020204" pitchFamily="34" charset="0"/>
                <a:cs typeface="Arial" panose="020B0604020202020204" pitchFamily="34" charset="0"/>
              </a:rPr>
              <a:t>● </a:t>
            </a:r>
            <a:r>
              <a:rPr lang="de-DE" sz="1600" i="0" u="none" strike="noStrike" baseline="0" dirty="0">
                <a:solidFill>
                  <a:srgbClr val="434343"/>
                </a:solidFill>
                <a:latin typeface="Arial" panose="020B0604020202020204" pitchFamily="34" charset="0"/>
                <a:cs typeface="Arial" panose="020B0604020202020204" pitchFamily="34" charset="0"/>
              </a:rPr>
              <a:t>Wahrscheinlichkeit der </a:t>
            </a:r>
            <a:r>
              <a:rPr lang="de-DE" sz="1600" i="0" u="none" strike="noStrike" baseline="0" dirty="0" err="1">
                <a:solidFill>
                  <a:srgbClr val="434343"/>
                </a:solidFill>
                <a:latin typeface="Arial" panose="020B0604020202020204" pitchFamily="34" charset="0"/>
                <a:cs typeface="Arial" panose="020B0604020202020204" pitchFamily="34" charset="0"/>
              </a:rPr>
              <a:t>korrektheit</a:t>
            </a:r>
            <a:r>
              <a:rPr lang="de-DE" sz="1600" i="0" u="none" strike="noStrike" baseline="0" dirty="0">
                <a:solidFill>
                  <a:srgbClr val="434343"/>
                </a:solidFill>
                <a:latin typeface="Arial" panose="020B0604020202020204" pitchFamily="34" charset="0"/>
                <a:cs typeface="Arial" panose="020B0604020202020204" pitchFamily="34" charset="0"/>
              </a:rPr>
              <a:t> der Bounding Box </a:t>
            </a:r>
            <a:r>
              <a:rPr lang="de-DE" sz="1600" i="0" u="none" strike="noStrike" baseline="0" dirty="0" err="1">
                <a:solidFill>
                  <a:srgbClr val="434343"/>
                </a:solidFill>
                <a:latin typeface="Arial" panose="020B0604020202020204" pitchFamily="34" charset="0"/>
                <a:cs typeface="Arial" panose="020B0604020202020204" pitchFamily="34" charset="0"/>
              </a:rPr>
              <a:t>IoU</a:t>
            </a:r>
            <a:endParaRPr lang="de-DE" sz="1600" i="0" u="none" strike="noStrike" baseline="0" dirty="0">
              <a:solidFill>
                <a:srgbClr val="434343"/>
              </a:solidFill>
              <a:latin typeface="Arial" panose="020B0604020202020204" pitchFamily="34" charset="0"/>
              <a:cs typeface="Arial" panose="020B0604020202020204" pitchFamily="34" charset="0"/>
            </a:endParaRPr>
          </a:p>
          <a:p>
            <a:pPr algn="l"/>
            <a:r>
              <a:rPr lang="de-DE" sz="1600" i="0" u="none" strike="noStrike" baseline="0" dirty="0">
                <a:solidFill>
                  <a:srgbClr val="0065A7"/>
                </a:solidFill>
                <a:latin typeface="Arial" panose="020B0604020202020204" pitchFamily="34" charset="0"/>
                <a:cs typeface="Arial" panose="020B0604020202020204" pitchFamily="34" charset="0"/>
              </a:rPr>
              <a:t>■ </a:t>
            </a:r>
            <a:r>
              <a:rPr lang="de-DE" sz="1600" i="0" u="none" strike="noStrike" baseline="0" dirty="0">
                <a:solidFill>
                  <a:srgbClr val="434343"/>
                </a:solidFill>
                <a:latin typeface="Arial" panose="020B0604020202020204" pitchFamily="34" charset="0"/>
                <a:cs typeface="Arial" panose="020B0604020202020204" pitchFamily="34" charset="0"/>
              </a:rPr>
              <a:t>20 Klassen (Pascal VOC)</a:t>
            </a:r>
          </a:p>
          <a:p>
            <a:pPr algn="l"/>
            <a:r>
              <a:rPr lang="de-DE" sz="1600" i="0" u="none" strike="noStrike" baseline="0" dirty="0">
                <a:solidFill>
                  <a:srgbClr val="0065A7"/>
                </a:solidFill>
                <a:latin typeface="Arial" panose="020B0604020202020204" pitchFamily="34" charset="0"/>
                <a:cs typeface="Arial" panose="020B0604020202020204" pitchFamily="34" charset="0"/>
              </a:rPr>
              <a:t>■ </a:t>
            </a:r>
            <a:r>
              <a:rPr lang="de-DE" sz="1600" i="0" u="none" strike="noStrike" baseline="0" dirty="0">
                <a:solidFill>
                  <a:srgbClr val="434343"/>
                </a:solidFill>
                <a:latin typeface="Arial" panose="020B0604020202020204" pitchFamily="34" charset="0"/>
                <a:cs typeface="Arial" panose="020B0604020202020204" pitchFamily="34" charset="0"/>
              </a:rPr>
              <a:t>7 x 7 x (2*5+20)</a:t>
            </a:r>
            <a:endParaRPr lang="de-DE" sz="1600" dirty="0">
              <a:latin typeface="Arial" panose="020B0604020202020204" pitchFamily="34" charset="0"/>
              <a:cs typeface="Arial" panose="020B0604020202020204" pitchFamily="34" charset="0"/>
            </a:endParaRPr>
          </a:p>
        </p:txBody>
      </p:sp>
      <p:grpSp>
        <p:nvGrpSpPr>
          <p:cNvPr id="64" name="Gruppieren 63">
            <a:extLst>
              <a:ext uri="{FF2B5EF4-FFF2-40B4-BE49-F238E27FC236}">
                <a16:creationId xmlns:a16="http://schemas.microsoft.com/office/drawing/2014/main" id="{FB8F3407-988D-40C0-9DD6-D0950905AE86}"/>
              </a:ext>
            </a:extLst>
          </p:cNvPr>
          <p:cNvGrpSpPr/>
          <p:nvPr/>
        </p:nvGrpSpPr>
        <p:grpSpPr>
          <a:xfrm>
            <a:off x="626977" y="3301188"/>
            <a:ext cx="3355404" cy="2983385"/>
            <a:chOff x="5094009" y="3284283"/>
            <a:chExt cx="3355404" cy="2983385"/>
          </a:xfrm>
        </p:grpSpPr>
        <p:grpSp>
          <p:nvGrpSpPr>
            <p:cNvPr id="13" name="Gruppieren 12">
              <a:extLst>
                <a:ext uri="{FF2B5EF4-FFF2-40B4-BE49-F238E27FC236}">
                  <a16:creationId xmlns:a16="http://schemas.microsoft.com/office/drawing/2014/main" id="{A84CE2C0-7026-4EF8-9210-A3A11A3572E5}"/>
                </a:ext>
              </a:extLst>
            </p:cNvPr>
            <p:cNvGrpSpPr/>
            <p:nvPr/>
          </p:nvGrpSpPr>
          <p:grpSpPr>
            <a:xfrm>
              <a:off x="5094009" y="3708446"/>
              <a:ext cx="3355404" cy="423067"/>
              <a:chOff x="981307" y="3836020"/>
              <a:chExt cx="3520986" cy="458780"/>
            </a:xfrm>
            <a:noFill/>
          </p:grpSpPr>
          <p:sp>
            <p:nvSpPr>
              <p:cNvPr id="5" name="Rechteck 4">
                <a:extLst>
                  <a:ext uri="{FF2B5EF4-FFF2-40B4-BE49-F238E27FC236}">
                    <a16:creationId xmlns:a16="http://schemas.microsoft.com/office/drawing/2014/main" id="{8C3F5444-3E9F-4AE2-92AA-E48BEBD4938D}"/>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6" name="Rechteck 5">
                <a:extLst>
                  <a:ext uri="{FF2B5EF4-FFF2-40B4-BE49-F238E27FC236}">
                    <a16:creationId xmlns:a16="http://schemas.microsoft.com/office/drawing/2014/main" id="{B21E4D2C-553B-4E2B-8E0C-1E8EBB9CA6E9}"/>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8" name="Rechteck 7">
                <a:extLst>
                  <a:ext uri="{FF2B5EF4-FFF2-40B4-BE49-F238E27FC236}">
                    <a16:creationId xmlns:a16="http://schemas.microsoft.com/office/drawing/2014/main" id="{61D38012-D272-4FC3-81C1-70DFB13DD3B7}"/>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9" name="Rechteck 8">
                <a:extLst>
                  <a:ext uri="{FF2B5EF4-FFF2-40B4-BE49-F238E27FC236}">
                    <a16:creationId xmlns:a16="http://schemas.microsoft.com/office/drawing/2014/main" id="{41E3CC02-B195-4911-BCE6-3A7E84D746B6}"/>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0" name="Rechteck 9">
                <a:extLst>
                  <a:ext uri="{FF2B5EF4-FFF2-40B4-BE49-F238E27FC236}">
                    <a16:creationId xmlns:a16="http://schemas.microsoft.com/office/drawing/2014/main" id="{3C257326-F18D-4210-BDCF-9D3F40A4F8FB}"/>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1" name="Rechteck 10">
                <a:extLst>
                  <a:ext uri="{FF2B5EF4-FFF2-40B4-BE49-F238E27FC236}">
                    <a16:creationId xmlns:a16="http://schemas.microsoft.com/office/drawing/2014/main" id="{F64A4B22-C799-4233-8BEC-DE9211F134C2}"/>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2" name="Rechteck 11">
                <a:extLst>
                  <a:ext uri="{FF2B5EF4-FFF2-40B4-BE49-F238E27FC236}">
                    <a16:creationId xmlns:a16="http://schemas.microsoft.com/office/drawing/2014/main" id="{C0CB0E4C-0A4A-48A6-844F-7F28E2294936}"/>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14" name="Gruppieren 13">
              <a:extLst>
                <a:ext uri="{FF2B5EF4-FFF2-40B4-BE49-F238E27FC236}">
                  <a16:creationId xmlns:a16="http://schemas.microsoft.com/office/drawing/2014/main" id="{819A342F-156F-4AF4-BC3C-B76C28C4D341}"/>
                </a:ext>
              </a:extLst>
            </p:cNvPr>
            <p:cNvGrpSpPr/>
            <p:nvPr/>
          </p:nvGrpSpPr>
          <p:grpSpPr>
            <a:xfrm>
              <a:off x="5094009" y="4142284"/>
              <a:ext cx="3355404" cy="423067"/>
              <a:chOff x="981307" y="3836020"/>
              <a:chExt cx="3520986" cy="458780"/>
            </a:xfrm>
            <a:noFill/>
          </p:grpSpPr>
          <p:sp>
            <p:nvSpPr>
              <p:cNvPr id="15" name="Rechteck 14">
                <a:extLst>
                  <a:ext uri="{FF2B5EF4-FFF2-40B4-BE49-F238E27FC236}">
                    <a16:creationId xmlns:a16="http://schemas.microsoft.com/office/drawing/2014/main" id="{788AD7BB-8F27-47B5-BC58-E8B3D85CE4E2}"/>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6" name="Rechteck 15">
                <a:extLst>
                  <a:ext uri="{FF2B5EF4-FFF2-40B4-BE49-F238E27FC236}">
                    <a16:creationId xmlns:a16="http://schemas.microsoft.com/office/drawing/2014/main" id="{48CA033F-325E-41C9-9CD7-712859CBBE89}"/>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7" name="Rechteck 16">
                <a:extLst>
                  <a:ext uri="{FF2B5EF4-FFF2-40B4-BE49-F238E27FC236}">
                    <a16:creationId xmlns:a16="http://schemas.microsoft.com/office/drawing/2014/main" id="{2582949E-15C9-4E11-8E2F-9DF508EED4DF}"/>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8" name="Rechteck 17">
                <a:extLst>
                  <a:ext uri="{FF2B5EF4-FFF2-40B4-BE49-F238E27FC236}">
                    <a16:creationId xmlns:a16="http://schemas.microsoft.com/office/drawing/2014/main" id="{E886EF49-AD72-4ABD-ABE7-3198261B50B1}"/>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9" name="Rechteck 18">
                <a:extLst>
                  <a:ext uri="{FF2B5EF4-FFF2-40B4-BE49-F238E27FC236}">
                    <a16:creationId xmlns:a16="http://schemas.microsoft.com/office/drawing/2014/main" id="{3A8EBC7F-01AA-4F10-B255-347EFDD24F1C}"/>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0" name="Rechteck 19">
                <a:extLst>
                  <a:ext uri="{FF2B5EF4-FFF2-40B4-BE49-F238E27FC236}">
                    <a16:creationId xmlns:a16="http://schemas.microsoft.com/office/drawing/2014/main" id="{AE1462F5-86A1-4FF8-9F59-C1D2DBBD3B9F}"/>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1" name="Rechteck 20">
                <a:extLst>
                  <a:ext uri="{FF2B5EF4-FFF2-40B4-BE49-F238E27FC236}">
                    <a16:creationId xmlns:a16="http://schemas.microsoft.com/office/drawing/2014/main" id="{5AE7AECA-0F21-46E7-9E35-7847DC8D84E9}"/>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22" name="Gruppieren 21">
              <a:extLst>
                <a:ext uri="{FF2B5EF4-FFF2-40B4-BE49-F238E27FC236}">
                  <a16:creationId xmlns:a16="http://schemas.microsoft.com/office/drawing/2014/main" id="{ED709F96-C912-4535-BE77-A60CBBCACB99}"/>
                </a:ext>
              </a:extLst>
            </p:cNvPr>
            <p:cNvGrpSpPr/>
            <p:nvPr/>
          </p:nvGrpSpPr>
          <p:grpSpPr>
            <a:xfrm>
              <a:off x="5094009" y="4567904"/>
              <a:ext cx="3355404" cy="423067"/>
              <a:chOff x="981307" y="3836020"/>
              <a:chExt cx="3520986" cy="458780"/>
            </a:xfrm>
            <a:noFill/>
          </p:grpSpPr>
          <p:sp>
            <p:nvSpPr>
              <p:cNvPr id="23" name="Rechteck 22">
                <a:extLst>
                  <a:ext uri="{FF2B5EF4-FFF2-40B4-BE49-F238E27FC236}">
                    <a16:creationId xmlns:a16="http://schemas.microsoft.com/office/drawing/2014/main" id="{08B82229-DB23-4092-9520-6B6F2DFFA380}"/>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4" name="Rechteck 23">
                <a:extLst>
                  <a:ext uri="{FF2B5EF4-FFF2-40B4-BE49-F238E27FC236}">
                    <a16:creationId xmlns:a16="http://schemas.microsoft.com/office/drawing/2014/main" id="{6DC61804-A45E-4575-82B4-0B11D6AB3C93}"/>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5" name="Rechteck 24">
                <a:extLst>
                  <a:ext uri="{FF2B5EF4-FFF2-40B4-BE49-F238E27FC236}">
                    <a16:creationId xmlns:a16="http://schemas.microsoft.com/office/drawing/2014/main" id="{62573B1F-9BA9-479D-AAD5-557D489A1F24}"/>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6" name="Rechteck 25">
                <a:extLst>
                  <a:ext uri="{FF2B5EF4-FFF2-40B4-BE49-F238E27FC236}">
                    <a16:creationId xmlns:a16="http://schemas.microsoft.com/office/drawing/2014/main" id="{7D93CCB5-B702-42BA-9DBD-36CAC594A9F4}"/>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7" name="Rechteck 26">
                <a:extLst>
                  <a:ext uri="{FF2B5EF4-FFF2-40B4-BE49-F238E27FC236}">
                    <a16:creationId xmlns:a16="http://schemas.microsoft.com/office/drawing/2014/main" id="{B4D7FD7D-56FE-4D0F-9163-CB8B8FDAE091}"/>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8" name="Rechteck 27">
                <a:extLst>
                  <a:ext uri="{FF2B5EF4-FFF2-40B4-BE49-F238E27FC236}">
                    <a16:creationId xmlns:a16="http://schemas.microsoft.com/office/drawing/2014/main" id="{821DC765-9C6C-4B6B-98B9-17CBC0BC528D}"/>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9" name="Rechteck 28">
                <a:extLst>
                  <a:ext uri="{FF2B5EF4-FFF2-40B4-BE49-F238E27FC236}">
                    <a16:creationId xmlns:a16="http://schemas.microsoft.com/office/drawing/2014/main" id="{0E566A25-7A32-45D5-AF93-9AD119FF59D9}"/>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30" name="Gruppieren 29">
              <a:extLst>
                <a:ext uri="{FF2B5EF4-FFF2-40B4-BE49-F238E27FC236}">
                  <a16:creationId xmlns:a16="http://schemas.microsoft.com/office/drawing/2014/main" id="{0CF73C4F-3747-423F-8069-4C489BA9B8B3}"/>
                </a:ext>
              </a:extLst>
            </p:cNvPr>
            <p:cNvGrpSpPr/>
            <p:nvPr/>
          </p:nvGrpSpPr>
          <p:grpSpPr>
            <a:xfrm>
              <a:off x="5094009" y="4988057"/>
              <a:ext cx="3355404" cy="423067"/>
              <a:chOff x="981307" y="3836020"/>
              <a:chExt cx="3520986" cy="458780"/>
            </a:xfrm>
            <a:noFill/>
          </p:grpSpPr>
          <p:sp>
            <p:nvSpPr>
              <p:cNvPr id="31" name="Rechteck 30">
                <a:extLst>
                  <a:ext uri="{FF2B5EF4-FFF2-40B4-BE49-F238E27FC236}">
                    <a16:creationId xmlns:a16="http://schemas.microsoft.com/office/drawing/2014/main" id="{B9252334-95EA-4981-BA8B-C0A6D8B954B9}"/>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2" name="Rechteck 31">
                <a:extLst>
                  <a:ext uri="{FF2B5EF4-FFF2-40B4-BE49-F238E27FC236}">
                    <a16:creationId xmlns:a16="http://schemas.microsoft.com/office/drawing/2014/main" id="{CB5B3A23-4835-4F3C-9199-611721DEF384}"/>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3" name="Rechteck 32">
                <a:extLst>
                  <a:ext uri="{FF2B5EF4-FFF2-40B4-BE49-F238E27FC236}">
                    <a16:creationId xmlns:a16="http://schemas.microsoft.com/office/drawing/2014/main" id="{0A5F1224-E8BC-4C68-8E0B-8F1F346153F2}"/>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4" name="Rechteck 33">
                <a:extLst>
                  <a:ext uri="{FF2B5EF4-FFF2-40B4-BE49-F238E27FC236}">
                    <a16:creationId xmlns:a16="http://schemas.microsoft.com/office/drawing/2014/main" id="{C96A5E44-D9A0-46AF-ACAE-849208034699}"/>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5" name="Rechteck 34">
                <a:extLst>
                  <a:ext uri="{FF2B5EF4-FFF2-40B4-BE49-F238E27FC236}">
                    <a16:creationId xmlns:a16="http://schemas.microsoft.com/office/drawing/2014/main" id="{488F8FFF-0683-4E50-AADC-21F728556A72}"/>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6" name="Rechteck 35">
                <a:extLst>
                  <a:ext uri="{FF2B5EF4-FFF2-40B4-BE49-F238E27FC236}">
                    <a16:creationId xmlns:a16="http://schemas.microsoft.com/office/drawing/2014/main" id="{67DD9965-3A93-40B9-B782-5721B6D75716}"/>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7" name="Rechteck 36">
                <a:extLst>
                  <a:ext uri="{FF2B5EF4-FFF2-40B4-BE49-F238E27FC236}">
                    <a16:creationId xmlns:a16="http://schemas.microsoft.com/office/drawing/2014/main" id="{8E1EBF02-295D-4186-A4E0-FE51AED67B0F}"/>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38" name="Gruppieren 37">
              <a:extLst>
                <a:ext uri="{FF2B5EF4-FFF2-40B4-BE49-F238E27FC236}">
                  <a16:creationId xmlns:a16="http://schemas.microsoft.com/office/drawing/2014/main" id="{8B644198-CEF2-4304-93CC-70EBB654A844}"/>
                </a:ext>
              </a:extLst>
            </p:cNvPr>
            <p:cNvGrpSpPr/>
            <p:nvPr/>
          </p:nvGrpSpPr>
          <p:grpSpPr>
            <a:xfrm>
              <a:off x="5094009" y="5408210"/>
              <a:ext cx="3355404" cy="423067"/>
              <a:chOff x="981307" y="3836020"/>
              <a:chExt cx="3520986" cy="458780"/>
            </a:xfrm>
            <a:noFill/>
          </p:grpSpPr>
          <p:sp>
            <p:nvSpPr>
              <p:cNvPr id="39" name="Rechteck 38">
                <a:extLst>
                  <a:ext uri="{FF2B5EF4-FFF2-40B4-BE49-F238E27FC236}">
                    <a16:creationId xmlns:a16="http://schemas.microsoft.com/office/drawing/2014/main" id="{7DC38543-54F8-4B26-832B-7D13E69AE68C}"/>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0" name="Rechteck 39">
                <a:extLst>
                  <a:ext uri="{FF2B5EF4-FFF2-40B4-BE49-F238E27FC236}">
                    <a16:creationId xmlns:a16="http://schemas.microsoft.com/office/drawing/2014/main" id="{7E89C3EB-076E-4CAC-94AA-BDD58FE78E3C}"/>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1" name="Rechteck 40">
                <a:extLst>
                  <a:ext uri="{FF2B5EF4-FFF2-40B4-BE49-F238E27FC236}">
                    <a16:creationId xmlns:a16="http://schemas.microsoft.com/office/drawing/2014/main" id="{3215859D-54B4-4A79-9E7D-3F00E4B8128B}"/>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2" name="Rechteck 41">
                <a:extLst>
                  <a:ext uri="{FF2B5EF4-FFF2-40B4-BE49-F238E27FC236}">
                    <a16:creationId xmlns:a16="http://schemas.microsoft.com/office/drawing/2014/main" id="{523F06B6-BAEE-4C01-AE2A-E21656B7037C}"/>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3" name="Rechteck 42">
                <a:extLst>
                  <a:ext uri="{FF2B5EF4-FFF2-40B4-BE49-F238E27FC236}">
                    <a16:creationId xmlns:a16="http://schemas.microsoft.com/office/drawing/2014/main" id="{651673B2-BF6D-44A9-9F5C-35674736745F}"/>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4" name="Rechteck 43">
                <a:extLst>
                  <a:ext uri="{FF2B5EF4-FFF2-40B4-BE49-F238E27FC236}">
                    <a16:creationId xmlns:a16="http://schemas.microsoft.com/office/drawing/2014/main" id="{6663EC50-3768-4163-B9B7-9D5A4C69C1E9}"/>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5" name="Rechteck 44">
                <a:extLst>
                  <a:ext uri="{FF2B5EF4-FFF2-40B4-BE49-F238E27FC236}">
                    <a16:creationId xmlns:a16="http://schemas.microsoft.com/office/drawing/2014/main" id="{C8114FCC-CE51-439F-9719-1EFF14BCE499}"/>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46" name="Gruppieren 45">
              <a:extLst>
                <a:ext uri="{FF2B5EF4-FFF2-40B4-BE49-F238E27FC236}">
                  <a16:creationId xmlns:a16="http://schemas.microsoft.com/office/drawing/2014/main" id="{EB20A657-39FA-4726-8323-AC5482CD9218}"/>
                </a:ext>
              </a:extLst>
            </p:cNvPr>
            <p:cNvGrpSpPr/>
            <p:nvPr/>
          </p:nvGrpSpPr>
          <p:grpSpPr>
            <a:xfrm>
              <a:off x="5094009" y="3284283"/>
              <a:ext cx="3355404" cy="423067"/>
              <a:chOff x="981307" y="3836020"/>
              <a:chExt cx="3520986" cy="458780"/>
            </a:xfrm>
            <a:noFill/>
          </p:grpSpPr>
          <p:sp>
            <p:nvSpPr>
              <p:cNvPr id="47" name="Rechteck 46">
                <a:extLst>
                  <a:ext uri="{FF2B5EF4-FFF2-40B4-BE49-F238E27FC236}">
                    <a16:creationId xmlns:a16="http://schemas.microsoft.com/office/drawing/2014/main" id="{58AB58A4-3394-49E5-B51E-7D2EA84393CD}"/>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8" name="Rechteck 47">
                <a:extLst>
                  <a:ext uri="{FF2B5EF4-FFF2-40B4-BE49-F238E27FC236}">
                    <a16:creationId xmlns:a16="http://schemas.microsoft.com/office/drawing/2014/main" id="{FA40C484-D5F9-4E53-A165-CA6D6995A40C}"/>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9" name="Rechteck 48">
                <a:extLst>
                  <a:ext uri="{FF2B5EF4-FFF2-40B4-BE49-F238E27FC236}">
                    <a16:creationId xmlns:a16="http://schemas.microsoft.com/office/drawing/2014/main" id="{D09187D0-6B35-4F82-81AB-5A2536946B24}"/>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0" name="Rechteck 49">
                <a:extLst>
                  <a:ext uri="{FF2B5EF4-FFF2-40B4-BE49-F238E27FC236}">
                    <a16:creationId xmlns:a16="http://schemas.microsoft.com/office/drawing/2014/main" id="{3B01A651-392C-41B4-8AA3-03D18500294F}"/>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1" name="Rechteck 50">
                <a:extLst>
                  <a:ext uri="{FF2B5EF4-FFF2-40B4-BE49-F238E27FC236}">
                    <a16:creationId xmlns:a16="http://schemas.microsoft.com/office/drawing/2014/main" id="{203CCFBB-7D5B-4F67-BFE5-58520F8021E9}"/>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2" name="Rechteck 51">
                <a:extLst>
                  <a:ext uri="{FF2B5EF4-FFF2-40B4-BE49-F238E27FC236}">
                    <a16:creationId xmlns:a16="http://schemas.microsoft.com/office/drawing/2014/main" id="{F672306A-E423-40F0-839A-107962FA75C2}"/>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3" name="Rechteck 52">
                <a:extLst>
                  <a:ext uri="{FF2B5EF4-FFF2-40B4-BE49-F238E27FC236}">
                    <a16:creationId xmlns:a16="http://schemas.microsoft.com/office/drawing/2014/main" id="{AA38E3F1-A65A-4E03-A985-F52E20F38C07}"/>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54" name="Gruppieren 53">
              <a:extLst>
                <a:ext uri="{FF2B5EF4-FFF2-40B4-BE49-F238E27FC236}">
                  <a16:creationId xmlns:a16="http://schemas.microsoft.com/office/drawing/2014/main" id="{708E9E37-C1B5-4522-9A76-C58D8497A38D}"/>
                </a:ext>
              </a:extLst>
            </p:cNvPr>
            <p:cNvGrpSpPr/>
            <p:nvPr/>
          </p:nvGrpSpPr>
          <p:grpSpPr>
            <a:xfrm>
              <a:off x="5094009" y="5844601"/>
              <a:ext cx="3355404" cy="423067"/>
              <a:chOff x="981307" y="3836020"/>
              <a:chExt cx="3520986" cy="458780"/>
            </a:xfrm>
            <a:noFill/>
          </p:grpSpPr>
          <p:sp>
            <p:nvSpPr>
              <p:cNvPr id="55" name="Rechteck 54">
                <a:extLst>
                  <a:ext uri="{FF2B5EF4-FFF2-40B4-BE49-F238E27FC236}">
                    <a16:creationId xmlns:a16="http://schemas.microsoft.com/office/drawing/2014/main" id="{21865CD5-7690-4357-95B1-6794E234EB4F}"/>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6" name="Rechteck 55">
                <a:extLst>
                  <a:ext uri="{FF2B5EF4-FFF2-40B4-BE49-F238E27FC236}">
                    <a16:creationId xmlns:a16="http://schemas.microsoft.com/office/drawing/2014/main" id="{48B17E2C-4F99-4359-9E30-646095D8CD8A}"/>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7" name="Rechteck 56">
                <a:extLst>
                  <a:ext uri="{FF2B5EF4-FFF2-40B4-BE49-F238E27FC236}">
                    <a16:creationId xmlns:a16="http://schemas.microsoft.com/office/drawing/2014/main" id="{CECF606C-8452-425B-85F2-54C9044B154C}"/>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8" name="Rechteck 57">
                <a:extLst>
                  <a:ext uri="{FF2B5EF4-FFF2-40B4-BE49-F238E27FC236}">
                    <a16:creationId xmlns:a16="http://schemas.microsoft.com/office/drawing/2014/main" id="{43A043B3-EE04-454A-921D-7AC1AB2C476E}"/>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9" name="Rechteck 58">
                <a:extLst>
                  <a:ext uri="{FF2B5EF4-FFF2-40B4-BE49-F238E27FC236}">
                    <a16:creationId xmlns:a16="http://schemas.microsoft.com/office/drawing/2014/main" id="{E07750ED-010D-4423-BA1A-B9A448324385}"/>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60" name="Rechteck 59">
                <a:extLst>
                  <a:ext uri="{FF2B5EF4-FFF2-40B4-BE49-F238E27FC236}">
                    <a16:creationId xmlns:a16="http://schemas.microsoft.com/office/drawing/2014/main" id="{8A63CAC5-5AB5-48C0-A11F-EB41FDE5A342}"/>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61" name="Rechteck 60">
                <a:extLst>
                  <a:ext uri="{FF2B5EF4-FFF2-40B4-BE49-F238E27FC236}">
                    <a16:creationId xmlns:a16="http://schemas.microsoft.com/office/drawing/2014/main" id="{504F1EEF-8CEE-4A34-8EF6-620682F907DF}"/>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sp>
        <p:nvSpPr>
          <p:cNvPr id="65" name="Geschweifte Klammer rechts 64">
            <a:extLst>
              <a:ext uri="{FF2B5EF4-FFF2-40B4-BE49-F238E27FC236}">
                <a16:creationId xmlns:a16="http://schemas.microsoft.com/office/drawing/2014/main" id="{A5BF6B33-BE2B-493A-9964-06DA967B81B9}"/>
              </a:ext>
            </a:extLst>
          </p:cNvPr>
          <p:cNvSpPr/>
          <p:nvPr/>
        </p:nvSpPr>
        <p:spPr>
          <a:xfrm>
            <a:off x="4090762" y="3297178"/>
            <a:ext cx="400050" cy="29859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6" name="Geschweifte Klammer rechts 65">
            <a:extLst>
              <a:ext uri="{FF2B5EF4-FFF2-40B4-BE49-F238E27FC236}">
                <a16:creationId xmlns:a16="http://schemas.microsoft.com/office/drawing/2014/main" id="{244EC975-AD01-429D-8DBF-8777344E0542}"/>
              </a:ext>
            </a:extLst>
          </p:cNvPr>
          <p:cNvSpPr/>
          <p:nvPr/>
        </p:nvSpPr>
        <p:spPr>
          <a:xfrm rot="5400000">
            <a:off x="2146854" y="4846205"/>
            <a:ext cx="299435" cy="33554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7" name="Rechteck 66">
            <a:extLst>
              <a:ext uri="{FF2B5EF4-FFF2-40B4-BE49-F238E27FC236}">
                <a16:creationId xmlns:a16="http://schemas.microsoft.com/office/drawing/2014/main" id="{6C5B901E-2FDC-4730-A1F6-4DC1B3278433}"/>
              </a:ext>
            </a:extLst>
          </p:cNvPr>
          <p:cNvSpPr/>
          <p:nvPr/>
        </p:nvSpPr>
        <p:spPr>
          <a:xfrm>
            <a:off x="5829300" y="3429000"/>
            <a:ext cx="1520190" cy="2754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i="0" u="none" strike="noStrike" baseline="0" dirty="0">
                <a:solidFill>
                  <a:srgbClr val="F0F0F0"/>
                </a:solidFill>
                <a:latin typeface="ArialMT"/>
              </a:rPr>
              <a:t>(</a:t>
            </a:r>
            <a:r>
              <a:rPr lang="de-DE" sz="2000" b="1" i="0" u="none" strike="noStrike" baseline="0" dirty="0" err="1">
                <a:solidFill>
                  <a:srgbClr val="F0F0F0"/>
                </a:solidFill>
                <a:latin typeface="ArialMT"/>
              </a:rPr>
              <a:t>x,y</a:t>
            </a:r>
            <a:r>
              <a:rPr lang="de-DE" sz="2000" b="1" i="0" u="none" strike="noStrike" baseline="0" dirty="0">
                <a:solidFill>
                  <a:srgbClr val="F0F0F0"/>
                </a:solidFill>
                <a:latin typeface="ArialMT"/>
              </a:rPr>
              <a:t>)</a:t>
            </a:r>
            <a:endParaRPr lang="de-DE" sz="2000" b="1" dirty="0"/>
          </a:p>
        </p:txBody>
      </p:sp>
      <p:sp>
        <p:nvSpPr>
          <p:cNvPr id="69" name="Textfeld 68">
            <a:extLst>
              <a:ext uri="{FF2B5EF4-FFF2-40B4-BE49-F238E27FC236}">
                <a16:creationId xmlns:a16="http://schemas.microsoft.com/office/drawing/2014/main" id="{30AD177F-D072-45C9-B1E0-AAE06B524353}"/>
              </a:ext>
            </a:extLst>
          </p:cNvPr>
          <p:cNvSpPr txBox="1"/>
          <p:nvPr/>
        </p:nvSpPr>
        <p:spPr>
          <a:xfrm>
            <a:off x="6106964" y="3056215"/>
            <a:ext cx="964862" cy="369332"/>
          </a:xfrm>
          <a:prstGeom prst="rect">
            <a:avLst/>
          </a:prstGeom>
          <a:noFill/>
        </p:spPr>
        <p:txBody>
          <a:bodyPr wrap="square">
            <a:spAutoFit/>
          </a:bodyPr>
          <a:lstStyle/>
          <a:p>
            <a:r>
              <a:rPr lang="de-DE" sz="1800" b="0" i="0" u="none" strike="noStrike" baseline="0" dirty="0" err="1">
                <a:latin typeface="ArialMT"/>
              </a:rPr>
              <a:t>width</a:t>
            </a:r>
            <a:endParaRPr lang="de-DE" dirty="0"/>
          </a:p>
        </p:txBody>
      </p:sp>
      <p:sp>
        <p:nvSpPr>
          <p:cNvPr id="71" name="Textfeld 70">
            <a:extLst>
              <a:ext uri="{FF2B5EF4-FFF2-40B4-BE49-F238E27FC236}">
                <a16:creationId xmlns:a16="http://schemas.microsoft.com/office/drawing/2014/main" id="{9AA53CB1-2902-4FFB-9EBC-968DCDA8FFB2}"/>
              </a:ext>
            </a:extLst>
          </p:cNvPr>
          <p:cNvSpPr txBox="1"/>
          <p:nvPr/>
        </p:nvSpPr>
        <p:spPr>
          <a:xfrm rot="16200000">
            <a:off x="4962227" y="4332035"/>
            <a:ext cx="1161090" cy="369332"/>
          </a:xfrm>
          <a:prstGeom prst="rect">
            <a:avLst/>
          </a:prstGeom>
          <a:noFill/>
        </p:spPr>
        <p:txBody>
          <a:bodyPr wrap="square">
            <a:spAutoFit/>
          </a:bodyPr>
          <a:lstStyle/>
          <a:p>
            <a:r>
              <a:rPr lang="de-DE" sz="1800" b="0" i="0" u="none" strike="noStrike" baseline="0" dirty="0" err="1">
                <a:latin typeface="ArialMT"/>
              </a:rPr>
              <a:t>height</a:t>
            </a:r>
            <a:endParaRPr lang="de-DE" dirty="0"/>
          </a:p>
        </p:txBody>
      </p:sp>
      <p:pic>
        <p:nvPicPr>
          <p:cNvPr id="72" name="Grafik 71">
            <a:extLst>
              <a:ext uri="{FF2B5EF4-FFF2-40B4-BE49-F238E27FC236}">
                <a16:creationId xmlns:a16="http://schemas.microsoft.com/office/drawing/2014/main" id="{80267DAC-7A98-4167-BF2F-E056F61041F0}"/>
              </a:ext>
            </a:extLst>
          </p:cNvPr>
          <p:cNvPicPr>
            <a:picLocks noChangeAspect="1"/>
          </p:cNvPicPr>
          <p:nvPr/>
        </p:nvPicPr>
        <p:blipFill>
          <a:blip r:embed="rId3"/>
          <a:stretch>
            <a:fillRect/>
          </a:stretch>
        </p:blipFill>
        <p:spPr>
          <a:xfrm>
            <a:off x="8408474" y="3132499"/>
            <a:ext cx="3330135" cy="2889007"/>
          </a:xfrm>
          <a:prstGeom prst="rect">
            <a:avLst/>
          </a:prstGeom>
        </p:spPr>
      </p:pic>
      <p:sp>
        <p:nvSpPr>
          <p:cNvPr id="74" name="Textfeld 73">
            <a:extLst>
              <a:ext uri="{FF2B5EF4-FFF2-40B4-BE49-F238E27FC236}">
                <a16:creationId xmlns:a16="http://schemas.microsoft.com/office/drawing/2014/main" id="{A56B42D8-A64D-40A8-AA45-9756FB8F7B1D}"/>
              </a:ext>
            </a:extLst>
          </p:cNvPr>
          <p:cNvSpPr txBox="1"/>
          <p:nvPr/>
        </p:nvSpPr>
        <p:spPr>
          <a:xfrm>
            <a:off x="8654080" y="2713089"/>
            <a:ext cx="2838924" cy="369332"/>
          </a:xfrm>
          <a:prstGeom prst="rect">
            <a:avLst/>
          </a:prstGeom>
          <a:noFill/>
        </p:spPr>
        <p:txBody>
          <a:bodyPr wrap="square">
            <a:spAutoFit/>
          </a:bodyPr>
          <a:lstStyle/>
          <a:p>
            <a:r>
              <a:rPr lang="de-DE" sz="1800" b="1" i="0" u="none" strike="noStrike" baseline="0" dirty="0">
                <a:latin typeface="ArialMT"/>
              </a:rPr>
              <a:t>Intersection over Union</a:t>
            </a:r>
            <a:endParaRPr lang="de-DE" b="1" dirty="0"/>
          </a:p>
        </p:txBody>
      </p:sp>
      <p:sp>
        <p:nvSpPr>
          <p:cNvPr id="75" name="Rechteck 74">
            <a:extLst>
              <a:ext uri="{FF2B5EF4-FFF2-40B4-BE49-F238E27FC236}">
                <a16:creationId xmlns:a16="http://schemas.microsoft.com/office/drawing/2014/main" id="{F795B4E3-A4C8-4844-B07B-A64D466E8E14}"/>
              </a:ext>
            </a:extLst>
          </p:cNvPr>
          <p:cNvSpPr/>
          <p:nvPr/>
        </p:nvSpPr>
        <p:spPr>
          <a:xfrm>
            <a:off x="10293542" y="3425547"/>
            <a:ext cx="790175" cy="1061191"/>
          </a:xfrm>
          <a:prstGeom prst="rect">
            <a:avLst/>
          </a:prstGeom>
          <a:noFill/>
          <a:ln w="412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hteck 75">
            <a:extLst>
              <a:ext uri="{FF2B5EF4-FFF2-40B4-BE49-F238E27FC236}">
                <a16:creationId xmlns:a16="http://schemas.microsoft.com/office/drawing/2014/main" id="{977E33BE-867C-4AE1-AFA5-441A62A6C616}"/>
              </a:ext>
            </a:extLst>
          </p:cNvPr>
          <p:cNvSpPr/>
          <p:nvPr/>
        </p:nvSpPr>
        <p:spPr>
          <a:xfrm>
            <a:off x="10462740" y="3722799"/>
            <a:ext cx="702259" cy="1029268"/>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8" name="Gerade Verbindung mit Pfeil 77">
            <a:extLst>
              <a:ext uri="{FF2B5EF4-FFF2-40B4-BE49-F238E27FC236}">
                <a16:creationId xmlns:a16="http://schemas.microsoft.com/office/drawing/2014/main" id="{CA825EA8-BD67-441C-915A-D21A04E3B15C}"/>
              </a:ext>
            </a:extLst>
          </p:cNvPr>
          <p:cNvCxnSpPr>
            <a:cxnSpLocks/>
          </p:cNvCxnSpPr>
          <p:nvPr/>
        </p:nvCxnSpPr>
        <p:spPr>
          <a:xfrm flipV="1">
            <a:off x="8973438" y="4314448"/>
            <a:ext cx="1320103" cy="1865230"/>
          </a:xfrm>
          <a:prstGeom prst="straightConnector1">
            <a:avLst/>
          </a:prstGeom>
          <a:ln w="349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67412B94-5238-4992-9202-E611D4841667}"/>
              </a:ext>
            </a:extLst>
          </p:cNvPr>
          <p:cNvCxnSpPr>
            <a:cxnSpLocks/>
          </p:cNvCxnSpPr>
          <p:nvPr/>
        </p:nvCxnSpPr>
        <p:spPr>
          <a:xfrm flipV="1">
            <a:off x="10711623" y="4827181"/>
            <a:ext cx="0" cy="1334496"/>
          </a:xfrm>
          <a:prstGeom prst="straightConnector1">
            <a:avLst/>
          </a:prstGeom>
          <a:ln w="349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5" name="Textfeld 84">
            <a:extLst>
              <a:ext uri="{FF2B5EF4-FFF2-40B4-BE49-F238E27FC236}">
                <a16:creationId xmlns:a16="http://schemas.microsoft.com/office/drawing/2014/main" id="{E458DD4A-C396-4369-8923-B457BD27EF37}"/>
              </a:ext>
            </a:extLst>
          </p:cNvPr>
          <p:cNvSpPr txBox="1"/>
          <p:nvPr/>
        </p:nvSpPr>
        <p:spPr>
          <a:xfrm>
            <a:off x="7690402" y="6161677"/>
            <a:ext cx="2080759" cy="584775"/>
          </a:xfrm>
          <a:prstGeom prst="rect">
            <a:avLst/>
          </a:prstGeom>
          <a:noFill/>
        </p:spPr>
        <p:txBody>
          <a:bodyPr wrap="square">
            <a:spAutoFit/>
          </a:bodyPr>
          <a:lstStyle/>
          <a:p>
            <a:r>
              <a:rPr lang="de-DE" sz="1600" b="1" i="1" dirty="0">
                <a:solidFill>
                  <a:schemeClr val="tx1">
                    <a:lumMod val="95000"/>
                    <a:lumOff val="5000"/>
                  </a:schemeClr>
                </a:solidFill>
                <a:latin typeface="Arial" panose="020B0604020202020204" pitchFamily="34" charset="0"/>
                <a:cs typeface="Arial" panose="020B0604020202020204" pitchFamily="34" charset="0"/>
              </a:rPr>
              <a:t>Ground truth </a:t>
            </a:r>
            <a:r>
              <a:rPr lang="de-DE" sz="1600" b="1" i="1" dirty="0" err="1">
                <a:solidFill>
                  <a:schemeClr val="tx1">
                    <a:lumMod val="95000"/>
                    <a:lumOff val="5000"/>
                  </a:schemeClr>
                </a:solidFill>
                <a:latin typeface="Arial" panose="020B0604020202020204" pitchFamily="34" charset="0"/>
                <a:cs typeface="Arial" panose="020B0604020202020204" pitchFamily="34" charset="0"/>
              </a:rPr>
              <a:t>bounding</a:t>
            </a:r>
            <a:r>
              <a:rPr lang="de-DE" sz="1600" b="1" i="1" dirty="0">
                <a:solidFill>
                  <a:schemeClr val="tx1">
                    <a:lumMod val="95000"/>
                    <a:lumOff val="5000"/>
                  </a:schemeClr>
                </a:solidFill>
                <a:latin typeface="Arial" panose="020B0604020202020204" pitchFamily="34" charset="0"/>
                <a:cs typeface="Arial" panose="020B0604020202020204" pitchFamily="34" charset="0"/>
              </a:rPr>
              <a:t> boxes</a:t>
            </a:r>
          </a:p>
        </p:txBody>
      </p:sp>
      <p:sp>
        <p:nvSpPr>
          <p:cNvPr id="87" name="Textfeld 86">
            <a:extLst>
              <a:ext uri="{FF2B5EF4-FFF2-40B4-BE49-F238E27FC236}">
                <a16:creationId xmlns:a16="http://schemas.microsoft.com/office/drawing/2014/main" id="{02FEAB6C-0A92-43F9-BB3B-464220CEA3F0}"/>
              </a:ext>
            </a:extLst>
          </p:cNvPr>
          <p:cNvSpPr txBox="1"/>
          <p:nvPr/>
        </p:nvSpPr>
        <p:spPr>
          <a:xfrm>
            <a:off x="10043337" y="6179678"/>
            <a:ext cx="2080759" cy="523220"/>
          </a:xfrm>
          <a:prstGeom prst="rect">
            <a:avLst/>
          </a:prstGeom>
          <a:noFill/>
        </p:spPr>
        <p:txBody>
          <a:bodyPr wrap="square">
            <a:spAutoFit/>
          </a:bodyPr>
          <a:lstStyle/>
          <a:p>
            <a:pPr algn="ctr"/>
            <a:r>
              <a:rPr lang="de-DE" sz="1400" b="1" i="1" dirty="0">
                <a:solidFill>
                  <a:schemeClr val="tx1">
                    <a:lumMod val="95000"/>
                    <a:lumOff val="5000"/>
                  </a:schemeClr>
                </a:solidFill>
                <a:latin typeface="Arial" panose="020B0604020202020204" pitchFamily="34" charset="0"/>
                <a:cs typeface="Arial" panose="020B0604020202020204" pitchFamily="34" charset="0"/>
              </a:rPr>
              <a:t>Predicted </a:t>
            </a:r>
            <a:r>
              <a:rPr lang="de-DE" sz="1400" b="1" i="1" dirty="0" err="1">
                <a:solidFill>
                  <a:schemeClr val="tx1">
                    <a:lumMod val="95000"/>
                    <a:lumOff val="5000"/>
                  </a:schemeClr>
                </a:solidFill>
                <a:latin typeface="Arial" panose="020B0604020202020204" pitchFamily="34" charset="0"/>
                <a:cs typeface="Arial" panose="020B0604020202020204" pitchFamily="34" charset="0"/>
              </a:rPr>
              <a:t>bounding</a:t>
            </a:r>
            <a:r>
              <a:rPr lang="de-DE" sz="1400" b="1" i="1" dirty="0">
                <a:solidFill>
                  <a:schemeClr val="tx1">
                    <a:lumMod val="95000"/>
                    <a:lumOff val="5000"/>
                  </a:schemeClr>
                </a:solidFill>
                <a:latin typeface="Arial" panose="020B0604020202020204" pitchFamily="34" charset="0"/>
                <a:cs typeface="Arial" panose="020B0604020202020204" pitchFamily="34" charset="0"/>
              </a:rPr>
              <a:t> boxes</a:t>
            </a:r>
          </a:p>
        </p:txBody>
      </p:sp>
      <p:sp>
        <p:nvSpPr>
          <p:cNvPr id="90" name="Textfeld 89">
            <a:extLst>
              <a:ext uri="{FF2B5EF4-FFF2-40B4-BE49-F238E27FC236}">
                <a16:creationId xmlns:a16="http://schemas.microsoft.com/office/drawing/2014/main" id="{0BC21944-7A4D-47A0-A364-2CE4B074DF1E}"/>
              </a:ext>
            </a:extLst>
          </p:cNvPr>
          <p:cNvSpPr txBox="1"/>
          <p:nvPr/>
        </p:nvSpPr>
        <p:spPr>
          <a:xfrm>
            <a:off x="4383247" y="4369994"/>
            <a:ext cx="740135" cy="369332"/>
          </a:xfrm>
          <a:prstGeom prst="rect">
            <a:avLst/>
          </a:prstGeom>
          <a:noFill/>
        </p:spPr>
        <p:txBody>
          <a:bodyPr wrap="square">
            <a:spAutoFit/>
          </a:bodyPr>
          <a:lstStyle/>
          <a:p>
            <a:r>
              <a:rPr lang="de-DE" sz="1800" b="0" i="0" u="none" strike="noStrike" baseline="0" dirty="0">
                <a:latin typeface="ArialMT"/>
              </a:rPr>
              <a:t>7</a:t>
            </a:r>
            <a:endParaRPr lang="de-DE" dirty="0"/>
          </a:p>
        </p:txBody>
      </p:sp>
      <p:sp>
        <p:nvSpPr>
          <p:cNvPr id="91" name="Textfeld 90">
            <a:extLst>
              <a:ext uri="{FF2B5EF4-FFF2-40B4-BE49-F238E27FC236}">
                <a16:creationId xmlns:a16="http://schemas.microsoft.com/office/drawing/2014/main" id="{CE1F92CF-F1E9-4707-B390-058C732DD266}"/>
              </a:ext>
            </a:extLst>
          </p:cNvPr>
          <p:cNvSpPr txBox="1"/>
          <p:nvPr/>
        </p:nvSpPr>
        <p:spPr>
          <a:xfrm>
            <a:off x="2422070" y="6495391"/>
            <a:ext cx="740135" cy="369332"/>
          </a:xfrm>
          <a:prstGeom prst="rect">
            <a:avLst/>
          </a:prstGeom>
          <a:noFill/>
        </p:spPr>
        <p:txBody>
          <a:bodyPr wrap="square">
            <a:spAutoFit/>
          </a:bodyPr>
          <a:lstStyle/>
          <a:p>
            <a:r>
              <a:rPr lang="de-DE" sz="1800" b="0" i="0" u="none" strike="noStrike" baseline="0" dirty="0">
                <a:latin typeface="ArialMT"/>
              </a:rPr>
              <a:t>7</a:t>
            </a:r>
            <a:endParaRPr lang="de-DE" dirty="0"/>
          </a:p>
        </p:txBody>
      </p:sp>
      <p:pic>
        <p:nvPicPr>
          <p:cNvPr id="93" name="Grafik 92">
            <a:extLst>
              <a:ext uri="{FF2B5EF4-FFF2-40B4-BE49-F238E27FC236}">
                <a16:creationId xmlns:a16="http://schemas.microsoft.com/office/drawing/2014/main" id="{4951B604-7573-4680-807D-35FEB6000B35}"/>
              </a:ext>
            </a:extLst>
          </p:cNvPr>
          <p:cNvPicPr>
            <a:picLocks noChangeAspect="1"/>
          </p:cNvPicPr>
          <p:nvPr/>
        </p:nvPicPr>
        <p:blipFill>
          <a:blip r:embed="rId4"/>
          <a:stretch>
            <a:fillRect/>
          </a:stretch>
        </p:blipFill>
        <p:spPr>
          <a:xfrm>
            <a:off x="8596382" y="996349"/>
            <a:ext cx="1477159" cy="1707740"/>
          </a:xfrm>
          <a:prstGeom prst="rect">
            <a:avLst/>
          </a:prstGeom>
        </p:spPr>
      </p:pic>
      <p:sp>
        <p:nvSpPr>
          <p:cNvPr id="79" name="Rechteck 78">
            <a:extLst>
              <a:ext uri="{FF2B5EF4-FFF2-40B4-BE49-F238E27FC236}">
                <a16:creationId xmlns:a16="http://schemas.microsoft.com/office/drawing/2014/main" id="{958DEA4C-6617-455C-85F2-558605E9EFFC}"/>
              </a:ext>
            </a:extLst>
          </p:cNvPr>
          <p:cNvSpPr/>
          <p:nvPr/>
        </p:nvSpPr>
        <p:spPr>
          <a:xfrm>
            <a:off x="0" y="0"/>
            <a:ext cx="12192000" cy="1127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schemeClr val="bg1"/>
                </a:solidFill>
                <a:latin typeface="Arial" panose="020B0604020202020204" pitchFamily="34" charset="0"/>
                <a:cs typeface="Arial" panose="020B0604020202020204" pitchFamily="34" charset="0"/>
              </a:rPr>
              <a:t>                                      </a:t>
            </a:r>
          </a:p>
          <a:p>
            <a:r>
              <a:rPr lang="de-DE" sz="3200" b="1" dirty="0">
                <a:solidFill>
                  <a:schemeClr val="bg1"/>
                </a:solidFill>
                <a:latin typeface="Arial" panose="020B0604020202020204" pitchFamily="34" charset="0"/>
                <a:cs typeface="Arial" panose="020B0604020202020204" pitchFamily="34" charset="0"/>
              </a:rPr>
              <a:t>                                          </a:t>
            </a:r>
            <a:r>
              <a:rPr lang="hu-HU" sz="3200" b="1" dirty="0">
                <a:solidFill>
                  <a:schemeClr val="bg1"/>
                </a:solidFill>
                <a:latin typeface="Arial" panose="020B0604020202020204" pitchFamily="34" charset="0"/>
                <a:cs typeface="Arial" panose="020B0604020202020204" pitchFamily="34" charset="0"/>
              </a:rPr>
              <a:t>YOLO</a:t>
            </a:r>
            <a:r>
              <a:rPr lang="de-DE" sz="3200" b="1" dirty="0">
                <a:solidFill>
                  <a:schemeClr val="bg1"/>
                </a:solidFill>
                <a:latin typeface="Arial" panose="020B0604020202020204" pitchFamily="34" charset="0"/>
                <a:cs typeface="Arial" panose="020B0604020202020204" pitchFamily="34" charset="0"/>
              </a:rPr>
              <a:t> </a:t>
            </a:r>
            <a:r>
              <a:rPr lang="de-DE" sz="3200" b="1" i="0" dirty="0">
                <a:solidFill>
                  <a:schemeClr val="bg1"/>
                </a:solidFill>
                <a:effectLst/>
                <a:latin typeface="Arial" panose="020B0604020202020204" pitchFamily="34" charset="0"/>
                <a:cs typeface="Arial" panose="020B0604020202020204" pitchFamily="34" charset="0"/>
              </a:rPr>
              <a:t>Training</a:t>
            </a:r>
            <a:endParaRPr lang="de-DE" sz="3200" b="1" dirty="0">
              <a:solidFill>
                <a:schemeClr val="bg1"/>
              </a:solidFill>
              <a:latin typeface="Arial" panose="020B0604020202020204" pitchFamily="34" charset="0"/>
              <a:cs typeface="Arial" panose="020B0604020202020204" pitchFamily="34" charset="0"/>
            </a:endParaRPr>
          </a:p>
          <a:p>
            <a:endParaRPr lang="de-DE" sz="3200" b="1" dirty="0">
              <a:latin typeface="Arial Nova" panose="020B0504020202020204" pitchFamily="34" charset="0"/>
            </a:endParaRPr>
          </a:p>
        </p:txBody>
      </p:sp>
      <p:sp>
        <p:nvSpPr>
          <p:cNvPr id="2" name="Datumsplatzhalter 1">
            <a:extLst>
              <a:ext uri="{FF2B5EF4-FFF2-40B4-BE49-F238E27FC236}">
                <a16:creationId xmlns:a16="http://schemas.microsoft.com/office/drawing/2014/main" id="{F2CBFE9D-0BCD-42A4-8BAB-A482D1490B3B}"/>
              </a:ext>
            </a:extLst>
          </p:cNvPr>
          <p:cNvSpPr>
            <a:spLocks noGrp="1"/>
          </p:cNvSpPr>
          <p:nvPr>
            <p:ph type="dt" sz="half" idx="10"/>
          </p:nvPr>
        </p:nvSpPr>
        <p:spPr/>
        <p:txBody>
          <a:bodyPr/>
          <a:lstStyle/>
          <a:p>
            <a:fld id="{2A3B1AE0-2B35-46F9-9944-DD94366CC768}" type="datetime1">
              <a:rPr lang="de-DE" smtClean="0"/>
              <a:t>24.04.2022</a:t>
            </a:fld>
            <a:endParaRPr lang="de-DE"/>
          </a:p>
        </p:txBody>
      </p:sp>
      <p:sp>
        <p:nvSpPr>
          <p:cNvPr id="3" name="Foliennummernplatzhalter 2">
            <a:extLst>
              <a:ext uri="{FF2B5EF4-FFF2-40B4-BE49-F238E27FC236}">
                <a16:creationId xmlns:a16="http://schemas.microsoft.com/office/drawing/2014/main" id="{6A057701-0882-4AF2-BDB8-769092D5B81D}"/>
              </a:ext>
            </a:extLst>
          </p:cNvPr>
          <p:cNvSpPr>
            <a:spLocks noGrp="1"/>
          </p:cNvSpPr>
          <p:nvPr>
            <p:ph type="sldNum" sz="quarter" idx="12"/>
          </p:nvPr>
        </p:nvSpPr>
        <p:spPr/>
        <p:txBody>
          <a:bodyPr/>
          <a:lstStyle/>
          <a:p>
            <a:fld id="{F7B85D95-4385-4A8C-B85C-EB91828EDBB4}" type="slidenum">
              <a:rPr lang="de-DE" smtClean="0"/>
              <a:t>25</a:t>
            </a:fld>
            <a:endParaRPr lang="de-DE"/>
          </a:p>
        </p:txBody>
      </p:sp>
    </p:spTree>
    <p:extLst>
      <p:ext uri="{BB962C8B-B14F-4D97-AF65-F5344CB8AC3E}">
        <p14:creationId xmlns:p14="http://schemas.microsoft.com/office/powerpoint/2010/main" val="311451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07FC07B-18E6-4DCB-9449-A0F0527DFB1D}"/>
              </a:ext>
            </a:extLst>
          </p:cNvPr>
          <p:cNvPicPr/>
          <p:nvPr/>
        </p:nvPicPr>
        <p:blipFill>
          <a:blip r:embed="rId3">
            <a:extLst>
              <a:ext uri="{28A0092B-C50C-407E-A947-70E740481C1C}">
                <a14:useLocalDpi xmlns:a14="http://schemas.microsoft.com/office/drawing/2010/main" val="0"/>
              </a:ext>
            </a:extLst>
          </a:blip>
          <a:stretch>
            <a:fillRect/>
          </a:stretch>
        </p:blipFill>
        <p:spPr>
          <a:xfrm>
            <a:off x="1812208" y="1555811"/>
            <a:ext cx="6642545" cy="3746377"/>
          </a:xfrm>
          <a:prstGeom prst="rect">
            <a:avLst/>
          </a:prstGeom>
        </p:spPr>
      </p:pic>
      <p:sp>
        <p:nvSpPr>
          <p:cNvPr id="7" name="Textfeld 6">
            <a:extLst>
              <a:ext uri="{FF2B5EF4-FFF2-40B4-BE49-F238E27FC236}">
                <a16:creationId xmlns:a16="http://schemas.microsoft.com/office/drawing/2014/main" id="{26A396CD-A547-4FB3-B5C6-7EE9B19E3BCC}"/>
              </a:ext>
            </a:extLst>
          </p:cNvPr>
          <p:cNvSpPr txBox="1"/>
          <p:nvPr/>
        </p:nvSpPr>
        <p:spPr>
          <a:xfrm>
            <a:off x="2235211" y="6110012"/>
            <a:ext cx="6096000" cy="369332"/>
          </a:xfrm>
          <a:prstGeom prst="rect">
            <a:avLst/>
          </a:prstGeom>
          <a:noFill/>
        </p:spPr>
        <p:txBody>
          <a:bodyPr wrap="square">
            <a:spAutoFit/>
          </a:bodyPr>
          <a:lstStyle/>
          <a:p>
            <a:r>
              <a:rPr lang="de-DE" i="1" dirty="0"/>
              <a:t>https://link.springer.com/article/10.1007/s11042-021-10711-8</a:t>
            </a:r>
          </a:p>
        </p:txBody>
      </p:sp>
      <p:sp>
        <p:nvSpPr>
          <p:cNvPr id="8" name="Rechteck 7">
            <a:extLst>
              <a:ext uri="{FF2B5EF4-FFF2-40B4-BE49-F238E27FC236}">
                <a16:creationId xmlns:a16="http://schemas.microsoft.com/office/drawing/2014/main" id="{BEA17E43-1C4F-430A-B719-3D446A5E9624}"/>
              </a:ext>
            </a:extLst>
          </p:cNvPr>
          <p:cNvSpPr/>
          <p:nvPr/>
        </p:nvSpPr>
        <p:spPr>
          <a:xfrm>
            <a:off x="0" y="1"/>
            <a:ext cx="12192000" cy="13098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400" b="1" dirty="0">
                <a:latin typeface="Arial" panose="020B0604020202020204" pitchFamily="34" charset="0"/>
                <a:cs typeface="Arial" panose="020B0604020202020204" pitchFamily="34" charset="0"/>
              </a:rPr>
              <a:t>                   YOLOv3 network architecture</a:t>
            </a:r>
          </a:p>
        </p:txBody>
      </p:sp>
      <p:sp>
        <p:nvSpPr>
          <p:cNvPr id="2" name="Datumsplatzhalter 1">
            <a:extLst>
              <a:ext uri="{FF2B5EF4-FFF2-40B4-BE49-F238E27FC236}">
                <a16:creationId xmlns:a16="http://schemas.microsoft.com/office/drawing/2014/main" id="{ABFB8E4F-CEC7-4F79-B6EC-999F220DC822}"/>
              </a:ext>
            </a:extLst>
          </p:cNvPr>
          <p:cNvSpPr>
            <a:spLocks noGrp="1"/>
          </p:cNvSpPr>
          <p:nvPr>
            <p:ph type="dt" sz="half" idx="10"/>
          </p:nvPr>
        </p:nvSpPr>
        <p:spPr/>
        <p:txBody>
          <a:bodyPr/>
          <a:lstStyle/>
          <a:p>
            <a:fld id="{FABFE0E5-2931-493D-BB07-30DE8D626CE0}" type="datetime1">
              <a:rPr lang="de-DE" smtClean="0"/>
              <a:t>24.04.2022</a:t>
            </a:fld>
            <a:endParaRPr lang="de-DE"/>
          </a:p>
        </p:txBody>
      </p:sp>
      <p:sp>
        <p:nvSpPr>
          <p:cNvPr id="3" name="Foliennummernplatzhalter 2">
            <a:extLst>
              <a:ext uri="{FF2B5EF4-FFF2-40B4-BE49-F238E27FC236}">
                <a16:creationId xmlns:a16="http://schemas.microsoft.com/office/drawing/2014/main" id="{2E4AB159-746A-4A89-B473-EFA8F7CAB452}"/>
              </a:ext>
            </a:extLst>
          </p:cNvPr>
          <p:cNvSpPr>
            <a:spLocks noGrp="1"/>
          </p:cNvSpPr>
          <p:nvPr>
            <p:ph type="sldNum" sz="quarter" idx="12"/>
          </p:nvPr>
        </p:nvSpPr>
        <p:spPr/>
        <p:txBody>
          <a:bodyPr/>
          <a:lstStyle/>
          <a:p>
            <a:fld id="{F7B85D95-4385-4A8C-B85C-EB91828EDBB4}" type="slidenum">
              <a:rPr lang="de-DE" smtClean="0"/>
              <a:t>26</a:t>
            </a:fld>
            <a:endParaRPr lang="de-DE"/>
          </a:p>
        </p:txBody>
      </p:sp>
    </p:spTree>
    <p:extLst>
      <p:ext uri="{BB962C8B-B14F-4D97-AF65-F5344CB8AC3E}">
        <p14:creationId xmlns:p14="http://schemas.microsoft.com/office/powerpoint/2010/main" val="2293967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7AA52447-13BE-45EC-968C-6F08EB3C082E}"/>
              </a:ext>
            </a:extLst>
          </p:cNvPr>
          <p:cNvSpPr txBox="1"/>
          <p:nvPr/>
        </p:nvSpPr>
        <p:spPr>
          <a:xfrm>
            <a:off x="1302290" y="6286561"/>
            <a:ext cx="4042625" cy="369332"/>
          </a:xfrm>
          <a:prstGeom prst="rect">
            <a:avLst/>
          </a:prstGeom>
          <a:noFill/>
        </p:spPr>
        <p:txBody>
          <a:bodyPr wrap="square">
            <a:spAutoFit/>
          </a:bodyPr>
          <a:lstStyle/>
          <a:p>
            <a:r>
              <a:rPr lang="de-DE" i="1" dirty="0">
                <a:solidFill>
                  <a:schemeClr val="tx1">
                    <a:lumMod val="75000"/>
                    <a:lumOff val="25000"/>
                  </a:schemeClr>
                </a:solidFill>
              </a:rPr>
              <a:t>https://arxiv.org/pdf/1804.02767.pdf</a:t>
            </a:r>
          </a:p>
        </p:txBody>
      </p:sp>
      <p:pic>
        <p:nvPicPr>
          <p:cNvPr id="9" name="Grafik 8">
            <a:extLst>
              <a:ext uri="{FF2B5EF4-FFF2-40B4-BE49-F238E27FC236}">
                <a16:creationId xmlns:a16="http://schemas.microsoft.com/office/drawing/2014/main" id="{1EA48DA4-9A0E-40DB-A029-C5DB9C2AAB4E}"/>
              </a:ext>
            </a:extLst>
          </p:cNvPr>
          <p:cNvPicPr>
            <a:picLocks noChangeAspect="1"/>
          </p:cNvPicPr>
          <p:nvPr/>
        </p:nvPicPr>
        <p:blipFill>
          <a:blip r:embed="rId3"/>
          <a:stretch>
            <a:fillRect/>
          </a:stretch>
        </p:blipFill>
        <p:spPr>
          <a:xfrm>
            <a:off x="306673" y="2488320"/>
            <a:ext cx="5430175" cy="3419662"/>
          </a:xfrm>
          <a:prstGeom prst="rect">
            <a:avLst/>
          </a:prstGeom>
        </p:spPr>
      </p:pic>
      <p:sp>
        <p:nvSpPr>
          <p:cNvPr id="6" name="Rechteck 5">
            <a:extLst>
              <a:ext uri="{FF2B5EF4-FFF2-40B4-BE49-F238E27FC236}">
                <a16:creationId xmlns:a16="http://schemas.microsoft.com/office/drawing/2014/main" id="{195A40FB-AD11-4BC5-9C2F-D2B56E29F15B}"/>
              </a:ext>
            </a:extLst>
          </p:cNvPr>
          <p:cNvSpPr/>
          <p:nvPr/>
        </p:nvSpPr>
        <p:spPr>
          <a:xfrm>
            <a:off x="0" y="0"/>
            <a:ext cx="12192000" cy="9620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800" dirty="0"/>
              <a:t>                     </a:t>
            </a:r>
            <a:r>
              <a:rPr lang="de-DE" sz="4800" b="1" dirty="0">
                <a:latin typeface="Arial" panose="020B0604020202020204" pitchFamily="34" charset="0"/>
                <a:cs typeface="Arial" panose="020B0604020202020204" pitchFamily="34" charset="0"/>
              </a:rPr>
              <a:t>Leistungsvergleiche</a:t>
            </a:r>
          </a:p>
        </p:txBody>
      </p:sp>
      <p:sp>
        <p:nvSpPr>
          <p:cNvPr id="8" name="Textfeld 7">
            <a:extLst>
              <a:ext uri="{FF2B5EF4-FFF2-40B4-BE49-F238E27FC236}">
                <a16:creationId xmlns:a16="http://schemas.microsoft.com/office/drawing/2014/main" id="{05A16043-6A6C-44D8-858D-F94175801948}"/>
              </a:ext>
            </a:extLst>
          </p:cNvPr>
          <p:cNvSpPr txBox="1"/>
          <p:nvPr/>
        </p:nvSpPr>
        <p:spPr>
          <a:xfrm>
            <a:off x="1090291" y="950018"/>
            <a:ext cx="8882108" cy="1200329"/>
          </a:xfrm>
          <a:prstGeom prst="rect">
            <a:avLst/>
          </a:prstGeom>
          <a:noFill/>
        </p:spPr>
        <p:txBody>
          <a:bodyPr wrap="square">
            <a:spAutoFit/>
          </a:bodyPr>
          <a:lstStyle/>
          <a:p>
            <a:pPr algn="l"/>
            <a:r>
              <a:rPr lang="en-US" b="1" i="0" dirty="0">
                <a:solidFill>
                  <a:schemeClr val="tx1">
                    <a:lumMod val="75000"/>
                    <a:lumOff val="25000"/>
                  </a:schemeClr>
                </a:solidFill>
                <a:effectLst/>
                <a:latin typeface="Roboto Slab"/>
              </a:rPr>
              <a:t>Comparison to Other Detectors</a:t>
            </a:r>
          </a:p>
          <a:p>
            <a:pPr algn="just"/>
            <a:r>
              <a:rPr lang="en-US" b="0" i="0" dirty="0">
                <a:solidFill>
                  <a:srgbClr val="7030A0"/>
                </a:solidFill>
                <a:effectLst/>
                <a:latin typeface="Roboto" panose="02000000000000000000" pitchFamily="2" charset="0"/>
              </a:rPr>
              <a:t>“YOLOv3 is extremely fast and accurate. In </a:t>
            </a:r>
            <a:r>
              <a:rPr lang="en-US" b="0" i="0" dirty="0" err="1">
                <a:solidFill>
                  <a:srgbClr val="7030A0"/>
                </a:solidFill>
                <a:effectLst/>
                <a:latin typeface="Roboto" panose="02000000000000000000" pitchFamily="2" charset="0"/>
              </a:rPr>
              <a:t>mAP</a:t>
            </a:r>
            <a:r>
              <a:rPr lang="en-US" b="0" i="0" dirty="0">
                <a:solidFill>
                  <a:srgbClr val="7030A0"/>
                </a:solidFill>
                <a:effectLst/>
                <a:latin typeface="Roboto" panose="02000000000000000000" pitchFamily="2" charset="0"/>
              </a:rPr>
              <a:t> measured at .5 IOU YOLOv3 is on par with Focal Loss but about 4x faster. Moreover, you can easily tradeoff between speed and accuracy simply by changing the size of the model, no retraining required!”</a:t>
            </a:r>
          </a:p>
        </p:txBody>
      </p:sp>
      <p:sp>
        <p:nvSpPr>
          <p:cNvPr id="10" name="Textfeld 9">
            <a:extLst>
              <a:ext uri="{FF2B5EF4-FFF2-40B4-BE49-F238E27FC236}">
                <a16:creationId xmlns:a16="http://schemas.microsoft.com/office/drawing/2014/main" id="{E91F56F2-2C42-4A0C-971B-62B649637336}"/>
              </a:ext>
            </a:extLst>
          </p:cNvPr>
          <p:cNvSpPr txBox="1"/>
          <p:nvPr/>
        </p:nvSpPr>
        <p:spPr>
          <a:xfrm>
            <a:off x="7842291" y="6301950"/>
            <a:ext cx="3802371" cy="338554"/>
          </a:xfrm>
          <a:prstGeom prst="rect">
            <a:avLst/>
          </a:prstGeom>
          <a:noFill/>
        </p:spPr>
        <p:txBody>
          <a:bodyPr wrap="square">
            <a:spAutoFit/>
          </a:bodyPr>
          <a:lstStyle/>
          <a:p>
            <a:r>
              <a:rPr lang="en-US" sz="1600" b="0" i="1" dirty="0">
                <a:solidFill>
                  <a:schemeClr val="tx1">
                    <a:lumMod val="75000"/>
                    <a:lumOff val="25000"/>
                  </a:schemeClr>
                </a:solidFill>
                <a:effectLst/>
                <a:latin typeface="Roboto" panose="02000000000000000000" pitchFamily="2" charset="0"/>
              </a:rPr>
              <a:t>https://pjreddie.com/darknet/yolo/</a:t>
            </a:r>
            <a:endParaRPr lang="de-DE" sz="1600" i="1" dirty="0">
              <a:solidFill>
                <a:schemeClr val="tx1">
                  <a:lumMod val="75000"/>
                  <a:lumOff val="25000"/>
                </a:schemeClr>
              </a:solidFill>
            </a:endParaRPr>
          </a:p>
        </p:txBody>
      </p:sp>
      <p:pic>
        <p:nvPicPr>
          <p:cNvPr id="12" name="Grafik 11">
            <a:extLst>
              <a:ext uri="{FF2B5EF4-FFF2-40B4-BE49-F238E27FC236}">
                <a16:creationId xmlns:a16="http://schemas.microsoft.com/office/drawing/2014/main" id="{113288F3-B146-4AB8-88D6-58C05CCC4C38}"/>
              </a:ext>
            </a:extLst>
          </p:cNvPr>
          <p:cNvPicPr>
            <a:picLocks noChangeAspect="1"/>
          </p:cNvPicPr>
          <p:nvPr/>
        </p:nvPicPr>
        <p:blipFill>
          <a:blip r:embed="rId4"/>
          <a:stretch>
            <a:fillRect/>
          </a:stretch>
        </p:blipFill>
        <p:spPr>
          <a:xfrm>
            <a:off x="7247126" y="2238941"/>
            <a:ext cx="4465717" cy="3693677"/>
          </a:xfrm>
          <a:prstGeom prst="rect">
            <a:avLst/>
          </a:prstGeom>
        </p:spPr>
      </p:pic>
      <p:sp>
        <p:nvSpPr>
          <p:cNvPr id="14" name="Textfeld 13">
            <a:extLst>
              <a:ext uri="{FF2B5EF4-FFF2-40B4-BE49-F238E27FC236}">
                <a16:creationId xmlns:a16="http://schemas.microsoft.com/office/drawing/2014/main" id="{30BF2434-C73A-4910-9894-5F77F4BDD526}"/>
              </a:ext>
            </a:extLst>
          </p:cNvPr>
          <p:cNvSpPr txBox="1"/>
          <p:nvPr/>
        </p:nvSpPr>
        <p:spPr>
          <a:xfrm>
            <a:off x="7665869" y="5932618"/>
            <a:ext cx="3910613" cy="369332"/>
          </a:xfrm>
          <a:prstGeom prst="rect">
            <a:avLst/>
          </a:prstGeom>
          <a:noFill/>
        </p:spPr>
        <p:txBody>
          <a:bodyPr wrap="square">
            <a:spAutoFit/>
          </a:bodyPr>
          <a:lstStyle/>
          <a:p>
            <a:pPr algn="l"/>
            <a:r>
              <a:rPr lang="en-US" b="0" i="0" dirty="0">
                <a:solidFill>
                  <a:schemeClr val="tx1">
                    <a:lumMod val="75000"/>
                    <a:lumOff val="25000"/>
                  </a:schemeClr>
                </a:solidFill>
                <a:effectLst/>
                <a:latin typeface="Roboto Slab"/>
              </a:rPr>
              <a:t>Performance on the COCO Dataset</a:t>
            </a:r>
          </a:p>
        </p:txBody>
      </p:sp>
      <p:sp>
        <p:nvSpPr>
          <p:cNvPr id="2" name="Datumsplatzhalter 1">
            <a:extLst>
              <a:ext uri="{FF2B5EF4-FFF2-40B4-BE49-F238E27FC236}">
                <a16:creationId xmlns:a16="http://schemas.microsoft.com/office/drawing/2014/main" id="{0D11F80D-DBCA-49C0-B13A-127DC3512F32}"/>
              </a:ext>
            </a:extLst>
          </p:cNvPr>
          <p:cNvSpPr>
            <a:spLocks noGrp="1"/>
          </p:cNvSpPr>
          <p:nvPr>
            <p:ph type="dt" sz="half" idx="10"/>
          </p:nvPr>
        </p:nvSpPr>
        <p:spPr/>
        <p:txBody>
          <a:bodyPr/>
          <a:lstStyle/>
          <a:p>
            <a:fld id="{467304B7-ADCF-42B3-9552-59FA5FDE1C60}" type="datetime1">
              <a:rPr lang="de-DE" smtClean="0"/>
              <a:t>24.04.2022</a:t>
            </a:fld>
            <a:endParaRPr lang="de-DE"/>
          </a:p>
        </p:txBody>
      </p:sp>
      <p:sp>
        <p:nvSpPr>
          <p:cNvPr id="3" name="Foliennummernplatzhalter 2">
            <a:extLst>
              <a:ext uri="{FF2B5EF4-FFF2-40B4-BE49-F238E27FC236}">
                <a16:creationId xmlns:a16="http://schemas.microsoft.com/office/drawing/2014/main" id="{8DE18481-F27E-4337-970B-484CA2ED85ED}"/>
              </a:ext>
            </a:extLst>
          </p:cNvPr>
          <p:cNvSpPr>
            <a:spLocks noGrp="1"/>
          </p:cNvSpPr>
          <p:nvPr>
            <p:ph type="sldNum" sz="quarter" idx="12"/>
          </p:nvPr>
        </p:nvSpPr>
        <p:spPr/>
        <p:txBody>
          <a:bodyPr/>
          <a:lstStyle/>
          <a:p>
            <a:fld id="{F7B85D95-4385-4A8C-B85C-EB91828EDBB4}" type="slidenum">
              <a:rPr lang="de-DE" smtClean="0"/>
              <a:t>27</a:t>
            </a:fld>
            <a:endParaRPr lang="de-DE"/>
          </a:p>
        </p:txBody>
      </p:sp>
    </p:spTree>
    <p:extLst>
      <p:ext uri="{BB962C8B-B14F-4D97-AF65-F5344CB8AC3E}">
        <p14:creationId xmlns:p14="http://schemas.microsoft.com/office/powerpoint/2010/main" val="405742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3A1957B-816F-46C0-9580-D2E46DEC529E}"/>
              </a:ext>
            </a:extLst>
          </p:cNvPr>
          <p:cNvSpPr/>
          <p:nvPr/>
        </p:nvSpPr>
        <p:spPr>
          <a:xfrm>
            <a:off x="0" y="1"/>
            <a:ext cx="12192000" cy="12546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                                        </a:t>
            </a:r>
            <a:r>
              <a:rPr lang="de-DE" sz="4400" b="1" dirty="0">
                <a:effectLst/>
                <a:latin typeface="Arial" panose="020B0604020202020204" pitchFamily="34" charset="0"/>
              </a:rPr>
              <a:t>Annotation Data</a:t>
            </a:r>
            <a:endParaRPr lang="de-DE" sz="4000" b="1" dirty="0">
              <a:latin typeface="Arial" panose="020B0604020202020204" pitchFamily="34" charset="0"/>
              <a:cs typeface="Arial" panose="020B0604020202020204" pitchFamily="34" charset="0"/>
            </a:endParaRPr>
          </a:p>
        </p:txBody>
      </p:sp>
      <p:pic>
        <p:nvPicPr>
          <p:cNvPr id="4" name="Grafik 3">
            <a:extLst>
              <a:ext uri="{FF2B5EF4-FFF2-40B4-BE49-F238E27FC236}">
                <a16:creationId xmlns:a16="http://schemas.microsoft.com/office/drawing/2014/main" id="{84AA5194-10A3-46F9-8D72-378B8C22C603}"/>
              </a:ext>
            </a:extLst>
          </p:cNvPr>
          <p:cNvPicPr>
            <a:picLocks noChangeAspect="1"/>
          </p:cNvPicPr>
          <p:nvPr/>
        </p:nvPicPr>
        <p:blipFill>
          <a:blip r:embed="rId3"/>
          <a:stretch>
            <a:fillRect/>
          </a:stretch>
        </p:blipFill>
        <p:spPr>
          <a:xfrm>
            <a:off x="1536417" y="1388905"/>
            <a:ext cx="9119165" cy="4710953"/>
          </a:xfrm>
          <a:prstGeom prst="rect">
            <a:avLst/>
          </a:prstGeom>
        </p:spPr>
      </p:pic>
      <p:sp>
        <p:nvSpPr>
          <p:cNvPr id="3" name="Datumsplatzhalter 2">
            <a:extLst>
              <a:ext uri="{FF2B5EF4-FFF2-40B4-BE49-F238E27FC236}">
                <a16:creationId xmlns:a16="http://schemas.microsoft.com/office/drawing/2014/main" id="{3E3B75AC-6B40-4D72-A358-03AA441FCAF0}"/>
              </a:ext>
            </a:extLst>
          </p:cNvPr>
          <p:cNvSpPr>
            <a:spLocks noGrp="1"/>
          </p:cNvSpPr>
          <p:nvPr>
            <p:ph type="dt" sz="half" idx="10"/>
          </p:nvPr>
        </p:nvSpPr>
        <p:spPr/>
        <p:txBody>
          <a:bodyPr/>
          <a:lstStyle/>
          <a:p>
            <a:fld id="{F6040969-26B8-4E6B-8165-1AD63293B63C}" type="datetime1">
              <a:rPr lang="de-DE" smtClean="0"/>
              <a:t>24.04.2022</a:t>
            </a:fld>
            <a:endParaRPr lang="de-DE"/>
          </a:p>
        </p:txBody>
      </p:sp>
      <p:sp>
        <p:nvSpPr>
          <p:cNvPr id="5" name="Foliennummernplatzhalter 4">
            <a:extLst>
              <a:ext uri="{FF2B5EF4-FFF2-40B4-BE49-F238E27FC236}">
                <a16:creationId xmlns:a16="http://schemas.microsoft.com/office/drawing/2014/main" id="{16513F7B-8F6B-4C04-90A5-9D543860E505}"/>
              </a:ext>
            </a:extLst>
          </p:cNvPr>
          <p:cNvSpPr>
            <a:spLocks noGrp="1"/>
          </p:cNvSpPr>
          <p:nvPr>
            <p:ph type="sldNum" sz="quarter" idx="12"/>
          </p:nvPr>
        </p:nvSpPr>
        <p:spPr/>
        <p:txBody>
          <a:bodyPr/>
          <a:lstStyle/>
          <a:p>
            <a:fld id="{F7B85D95-4385-4A8C-B85C-EB91828EDBB4}" type="slidenum">
              <a:rPr lang="de-DE" smtClean="0"/>
              <a:t>28</a:t>
            </a:fld>
            <a:endParaRPr lang="de-DE"/>
          </a:p>
        </p:txBody>
      </p:sp>
    </p:spTree>
    <p:extLst>
      <p:ext uri="{BB962C8B-B14F-4D97-AF65-F5344CB8AC3E}">
        <p14:creationId xmlns:p14="http://schemas.microsoft.com/office/powerpoint/2010/main" val="3655045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8B3B81-99C4-42FF-915A-96B4A46664A0}"/>
              </a:ext>
            </a:extLst>
          </p:cNvPr>
          <p:cNvPicPr/>
          <p:nvPr/>
        </p:nvPicPr>
        <p:blipFill>
          <a:blip r:embed="rId2">
            <a:extLst>
              <a:ext uri="{28A0092B-C50C-407E-A947-70E740481C1C}">
                <a14:useLocalDpi xmlns:a14="http://schemas.microsoft.com/office/drawing/2010/main" val="0"/>
              </a:ext>
            </a:extLst>
          </a:blip>
          <a:stretch>
            <a:fillRect/>
          </a:stretch>
        </p:blipFill>
        <p:spPr>
          <a:xfrm>
            <a:off x="499731" y="1796902"/>
            <a:ext cx="4082902" cy="4348717"/>
          </a:xfrm>
          <a:prstGeom prst="rect">
            <a:avLst/>
          </a:prstGeom>
        </p:spPr>
      </p:pic>
      <p:grpSp>
        <p:nvGrpSpPr>
          <p:cNvPr id="5" name="Gruppieren 4">
            <a:extLst>
              <a:ext uri="{FF2B5EF4-FFF2-40B4-BE49-F238E27FC236}">
                <a16:creationId xmlns:a16="http://schemas.microsoft.com/office/drawing/2014/main" id="{CEEE271F-8266-4915-AEE4-FF49EE3DE995}"/>
              </a:ext>
            </a:extLst>
          </p:cNvPr>
          <p:cNvGrpSpPr/>
          <p:nvPr/>
        </p:nvGrpSpPr>
        <p:grpSpPr>
          <a:xfrm>
            <a:off x="5284086" y="2176637"/>
            <a:ext cx="6065513" cy="3765378"/>
            <a:chOff x="0" y="0"/>
            <a:chExt cx="5615740" cy="2829560"/>
          </a:xfrm>
        </p:grpSpPr>
        <p:pic>
          <p:nvPicPr>
            <p:cNvPr id="6" name="Grafik 5" descr="Ein Bild, das Text enthält.&#10;&#10;Automatisch generierte Beschreibung">
              <a:extLst>
                <a:ext uri="{FF2B5EF4-FFF2-40B4-BE49-F238E27FC236}">
                  <a16:creationId xmlns:a16="http://schemas.microsoft.com/office/drawing/2014/main" id="{5A16F48A-FE6A-4626-9448-B6D461AAC4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00655" cy="2829560"/>
            </a:xfrm>
            <a:prstGeom prst="rect">
              <a:avLst/>
            </a:prstGeom>
            <a:noFill/>
            <a:ln>
              <a:solidFill>
                <a:schemeClr val="bg2">
                  <a:lumMod val="90000"/>
                </a:schemeClr>
              </a:solidFill>
            </a:ln>
          </p:spPr>
        </p:pic>
        <p:pic>
          <p:nvPicPr>
            <p:cNvPr id="7" name="Grafik 6" descr="Ein Bild, das Text enthält.&#10;&#10;Automatisch generierte Beschreibung">
              <a:extLst>
                <a:ext uri="{FF2B5EF4-FFF2-40B4-BE49-F238E27FC236}">
                  <a16:creationId xmlns:a16="http://schemas.microsoft.com/office/drawing/2014/main" id="{BCCB9E34-9FD0-4DCF-A91E-A61CB9C9F9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5600" y="108000"/>
              <a:ext cx="2390140" cy="2720975"/>
            </a:xfrm>
            <a:prstGeom prst="rect">
              <a:avLst/>
            </a:prstGeom>
            <a:ln>
              <a:solidFill>
                <a:schemeClr val="bg2">
                  <a:lumMod val="90000"/>
                </a:schemeClr>
              </a:solidFill>
            </a:ln>
          </p:spPr>
        </p:pic>
      </p:grpSp>
      <p:sp>
        <p:nvSpPr>
          <p:cNvPr id="9" name="Rechteck 8">
            <a:extLst>
              <a:ext uri="{FF2B5EF4-FFF2-40B4-BE49-F238E27FC236}">
                <a16:creationId xmlns:a16="http://schemas.microsoft.com/office/drawing/2014/main" id="{D8C2F5F9-AC09-47A4-9C0A-D2FE7B272591}"/>
              </a:ext>
            </a:extLst>
          </p:cNvPr>
          <p:cNvSpPr/>
          <p:nvPr/>
        </p:nvSpPr>
        <p:spPr>
          <a:xfrm>
            <a:off x="0" y="1"/>
            <a:ext cx="12192000" cy="12546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                                             </a:t>
            </a:r>
            <a:r>
              <a:rPr lang="de-DE" sz="4000" b="1" dirty="0">
                <a:latin typeface="Arial" panose="020B0604020202020204" pitchFamily="34" charset="0"/>
                <a:cs typeface="Arial" panose="020B0604020202020204" pitchFamily="34" charset="0"/>
              </a:rPr>
              <a:t>Methodik</a:t>
            </a:r>
          </a:p>
        </p:txBody>
      </p:sp>
      <p:sp>
        <p:nvSpPr>
          <p:cNvPr id="2" name="Datumsplatzhalter 1">
            <a:extLst>
              <a:ext uri="{FF2B5EF4-FFF2-40B4-BE49-F238E27FC236}">
                <a16:creationId xmlns:a16="http://schemas.microsoft.com/office/drawing/2014/main" id="{EE1C1C1C-506B-40F7-92F4-0E7CE2DFDEA1}"/>
              </a:ext>
            </a:extLst>
          </p:cNvPr>
          <p:cNvSpPr>
            <a:spLocks noGrp="1"/>
          </p:cNvSpPr>
          <p:nvPr>
            <p:ph type="dt" sz="half" idx="10"/>
          </p:nvPr>
        </p:nvSpPr>
        <p:spPr/>
        <p:txBody>
          <a:bodyPr/>
          <a:lstStyle/>
          <a:p>
            <a:fld id="{79FEE2B8-EBBB-4444-99BE-AD30786BB98E}" type="datetime1">
              <a:rPr lang="de-DE" smtClean="0"/>
              <a:t>24.04.2022</a:t>
            </a:fld>
            <a:endParaRPr lang="de-DE"/>
          </a:p>
        </p:txBody>
      </p:sp>
      <p:sp>
        <p:nvSpPr>
          <p:cNvPr id="3" name="Foliennummernplatzhalter 2">
            <a:extLst>
              <a:ext uri="{FF2B5EF4-FFF2-40B4-BE49-F238E27FC236}">
                <a16:creationId xmlns:a16="http://schemas.microsoft.com/office/drawing/2014/main" id="{1A84F569-A1C0-44AD-BB2E-725509EBCB69}"/>
              </a:ext>
            </a:extLst>
          </p:cNvPr>
          <p:cNvSpPr>
            <a:spLocks noGrp="1"/>
          </p:cNvSpPr>
          <p:nvPr>
            <p:ph type="sldNum" sz="quarter" idx="12"/>
          </p:nvPr>
        </p:nvSpPr>
        <p:spPr/>
        <p:txBody>
          <a:bodyPr/>
          <a:lstStyle/>
          <a:p>
            <a:fld id="{F7B85D95-4385-4A8C-B85C-EB91828EDBB4}" type="slidenum">
              <a:rPr lang="de-DE" smtClean="0"/>
              <a:t>29</a:t>
            </a:fld>
            <a:endParaRPr lang="de-DE"/>
          </a:p>
        </p:txBody>
      </p:sp>
    </p:spTree>
    <p:extLst>
      <p:ext uri="{BB962C8B-B14F-4D97-AF65-F5344CB8AC3E}">
        <p14:creationId xmlns:p14="http://schemas.microsoft.com/office/powerpoint/2010/main" val="3187525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671A0EC-44D9-4AAB-9DFD-31E1D55F2D65}"/>
              </a:ext>
            </a:extLst>
          </p:cNvPr>
          <p:cNvSpPr/>
          <p:nvPr/>
        </p:nvSpPr>
        <p:spPr>
          <a:xfrm>
            <a:off x="0" y="0"/>
            <a:ext cx="12192000" cy="138223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0" dirty="0">
                <a:effectLst/>
                <a:latin typeface="Arial" panose="020B0604020202020204" pitchFamily="34" charset="0"/>
                <a:ea typeface="Times New Roman" panose="02020603050405020304" pitchFamily="18" charset="0"/>
                <a:cs typeface="Arial" panose="020B0604020202020204" pitchFamily="34" charset="0"/>
              </a:rPr>
              <a:t>             </a:t>
            </a:r>
            <a:r>
              <a:rPr lang="de-DE" sz="6600" b="1" dirty="0">
                <a:effectLst/>
                <a:latin typeface="Arial" panose="020B0604020202020204" pitchFamily="34" charset="0"/>
                <a:ea typeface="Times New Roman" panose="02020603050405020304" pitchFamily="18" charset="0"/>
                <a:cs typeface="Arial" panose="020B0604020202020204" pitchFamily="34" charset="0"/>
              </a:rPr>
              <a:t>Computer vision   </a:t>
            </a:r>
            <a:endParaRPr lang="de-DE" sz="60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2" name="Textfeld 11">
            <a:extLst>
              <a:ext uri="{FF2B5EF4-FFF2-40B4-BE49-F238E27FC236}">
                <a16:creationId xmlns:a16="http://schemas.microsoft.com/office/drawing/2014/main" id="{FBC56ED4-5BEB-48D9-B1E6-BD57FE469F5D}"/>
              </a:ext>
            </a:extLst>
          </p:cNvPr>
          <p:cNvSpPr txBox="1"/>
          <p:nvPr/>
        </p:nvSpPr>
        <p:spPr>
          <a:xfrm>
            <a:off x="1863411" y="5462499"/>
            <a:ext cx="7663648" cy="307777"/>
          </a:xfrm>
          <a:prstGeom prst="rect">
            <a:avLst/>
          </a:prstGeom>
          <a:noFill/>
        </p:spPr>
        <p:txBody>
          <a:bodyPr wrap="square">
            <a:spAutoFit/>
          </a:bodyPr>
          <a:lstStyle/>
          <a:p>
            <a:r>
              <a:rPr lang="de-DE" sz="1400" dirty="0"/>
              <a:t>https://www.natural-solutions.eu/blog/le-deep-learning-et-la-reconnaissance-dimage</a:t>
            </a:r>
          </a:p>
        </p:txBody>
      </p:sp>
      <p:pic>
        <p:nvPicPr>
          <p:cNvPr id="5" name="Grafik 4">
            <a:extLst>
              <a:ext uri="{FF2B5EF4-FFF2-40B4-BE49-F238E27FC236}">
                <a16:creationId xmlns:a16="http://schemas.microsoft.com/office/drawing/2014/main" id="{716B9190-0F9D-4EDB-92CA-BF25B401A83A}"/>
              </a:ext>
            </a:extLst>
          </p:cNvPr>
          <p:cNvPicPr>
            <a:picLocks noChangeAspect="1"/>
          </p:cNvPicPr>
          <p:nvPr/>
        </p:nvPicPr>
        <p:blipFill>
          <a:blip r:embed="rId3"/>
          <a:stretch>
            <a:fillRect/>
          </a:stretch>
        </p:blipFill>
        <p:spPr>
          <a:xfrm>
            <a:off x="1049782" y="2123721"/>
            <a:ext cx="8996261" cy="3060483"/>
          </a:xfrm>
          <a:prstGeom prst="rect">
            <a:avLst/>
          </a:prstGeom>
        </p:spPr>
      </p:pic>
      <p:sp>
        <p:nvSpPr>
          <p:cNvPr id="2" name="Datumsplatzhalter 1">
            <a:extLst>
              <a:ext uri="{FF2B5EF4-FFF2-40B4-BE49-F238E27FC236}">
                <a16:creationId xmlns:a16="http://schemas.microsoft.com/office/drawing/2014/main" id="{DDA216AD-674C-4667-941C-680E5419FD81}"/>
              </a:ext>
            </a:extLst>
          </p:cNvPr>
          <p:cNvSpPr>
            <a:spLocks noGrp="1"/>
          </p:cNvSpPr>
          <p:nvPr>
            <p:ph type="dt" sz="half" idx="10"/>
          </p:nvPr>
        </p:nvSpPr>
        <p:spPr/>
        <p:txBody>
          <a:bodyPr/>
          <a:lstStyle/>
          <a:p>
            <a:fld id="{E57FA29B-C909-4DAA-8656-A4F8B94AC6EF}" type="datetime1">
              <a:rPr lang="de-DE" smtClean="0"/>
              <a:t>24.04.2022</a:t>
            </a:fld>
            <a:endParaRPr lang="de-DE"/>
          </a:p>
        </p:txBody>
      </p:sp>
      <p:sp>
        <p:nvSpPr>
          <p:cNvPr id="3" name="Foliennummernplatzhalter 2">
            <a:extLst>
              <a:ext uri="{FF2B5EF4-FFF2-40B4-BE49-F238E27FC236}">
                <a16:creationId xmlns:a16="http://schemas.microsoft.com/office/drawing/2014/main" id="{B674E48B-65F3-4C92-99FB-F862CB8A2380}"/>
              </a:ext>
            </a:extLst>
          </p:cNvPr>
          <p:cNvSpPr>
            <a:spLocks noGrp="1"/>
          </p:cNvSpPr>
          <p:nvPr>
            <p:ph type="sldNum" sz="quarter" idx="12"/>
          </p:nvPr>
        </p:nvSpPr>
        <p:spPr/>
        <p:txBody>
          <a:bodyPr/>
          <a:lstStyle/>
          <a:p>
            <a:fld id="{F7B85D95-4385-4A8C-B85C-EB91828EDBB4}" type="slidenum">
              <a:rPr lang="de-DE" smtClean="0"/>
              <a:t>3</a:t>
            </a:fld>
            <a:endParaRPr lang="de-DE"/>
          </a:p>
        </p:txBody>
      </p:sp>
    </p:spTree>
    <p:extLst>
      <p:ext uri="{BB962C8B-B14F-4D97-AF65-F5344CB8AC3E}">
        <p14:creationId xmlns:p14="http://schemas.microsoft.com/office/powerpoint/2010/main" val="1465059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6779CB1B-6946-4188-834A-8AD1BF254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861" y="2357295"/>
            <a:ext cx="5277485" cy="3212291"/>
          </a:xfrm>
          <a:prstGeom prst="rect">
            <a:avLst/>
          </a:prstGeom>
        </p:spPr>
      </p:pic>
      <p:sp>
        <p:nvSpPr>
          <p:cNvPr id="5" name="Rechteck 4">
            <a:extLst>
              <a:ext uri="{FF2B5EF4-FFF2-40B4-BE49-F238E27FC236}">
                <a16:creationId xmlns:a16="http://schemas.microsoft.com/office/drawing/2014/main" id="{95D3B2D6-340F-48FD-ADDA-F16BB7498381}"/>
              </a:ext>
            </a:extLst>
          </p:cNvPr>
          <p:cNvSpPr/>
          <p:nvPr/>
        </p:nvSpPr>
        <p:spPr>
          <a:xfrm>
            <a:off x="0" y="1"/>
            <a:ext cx="12192000" cy="128841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latin typeface="Arial Nova" panose="020B0504020202020204" pitchFamily="34" charset="0"/>
              </a:rPr>
              <a:t>                             </a:t>
            </a:r>
            <a:r>
              <a:rPr lang="de-DE" sz="2800" b="1" dirty="0">
                <a:effectLst/>
                <a:latin typeface="Arial" panose="020B0604020202020204" pitchFamily="34" charset="0"/>
              </a:rPr>
              <a:t>Klassen für verschiedene Maskentypen</a:t>
            </a:r>
            <a:endParaRPr lang="de-DE" sz="2800" b="1" dirty="0">
              <a:latin typeface="Arial Nova" panose="020B0504020202020204" pitchFamily="34" charset="0"/>
            </a:endParaRPr>
          </a:p>
        </p:txBody>
      </p:sp>
      <p:grpSp>
        <p:nvGrpSpPr>
          <p:cNvPr id="7" name="Gruppieren 6">
            <a:extLst>
              <a:ext uri="{FF2B5EF4-FFF2-40B4-BE49-F238E27FC236}">
                <a16:creationId xmlns:a16="http://schemas.microsoft.com/office/drawing/2014/main" id="{6A826DAF-6D77-49E4-A6B9-34F937BEDD9C}"/>
              </a:ext>
            </a:extLst>
          </p:cNvPr>
          <p:cNvGrpSpPr/>
          <p:nvPr/>
        </p:nvGrpSpPr>
        <p:grpSpPr>
          <a:xfrm>
            <a:off x="750672" y="2907572"/>
            <a:ext cx="4600574" cy="2548211"/>
            <a:chOff x="0" y="0"/>
            <a:chExt cx="7240982" cy="4806775"/>
          </a:xfrm>
        </p:grpSpPr>
        <p:pic>
          <p:nvPicPr>
            <p:cNvPr id="9" name="Grafik 8">
              <a:extLst>
                <a:ext uri="{FF2B5EF4-FFF2-40B4-BE49-F238E27FC236}">
                  <a16:creationId xmlns:a16="http://schemas.microsoft.com/office/drawing/2014/main" id="{7A15090F-4D97-4B1E-B04F-73C14D0C6665}"/>
                </a:ext>
              </a:extLst>
            </p:cNvPr>
            <p:cNvPicPr>
              <a:picLocks noChangeAspect="1"/>
            </p:cNvPicPr>
            <p:nvPr/>
          </p:nvPicPr>
          <p:blipFill>
            <a:blip r:embed="rId3"/>
            <a:stretch>
              <a:fillRect/>
            </a:stretch>
          </p:blipFill>
          <p:spPr>
            <a:xfrm>
              <a:off x="0" y="1048175"/>
              <a:ext cx="1905266" cy="1952898"/>
            </a:xfrm>
            <a:prstGeom prst="rect">
              <a:avLst/>
            </a:prstGeom>
            <a:ln>
              <a:solidFill>
                <a:schemeClr val="tx1"/>
              </a:solidFill>
            </a:ln>
          </p:spPr>
        </p:pic>
        <p:pic>
          <p:nvPicPr>
            <p:cNvPr id="10" name="Grafik 9" descr="Ein Bild, das Text enthält.&#10;&#10;Automatisch generierte Beschreibung">
              <a:extLst>
                <a:ext uri="{FF2B5EF4-FFF2-40B4-BE49-F238E27FC236}">
                  <a16:creationId xmlns:a16="http://schemas.microsoft.com/office/drawing/2014/main" id="{6260E856-37AD-487F-8D9C-794465113F0D}"/>
                </a:ext>
              </a:extLst>
            </p:cNvPr>
            <p:cNvPicPr>
              <a:picLocks noChangeAspect="1"/>
            </p:cNvPicPr>
            <p:nvPr/>
          </p:nvPicPr>
          <p:blipFill>
            <a:blip r:embed="rId4"/>
            <a:stretch>
              <a:fillRect/>
            </a:stretch>
          </p:blipFill>
          <p:spPr>
            <a:xfrm>
              <a:off x="3496973" y="0"/>
              <a:ext cx="3744009" cy="2277934"/>
            </a:xfrm>
            <a:prstGeom prst="rect">
              <a:avLst/>
            </a:prstGeom>
            <a:ln>
              <a:solidFill>
                <a:schemeClr val="tx1"/>
              </a:solidFill>
            </a:ln>
          </p:spPr>
        </p:pic>
        <p:pic>
          <p:nvPicPr>
            <p:cNvPr id="11" name="Grafik 10" descr="Ein Bild, das Text enthält.&#10;&#10;Automatisch generierte Beschreibung">
              <a:extLst>
                <a:ext uri="{FF2B5EF4-FFF2-40B4-BE49-F238E27FC236}">
                  <a16:creationId xmlns:a16="http://schemas.microsoft.com/office/drawing/2014/main" id="{797C99E7-CDAB-4400-AFBC-9A5B34C88644}"/>
                </a:ext>
              </a:extLst>
            </p:cNvPr>
            <p:cNvPicPr>
              <a:picLocks noChangeAspect="1"/>
            </p:cNvPicPr>
            <p:nvPr/>
          </p:nvPicPr>
          <p:blipFill>
            <a:blip r:embed="rId5"/>
            <a:stretch>
              <a:fillRect/>
            </a:stretch>
          </p:blipFill>
          <p:spPr>
            <a:xfrm>
              <a:off x="3552605" y="2521479"/>
              <a:ext cx="2865486" cy="2285296"/>
            </a:xfrm>
            <a:prstGeom prst="rect">
              <a:avLst/>
            </a:prstGeom>
            <a:ln>
              <a:solidFill>
                <a:schemeClr val="tx1"/>
              </a:solidFill>
            </a:ln>
          </p:spPr>
        </p:pic>
        <p:cxnSp>
          <p:nvCxnSpPr>
            <p:cNvPr id="12" name="Gerade Verbindung mit Pfeil 11">
              <a:extLst>
                <a:ext uri="{FF2B5EF4-FFF2-40B4-BE49-F238E27FC236}">
                  <a16:creationId xmlns:a16="http://schemas.microsoft.com/office/drawing/2014/main" id="{C0DF206A-E3A8-45A5-A713-E6DA1D09BA06}"/>
                </a:ext>
              </a:extLst>
            </p:cNvPr>
            <p:cNvCxnSpPr/>
            <p:nvPr/>
          </p:nvCxnSpPr>
          <p:spPr>
            <a:xfrm flipV="1">
              <a:off x="884570" y="637488"/>
              <a:ext cx="2612403" cy="10830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B021982F-4449-4C88-94AA-D0383F422CED}"/>
                </a:ext>
              </a:extLst>
            </p:cNvPr>
            <p:cNvCxnSpPr>
              <a:cxnSpLocks/>
            </p:cNvCxnSpPr>
            <p:nvPr/>
          </p:nvCxnSpPr>
          <p:spPr>
            <a:xfrm>
              <a:off x="884570" y="1964403"/>
              <a:ext cx="2668037" cy="7783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 name="Gerader Verbinder 14">
            <a:extLst>
              <a:ext uri="{FF2B5EF4-FFF2-40B4-BE49-F238E27FC236}">
                <a16:creationId xmlns:a16="http://schemas.microsoft.com/office/drawing/2014/main" id="{8D84A50E-05A7-40AB-B476-138A43900D74}"/>
              </a:ext>
            </a:extLst>
          </p:cNvPr>
          <p:cNvCxnSpPr/>
          <p:nvPr/>
        </p:nvCxnSpPr>
        <p:spPr>
          <a:xfrm>
            <a:off x="5761608" y="2112885"/>
            <a:ext cx="0" cy="4616389"/>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umsplatzhalter 1">
            <a:extLst>
              <a:ext uri="{FF2B5EF4-FFF2-40B4-BE49-F238E27FC236}">
                <a16:creationId xmlns:a16="http://schemas.microsoft.com/office/drawing/2014/main" id="{F2F1CE44-6915-4FC9-A608-DEE2ED5351EE}"/>
              </a:ext>
            </a:extLst>
          </p:cNvPr>
          <p:cNvSpPr>
            <a:spLocks noGrp="1"/>
          </p:cNvSpPr>
          <p:nvPr>
            <p:ph type="dt" sz="half" idx="10"/>
          </p:nvPr>
        </p:nvSpPr>
        <p:spPr/>
        <p:txBody>
          <a:bodyPr/>
          <a:lstStyle/>
          <a:p>
            <a:fld id="{98F3A88B-7BD8-4C1D-A076-F62D427B280E}" type="datetime1">
              <a:rPr lang="de-DE" smtClean="0"/>
              <a:t>24.04.2022</a:t>
            </a:fld>
            <a:endParaRPr lang="de-DE"/>
          </a:p>
        </p:txBody>
      </p:sp>
      <p:sp>
        <p:nvSpPr>
          <p:cNvPr id="4" name="Foliennummernplatzhalter 3">
            <a:extLst>
              <a:ext uri="{FF2B5EF4-FFF2-40B4-BE49-F238E27FC236}">
                <a16:creationId xmlns:a16="http://schemas.microsoft.com/office/drawing/2014/main" id="{6C7F9D13-E2F7-4514-AD47-E98F1E34E0EC}"/>
              </a:ext>
            </a:extLst>
          </p:cNvPr>
          <p:cNvSpPr>
            <a:spLocks noGrp="1"/>
          </p:cNvSpPr>
          <p:nvPr>
            <p:ph type="sldNum" sz="quarter" idx="12"/>
          </p:nvPr>
        </p:nvSpPr>
        <p:spPr/>
        <p:txBody>
          <a:bodyPr/>
          <a:lstStyle/>
          <a:p>
            <a:fld id="{F7B85D95-4385-4A8C-B85C-EB91828EDBB4}" type="slidenum">
              <a:rPr lang="de-DE" smtClean="0"/>
              <a:t>30</a:t>
            </a:fld>
            <a:endParaRPr lang="de-DE"/>
          </a:p>
        </p:txBody>
      </p:sp>
    </p:spTree>
    <p:extLst>
      <p:ext uri="{BB962C8B-B14F-4D97-AF65-F5344CB8AC3E}">
        <p14:creationId xmlns:p14="http://schemas.microsoft.com/office/powerpoint/2010/main" val="696974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5DCE9018-6420-4EA8-9E6F-57F65D6500DA}"/>
              </a:ext>
            </a:extLst>
          </p:cNvPr>
          <p:cNvGrpSpPr/>
          <p:nvPr/>
        </p:nvGrpSpPr>
        <p:grpSpPr>
          <a:xfrm>
            <a:off x="2456019" y="1179698"/>
            <a:ext cx="7608163" cy="5788091"/>
            <a:chOff x="0" y="0"/>
            <a:chExt cx="5281940" cy="4513172"/>
          </a:xfrm>
        </p:grpSpPr>
        <p:grpSp>
          <p:nvGrpSpPr>
            <p:cNvPr id="3" name="Gruppieren 2">
              <a:extLst>
                <a:ext uri="{FF2B5EF4-FFF2-40B4-BE49-F238E27FC236}">
                  <a16:creationId xmlns:a16="http://schemas.microsoft.com/office/drawing/2014/main" id="{ACE32901-93A5-4993-B7FC-6D2405BC1C5A}"/>
                </a:ext>
              </a:extLst>
            </p:cNvPr>
            <p:cNvGrpSpPr/>
            <p:nvPr/>
          </p:nvGrpSpPr>
          <p:grpSpPr>
            <a:xfrm>
              <a:off x="0" y="0"/>
              <a:ext cx="2065715" cy="2138400"/>
              <a:chOff x="0" y="0"/>
              <a:chExt cx="2065715" cy="2138400"/>
            </a:xfrm>
          </p:grpSpPr>
          <p:pic>
            <p:nvPicPr>
              <p:cNvPr id="13" name="Grafik 12">
                <a:extLst>
                  <a:ext uri="{FF2B5EF4-FFF2-40B4-BE49-F238E27FC236}">
                    <a16:creationId xmlns:a16="http://schemas.microsoft.com/office/drawing/2014/main" id="{514327B3-D99E-491A-8533-F36B336A1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0" y="0"/>
                <a:ext cx="1936115" cy="1713865"/>
              </a:xfrm>
              <a:prstGeom prst="rect">
                <a:avLst/>
              </a:prstGeom>
            </p:spPr>
          </p:pic>
          <p:sp>
            <p:nvSpPr>
              <p:cNvPr id="14" name="Textfeld 36">
                <a:extLst>
                  <a:ext uri="{FF2B5EF4-FFF2-40B4-BE49-F238E27FC236}">
                    <a16:creationId xmlns:a16="http://schemas.microsoft.com/office/drawing/2014/main" id="{861FFF4D-33B5-420A-81C6-907B3D4A6844}"/>
                  </a:ext>
                </a:extLst>
              </p:cNvPr>
              <p:cNvSpPr txBox="1"/>
              <p:nvPr/>
            </p:nvSpPr>
            <p:spPr>
              <a:xfrm>
                <a:off x="0" y="1785600"/>
                <a:ext cx="2065715" cy="3528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Fig 10:  FFP2-Mask-Erkennung</a:t>
                </a:r>
                <a:endParaRPr lang="de-DE"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grpSp>
          <p:nvGrpSpPr>
            <p:cNvPr id="4" name="Gruppieren 3">
              <a:extLst>
                <a:ext uri="{FF2B5EF4-FFF2-40B4-BE49-F238E27FC236}">
                  <a16:creationId xmlns:a16="http://schemas.microsoft.com/office/drawing/2014/main" id="{8CAD0524-6765-442D-A5B1-035435A407E5}"/>
                </a:ext>
              </a:extLst>
            </p:cNvPr>
            <p:cNvGrpSpPr/>
            <p:nvPr/>
          </p:nvGrpSpPr>
          <p:grpSpPr>
            <a:xfrm>
              <a:off x="0" y="2210400"/>
              <a:ext cx="2130660" cy="2166825"/>
              <a:chOff x="0" y="0"/>
              <a:chExt cx="2130660" cy="2166825"/>
            </a:xfrm>
          </p:grpSpPr>
          <p:pic>
            <p:nvPicPr>
              <p:cNvPr id="11" name="Grafik 10">
                <a:extLst>
                  <a:ext uri="{FF2B5EF4-FFF2-40B4-BE49-F238E27FC236}">
                    <a16:creationId xmlns:a16="http://schemas.microsoft.com/office/drawing/2014/main" id="{B63B7DCB-3ED8-4685-9966-EF04A5796E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080260" cy="1733550"/>
              </a:xfrm>
              <a:prstGeom prst="rect">
                <a:avLst/>
              </a:prstGeom>
            </p:spPr>
          </p:pic>
          <p:sp>
            <p:nvSpPr>
              <p:cNvPr id="12" name="Textfeld 58">
                <a:extLst>
                  <a:ext uri="{FF2B5EF4-FFF2-40B4-BE49-F238E27FC236}">
                    <a16:creationId xmlns:a16="http://schemas.microsoft.com/office/drawing/2014/main" id="{9EED728C-32D5-40C5-A5A4-1739B751907D}"/>
                  </a:ext>
                </a:extLst>
              </p:cNvPr>
              <p:cNvSpPr txBox="1"/>
              <p:nvPr/>
            </p:nvSpPr>
            <p:spPr>
              <a:xfrm>
                <a:off x="0" y="1814400"/>
                <a:ext cx="2130660" cy="3524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Fig 12: No-Mask-Erkennung</a:t>
                </a:r>
                <a:endParaRPr lang="de-DE"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grpSp>
          <p:nvGrpSpPr>
            <p:cNvPr id="5" name="Gruppieren 4">
              <a:extLst>
                <a:ext uri="{FF2B5EF4-FFF2-40B4-BE49-F238E27FC236}">
                  <a16:creationId xmlns:a16="http://schemas.microsoft.com/office/drawing/2014/main" id="{0B4300A5-7FBC-4586-BE10-CBDBA1B9489E}"/>
                </a:ext>
              </a:extLst>
            </p:cNvPr>
            <p:cNvGrpSpPr/>
            <p:nvPr/>
          </p:nvGrpSpPr>
          <p:grpSpPr>
            <a:xfrm>
              <a:off x="2670872" y="0"/>
              <a:ext cx="2611068" cy="2238650"/>
              <a:chOff x="-7528" y="0"/>
              <a:chExt cx="2611068" cy="2238650"/>
            </a:xfrm>
          </p:grpSpPr>
          <p:sp>
            <p:nvSpPr>
              <p:cNvPr id="9" name="Textfeld 48">
                <a:extLst>
                  <a:ext uri="{FF2B5EF4-FFF2-40B4-BE49-F238E27FC236}">
                    <a16:creationId xmlns:a16="http://schemas.microsoft.com/office/drawing/2014/main" id="{25CC39CB-9B9B-47A9-9351-3F9269A59315}"/>
                  </a:ext>
                </a:extLst>
              </p:cNvPr>
              <p:cNvSpPr txBox="1"/>
              <p:nvPr/>
            </p:nvSpPr>
            <p:spPr>
              <a:xfrm>
                <a:off x="271185" y="1908951"/>
                <a:ext cx="2332355" cy="32969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Fig 11:  OP-</a:t>
                </a:r>
                <a:r>
                  <a:rPr lang="de-DE" sz="10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Mask</a:t>
                </a:r>
                <a:r>
                  <a:rPr lang="de-DE"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-Erkennung</a:t>
                </a:r>
                <a:endParaRPr lang="de-DE"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0" name="Grafik 9" descr="Ein Bild, das Person, drinnen, Wand enthält.&#10;&#10;Automatisch generierte Beschreibung">
                <a:extLst>
                  <a:ext uri="{FF2B5EF4-FFF2-40B4-BE49-F238E27FC236}">
                    <a16:creationId xmlns:a16="http://schemas.microsoft.com/office/drawing/2014/main" id="{26B15704-D2C8-4B56-A1C1-3BF662C30946}"/>
                  </a:ext>
                </a:extLst>
              </p:cNvPr>
              <p:cNvPicPr>
                <a:picLocks noChangeAspect="1"/>
              </p:cNvPicPr>
              <p:nvPr/>
            </p:nvPicPr>
            <p:blipFill>
              <a:blip r:embed="rId4"/>
              <a:stretch>
                <a:fillRect/>
              </a:stretch>
            </p:blipFill>
            <p:spPr>
              <a:xfrm>
                <a:off x="-7528" y="0"/>
                <a:ext cx="1806575" cy="1879600"/>
              </a:xfrm>
              <a:prstGeom prst="rect">
                <a:avLst/>
              </a:prstGeom>
            </p:spPr>
          </p:pic>
        </p:grpSp>
        <p:grpSp>
          <p:nvGrpSpPr>
            <p:cNvPr id="6" name="Gruppieren 5">
              <a:extLst>
                <a:ext uri="{FF2B5EF4-FFF2-40B4-BE49-F238E27FC236}">
                  <a16:creationId xmlns:a16="http://schemas.microsoft.com/office/drawing/2014/main" id="{C79C19C2-F006-4149-AB5A-EB873ECED001}"/>
                </a:ext>
              </a:extLst>
            </p:cNvPr>
            <p:cNvGrpSpPr/>
            <p:nvPr/>
          </p:nvGrpSpPr>
          <p:grpSpPr>
            <a:xfrm>
              <a:off x="2649600" y="2268000"/>
              <a:ext cx="2181110" cy="2245172"/>
              <a:chOff x="28800" y="0"/>
              <a:chExt cx="2181110" cy="2245172"/>
            </a:xfrm>
          </p:grpSpPr>
          <p:sp>
            <p:nvSpPr>
              <p:cNvPr id="7" name="Textfeld 53">
                <a:extLst>
                  <a:ext uri="{FF2B5EF4-FFF2-40B4-BE49-F238E27FC236}">
                    <a16:creationId xmlns:a16="http://schemas.microsoft.com/office/drawing/2014/main" id="{4BAADFDF-5D1E-4356-9C9E-1071887F91CE}"/>
                  </a:ext>
                </a:extLst>
              </p:cNvPr>
              <p:cNvSpPr txBox="1"/>
              <p:nvPr/>
            </p:nvSpPr>
            <p:spPr>
              <a:xfrm>
                <a:off x="201600" y="1892372"/>
                <a:ext cx="2008310" cy="3528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Fig 13: </a:t>
                </a:r>
                <a:r>
                  <a:rPr lang="de-DE" sz="10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Nio_Mask</a:t>
                </a:r>
                <a:r>
                  <a:rPr lang="de-DE"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Erkennung</a:t>
                </a:r>
                <a:endParaRPr lang="de-DE"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8" name="Grafik 7">
                <a:extLst>
                  <a:ext uri="{FF2B5EF4-FFF2-40B4-BE49-F238E27FC236}">
                    <a16:creationId xmlns:a16="http://schemas.microsoft.com/office/drawing/2014/main" id="{332BFF57-1352-4D68-9EBE-E357B33C3E8C}"/>
                  </a:ext>
                </a:extLst>
              </p:cNvPr>
              <p:cNvPicPr>
                <a:picLocks noChangeAspect="1"/>
              </p:cNvPicPr>
              <p:nvPr/>
            </p:nvPicPr>
            <p:blipFill>
              <a:blip r:embed="rId5"/>
              <a:stretch>
                <a:fillRect/>
              </a:stretch>
            </p:blipFill>
            <p:spPr>
              <a:xfrm>
                <a:off x="28800" y="0"/>
                <a:ext cx="1849120" cy="1826895"/>
              </a:xfrm>
              <a:prstGeom prst="rect">
                <a:avLst/>
              </a:prstGeom>
            </p:spPr>
          </p:pic>
        </p:grpSp>
      </p:grpSp>
      <p:sp>
        <p:nvSpPr>
          <p:cNvPr id="15" name="Rechteck 14">
            <a:extLst>
              <a:ext uri="{FF2B5EF4-FFF2-40B4-BE49-F238E27FC236}">
                <a16:creationId xmlns:a16="http://schemas.microsoft.com/office/drawing/2014/main" id="{4DD1FCC8-2F97-4EFE-93D6-7347F37F5FC8}"/>
              </a:ext>
            </a:extLst>
          </p:cNvPr>
          <p:cNvSpPr/>
          <p:nvPr/>
        </p:nvSpPr>
        <p:spPr>
          <a:xfrm>
            <a:off x="0" y="0"/>
            <a:ext cx="12192000" cy="107600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latin typeface="Arial Nova" panose="020B0504020202020204" pitchFamily="34" charset="0"/>
              </a:rPr>
              <a:t>                                      </a:t>
            </a:r>
            <a:r>
              <a:rPr lang="de-DE" sz="4800" dirty="0">
                <a:latin typeface="Arial" panose="020B0604020202020204" pitchFamily="34" charset="0"/>
                <a:cs typeface="Arial" panose="020B0604020202020204" pitchFamily="34" charset="0"/>
              </a:rPr>
              <a:t>Ergebnisse</a:t>
            </a:r>
            <a:endParaRPr lang="de-DE" sz="3200" b="1" dirty="0">
              <a:latin typeface="Arial" panose="020B0604020202020204" pitchFamily="34" charset="0"/>
              <a:cs typeface="Arial" panose="020B0604020202020204" pitchFamily="34" charset="0"/>
            </a:endParaRPr>
          </a:p>
        </p:txBody>
      </p:sp>
      <p:sp>
        <p:nvSpPr>
          <p:cNvPr id="16" name="Datumsplatzhalter 15">
            <a:extLst>
              <a:ext uri="{FF2B5EF4-FFF2-40B4-BE49-F238E27FC236}">
                <a16:creationId xmlns:a16="http://schemas.microsoft.com/office/drawing/2014/main" id="{65281E33-FAE1-4CCE-B0A6-C1CACADA2F14}"/>
              </a:ext>
            </a:extLst>
          </p:cNvPr>
          <p:cNvSpPr>
            <a:spLocks noGrp="1"/>
          </p:cNvSpPr>
          <p:nvPr>
            <p:ph type="dt" sz="half" idx="10"/>
          </p:nvPr>
        </p:nvSpPr>
        <p:spPr/>
        <p:txBody>
          <a:bodyPr/>
          <a:lstStyle/>
          <a:p>
            <a:fld id="{C0892E74-12C1-42F1-A9BE-7F14F32CA2CF}" type="datetime1">
              <a:rPr lang="de-DE" smtClean="0"/>
              <a:t>24.04.2022</a:t>
            </a:fld>
            <a:endParaRPr lang="de-DE"/>
          </a:p>
        </p:txBody>
      </p:sp>
      <p:sp>
        <p:nvSpPr>
          <p:cNvPr id="17" name="Foliennummernplatzhalter 16">
            <a:extLst>
              <a:ext uri="{FF2B5EF4-FFF2-40B4-BE49-F238E27FC236}">
                <a16:creationId xmlns:a16="http://schemas.microsoft.com/office/drawing/2014/main" id="{E27FF93F-0E04-4D02-B0C6-985C6C84E5C3}"/>
              </a:ext>
            </a:extLst>
          </p:cNvPr>
          <p:cNvSpPr>
            <a:spLocks noGrp="1"/>
          </p:cNvSpPr>
          <p:nvPr>
            <p:ph type="sldNum" sz="quarter" idx="12"/>
          </p:nvPr>
        </p:nvSpPr>
        <p:spPr/>
        <p:txBody>
          <a:bodyPr/>
          <a:lstStyle/>
          <a:p>
            <a:fld id="{F7B85D95-4385-4A8C-B85C-EB91828EDBB4}" type="slidenum">
              <a:rPr lang="de-DE" smtClean="0"/>
              <a:t>31</a:t>
            </a:fld>
            <a:endParaRPr lang="de-DE"/>
          </a:p>
        </p:txBody>
      </p:sp>
    </p:spTree>
    <p:extLst>
      <p:ext uri="{BB962C8B-B14F-4D97-AF65-F5344CB8AC3E}">
        <p14:creationId xmlns:p14="http://schemas.microsoft.com/office/powerpoint/2010/main" val="5693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58A94818-E175-43CB-967E-BE6AD8D22421}"/>
              </a:ext>
            </a:extLst>
          </p:cNvPr>
          <p:cNvPicPr/>
          <p:nvPr/>
        </p:nvPicPr>
        <p:blipFill>
          <a:blip r:embed="rId3">
            <a:extLst>
              <a:ext uri="{28A0092B-C50C-407E-A947-70E740481C1C}">
                <a14:useLocalDpi xmlns:a14="http://schemas.microsoft.com/office/drawing/2010/main" val="0"/>
              </a:ext>
            </a:extLst>
          </a:blip>
          <a:stretch>
            <a:fillRect/>
          </a:stretch>
        </p:blipFill>
        <p:spPr>
          <a:xfrm>
            <a:off x="1024932" y="2041865"/>
            <a:ext cx="4594633" cy="3193326"/>
          </a:xfrm>
          <a:prstGeom prst="rect">
            <a:avLst/>
          </a:prstGeom>
          <a:ln w="3175">
            <a:solidFill>
              <a:schemeClr val="tx1"/>
            </a:solidFill>
          </a:ln>
        </p:spPr>
      </p:pic>
      <p:sp>
        <p:nvSpPr>
          <p:cNvPr id="3" name="Textfeld 121">
            <a:extLst>
              <a:ext uri="{FF2B5EF4-FFF2-40B4-BE49-F238E27FC236}">
                <a16:creationId xmlns:a16="http://schemas.microsoft.com/office/drawing/2014/main" id="{73E35E24-B8CA-4163-A3B8-BAADB775B306}"/>
              </a:ext>
            </a:extLst>
          </p:cNvPr>
          <p:cNvSpPr txBox="1"/>
          <p:nvPr/>
        </p:nvSpPr>
        <p:spPr>
          <a:xfrm>
            <a:off x="1024932" y="5402108"/>
            <a:ext cx="4105931" cy="57751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1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Trainings-und</a:t>
            </a:r>
            <a:r>
              <a:rPr lang="de-DE"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Validierungsgenauigkeit des Modells über 30 Epochen</a:t>
            </a:r>
            <a:endParaRPr lang="de-DE"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4" name="Grafik 3">
            <a:extLst>
              <a:ext uri="{FF2B5EF4-FFF2-40B4-BE49-F238E27FC236}">
                <a16:creationId xmlns:a16="http://schemas.microsoft.com/office/drawing/2014/main" id="{80253034-4BDD-44B7-AC4C-F1981CA552B3}"/>
              </a:ext>
            </a:extLst>
          </p:cNvPr>
          <p:cNvPicPr/>
          <p:nvPr/>
        </p:nvPicPr>
        <p:blipFill>
          <a:blip r:embed="rId4">
            <a:extLst>
              <a:ext uri="{28A0092B-C50C-407E-A947-70E740481C1C}">
                <a14:useLocalDpi xmlns:a14="http://schemas.microsoft.com/office/drawing/2010/main" val="0"/>
              </a:ext>
            </a:extLst>
          </a:blip>
          <a:stretch>
            <a:fillRect/>
          </a:stretch>
        </p:blipFill>
        <p:spPr>
          <a:xfrm>
            <a:off x="6338656" y="2041865"/>
            <a:ext cx="4332304" cy="3193325"/>
          </a:xfrm>
          <a:prstGeom prst="rect">
            <a:avLst/>
          </a:prstGeom>
          <a:ln w="3175">
            <a:solidFill>
              <a:schemeClr val="tx1"/>
            </a:solidFill>
          </a:ln>
        </p:spPr>
      </p:pic>
      <p:sp>
        <p:nvSpPr>
          <p:cNvPr id="5" name="Textfeld 122">
            <a:extLst>
              <a:ext uri="{FF2B5EF4-FFF2-40B4-BE49-F238E27FC236}">
                <a16:creationId xmlns:a16="http://schemas.microsoft.com/office/drawing/2014/main" id="{EA6F099F-2691-4A23-8131-4CDD46AEF13C}"/>
              </a:ext>
            </a:extLst>
          </p:cNvPr>
          <p:cNvSpPr txBox="1"/>
          <p:nvPr/>
        </p:nvSpPr>
        <p:spPr>
          <a:xfrm>
            <a:off x="6457028" y="5335019"/>
            <a:ext cx="4213932" cy="64459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Trainings- und Validierungsverlustdes Modells über 30 Epochen!</a:t>
            </a:r>
            <a:endParaRPr lang="de-DE"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Rechteck 5">
            <a:extLst>
              <a:ext uri="{FF2B5EF4-FFF2-40B4-BE49-F238E27FC236}">
                <a16:creationId xmlns:a16="http://schemas.microsoft.com/office/drawing/2014/main" id="{E56EA7F8-040B-4207-9F06-BA231E6FB4F3}"/>
              </a:ext>
            </a:extLst>
          </p:cNvPr>
          <p:cNvSpPr/>
          <p:nvPr/>
        </p:nvSpPr>
        <p:spPr>
          <a:xfrm>
            <a:off x="0" y="0"/>
            <a:ext cx="12192000" cy="115894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dirty="0">
                <a:effectLst/>
                <a:latin typeface="Arial" panose="020B0604020202020204" pitchFamily="34" charset="0"/>
              </a:rPr>
              <a:t>                                                 Training</a:t>
            </a:r>
            <a:endParaRPr lang="de-DE" sz="3200" b="1" dirty="0">
              <a:latin typeface="Arial" panose="020B0604020202020204" pitchFamily="34" charset="0"/>
              <a:cs typeface="Arial" panose="020B0604020202020204" pitchFamily="34" charset="0"/>
            </a:endParaRPr>
          </a:p>
        </p:txBody>
      </p:sp>
      <p:sp>
        <p:nvSpPr>
          <p:cNvPr id="7" name="Datumsplatzhalter 6">
            <a:extLst>
              <a:ext uri="{FF2B5EF4-FFF2-40B4-BE49-F238E27FC236}">
                <a16:creationId xmlns:a16="http://schemas.microsoft.com/office/drawing/2014/main" id="{43858E2A-FB28-48E8-BE20-DCA55CAF2D0F}"/>
              </a:ext>
            </a:extLst>
          </p:cNvPr>
          <p:cNvSpPr>
            <a:spLocks noGrp="1"/>
          </p:cNvSpPr>
          <p:nvPr>
            <p:ph type="dt" sz="half" idx="10"/>
          </p:nvPr>
        </p:nvSpPr>
        <p:spPr/>
        <p:txBody>
          <a:bodyPr/>
          <a:lstStyle/>
          <a:p>
            <a:fld id="{07AD6011-2FB1-4703-8F14-021EF379364C}" type="datetime1">
              <a:rPr lang="de-DE" smtClean="0"/>
              <a:t>24.04.2022</a:t>
            </a:fld>
            <a:endParaRPr lang="de-DE"/>
          </a:p>
        </p:txBody>
      </p:sp>
      <p:sp>
        <p:nvSpPr>
          <p:cNvPr id="8" name="Foliennummernplatzhalter 7">
            <a:extLst>
              <a:ext uri="{FF2B5EF4-FFF2-40B4-BE49-F238E27FC236}">
                <a16:creationId xmlns:a16="http://schemas.microsoft.com/office/drawing/2014/main" id="{ECA6AA94-DAE5-4246-A14E-187920C52327}"/>
              </a:ext>
            </a:extLst>
          </p:cNvPr>
          <p:cNvSpPr>
            <a:spLocks noGrp="1"/>
          </p:cNvSpPr>
          <p:nvPr>
            <p:ph type="sldNum" sz="quarter" idx="12"/>
          </p:nvPr>
        </p:nvSpPr>
        <p:spPr/>
        <p:txBody>
          <a:bodyPr/>
          <a:lstStyle/>
          <a:p>
            <a:fld id="{F7B85D95-4385-4A8C-B85C-EB91828EDBB4}" type="slidenum">
              <a:rPr lang="de-DE" smtClean="0"/>
              <a:t>32</a:t>
            </a:fld>
            <a:endParaRPr lang="de-DE"/>
          </a:p>
        </p:txBody>
      </p:sp>
    </p:spTree>
    <p:extLst>
      <p:ext uri="{BB962C8B-B14F-4D97-AF65-F5344CB8AC3E}">
        <p14:creationId xmlns:p14="http://schemas.microsoft.com/office/powerpoint/2010/main" val="3545426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3CEE0EB-D679-42FD-A856-C506910EE465}"/>
              </a:ext>
            </a:extLst>
          </p:cNvPr>
          <p:cNvSpPr>
            <a:spLocks noGrp="1"/>
          </p:cNvSpPr>
          <p:nvPr>
            <p:ph type="sldNum" idx="12"/>
          </p:nvPr>
        </p:nvSpPr>
        <p:spPr/>
        <p:txBody>
          <a:bodyPr/>
          <a:lstStyle/>
          <a:p>
            <a:fld id="{00000000-1234-1234-1234-123412341234}" type="slidenum">
              <a:rPr lang="de-DE" smtClean="0"/>
              <a:pPr/>
              <a:t>33</a:t>
            </a:fld>
            <a:endParaRPr lang="de-DE"/>
          </a:p>
        </p:txBody>
      </p:sp>
      <p:sp>
        <p:nvSpPr>
          <p:cNvPr id="6" name="Textfeld 5">
            <a:extLst>
              <a:ext uri="{FF2B5EF4-FFF2-40B4-BE49-F238E27FC236}">
                <a16:creationId xmlns:a16="http://schemas.microsoft.com/office/drawing/2014/main" id="{FFC63C87-4164-43CD-B56E-3B8C18836D70}"/>
              </a:ext>
            </a:extLst>
          </p:cNvPr>
          <p:cNvSpPr txBox="1"/>
          <p:nvPr/>
        </p:nvSpPr>
        <p:spPr>
          <a:xfrm>
            <a:off x="474862" y="346015"/>
            <a:ext cx="11553348" cy="5647059"/>
          </a:xfrm>
          <a:prstGeom prst="rect">
            <a:avLst/>
          </a:prstGeom>
          <a:noFill/>
        </p:spPr>
        <p:txBody>
          <a:bodyPr wrap="square" rtlCol="0">
            <a:spAutoFit/>
          </a:bodyPr>
          <a:lstStyle/>
          <a:p>
            <a:r>
              <a:rPr lang="fr-FR" sz="2400" b="1" kern="1800" dirty="0" err="1">
                <a:solidFill>
                  <a:srgbClr val="002060"/>
                </a:solidFill>
                <a:ea typeface="Times New Roman" panose="02020603050405020304" pitchFamily="18" charset="0"/>
              </a:rPr>
              <a:t>References</a:t>
            </a:r>
            <a:endParaRPr lang="fr-FR" sz="2400" b="1" kern="1800" dirty="0">
              <a:solidFill>
                <a:srgbClr val="002060"/>
              </a:solidFill>
              <a:ea typeface="Times New Roman" panose="02020603050405020304" pitchFamily="18" charset="0"/>
            </a:endParaRPr>
          </a:p>
          <a:p>
            <a:endParaRPr lang="de-DE" sz="1600" b="1" kern="1800" dirty="0">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[1] </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K. </a:t>
            </a:r>
            <a:r>
              <a:rPr lang="fr-FR" sz="1600" dirty="0" err="1">
                <a:solidFill>
                  <a:srgbClr val="000000"/>
                </a:solidFill>
                <a:latin typeface="Arial" panose="020B0604020202020204" pitchFamily="34" charset="0"/>
                <a:ea typeface="Calibri" panose="020F0502020204030204" pitchFamily="34" charset="0"/>
                <a:cs typeface="Arial" panose="020B0604020202020204" pitchFamily="34" charset="0"/>
              </a:rPr>
              <a:t>Simonyan</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 and A. </a:t>
            </a:r>
            <a:r>
              <a:rPr lang="fr-FR" sz="1600" dirty="0" err="1">
                <a:solidFill>
                  <a:srgbClr val="000000"/>
                </a:solidFill>
                <a:latin typeface="Arial" panose="020B0604020202020204" pitchFamily="34" charset="0"/>
                <a:ea typeface="Calibri" panose="020F0502020204030204" pitchFamily="34" charset="0"/>
                <a:cs typeface="Arial" panose="020B0604020202020204" pitchFamily="34" charset="0"/>
              </a:rPr>
              <a:t>Zisserman</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 “Very </a:t>
            </a:r>
            <a:r>
              <a:rPr lang="fr-FR" sz="1600" dirty="0" err="1">
                <a:solidFill>
                  <a:srgbClr val="000000"/>
                </a:solidFill>
                <a:latin typeface="Arial" panose="020B0604020202020204" pitchFamily="34" charset="0"/>
                <a:ea typeface="Calibri" panose="020F0502020204030204" pitchFamily="34" charset="0"/>
                <a:cs typeface="Arial" panose="020B0604020202020204" pitchFamily="34" charset="0"/>
              </a:rPr>
              <a:t>Deep</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 Convolutional Networks for Large-</a:t>
            </a:r>
            <a:r>
              <a:rPr lang="fr-FR" sz="1600" dirty="0" err="1">
                <a:solidFill>
                  <a:srgbClr val="000000"/>
                </a:solidFill>
                <a:latin typeface="Arial" panose="020B0604020202020204" pitchFamily="34" charset="0"/>
                <a:ea typeface="Calibri" panose="020F0502020204030204" pitchFamily="34" charset="0"/>
                <a:cs typeface="Arial" panose="020B0604020202020204" pitchFamily="34" charset="0"/>
              </a:rPr>
              <a:t>Scale</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 Image Recognition,”   9/4/2014, </a:t>
            </a:r>
            <a:r>
              <a:rPr lang="fr-FR" sz="1600" u="sng" dirty="0">
                <a:solidFill>
                  <a:srgbClr val="000000"/>
                </a:solidFill>
                <a:latin typeface="Arial" panose="020B0604020202020204" pitchFamily="34" charset="0"/>
                <a:ea typeface="Calibri" panose="020F0502020204030204" pitchFamily="34" charset="0"/>
                <a:cs typeface="Arial" panose="020B0604020202020204" pitchFamily="34" charset="0"/>
                <a:hlinkClick r:id="rId2"/>
              </a:rPr>
              <a:t>https://arxiv.org/pdf/1409.1556</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a:t>
            </a:r>
            <a:r>
              <a:rPr lang="fr-FR" sz="1600" i="1" dirty="0">
                <a:solidFill>
                  <a:srgbClr val="002060"/>
                </a:solidFill>
                <a:latin typeface="Arial" panose="020B0604020202020204" pitchFamily="34" charset="0"/>
                <a:ea typeface="Calibri" panose="020F0502020204030204" pitchFamily="34" charset="0"/>
                <a:cs typeface="Arial" panose="020B0604020202020204" pitchFamily="34" charset="0"/>
              </a:rPr>
              <a:t> </a:t>
            </a:r>
            <a:endParaRPr lang="de-DE" sz="1600" dirty="0">
              <a:latin typeface="Arial" panose="020B0604020202020204" pitchFamily="34" charset="0"/>
              <a:ea typeface="Times New Roman" panose="02020603050405020304" pitchFamily="18" charset="0"/>
              <a:cs typeface="Arial" panose="020B0604020202020204" pitchFamily="34" charset="0"/>
            </a:endParaRPr>
          </a:p>
          <a:p>
            <a:pPr algn="just" eaLnBrk="0" fontAlgn="base" hangingPunct="0"/>
            <a:r>
              <a:rPr lang="fr-FR" sz="1600" dirty="0">
                <a:latin typeface="Arial" panose="020B0604020202020204" pitchFamily="34" charset="0"/>
                <a:ea typeface="Times New Roman" panose="02020603050405020304" pitchFamily="18" charset="0"/>
                <a:cs typeface="Arial" panose="020B0604020202020204" pitchFamily="34" charset="0"/>
              </a:rPr>
              <a:t> </a:t>
            </a:r>
            <a:endParaRPr lang="de-DE" sz="1600" dirty="0">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[2]  </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Z. Yan, H. Zhang, R.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Piramuthu</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et al., “HD-CNN: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Hierarchical</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Deep</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Convolutional Neural Networks for    Large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Scale</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Visual Recognition,” in </a:t>
            </a:r>
            <a:r>
              <a:rPr lang="fr-FR" sz="1600" i="1"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2015 IEEE International </a:t>
            </a:r>
            <a:r>
              <a:rPr lang="fr-FR" sz="1600" i="1"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Conference</a:t>
            </a:r>
            <a:r>
              <a:rPr lang="fr-FR" sz="1600" i="1"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on Computer Vision</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a:t>
            </a:r>
            <a:r>
              <a:rPr lang="fr-FR" sz="1600" i="1"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11-18 </a:t>
            </a:r>
            <a:r>
              <a:rPr lang="fr-FR" sz="1600" i="1"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December</a:t>
            </a:r>
            <a:r>
              <a:rPr lang="fr-FR" sz="1600" i="1"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2015, Santiago, Chile : </a:t>
            </a:r>
            <a:r>
              <a:rPr lang="fr-FR" sz="1600" i="1"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proceedings</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pp. 2740–2748, IEEE,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Piscataway</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NJ, 2015</a:t>
            </a:r>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a:t>
            </a:r>
          </a:p>
          <a:p>
            <a:pPr marL="360671" indent="-360671" algn="just" eaLnBrk="0" fontAlgn="base" hangingPunct="0"/>
            <a:endParaRPr lang="de-DE" sz="1600" dirty="0">
              <a:latin typeface="Arial" panose="020B0604020202020204" pitchFamily="34" charset="0"/>
              <a:ea typeface="Times New Roman" panose="02020603050405020304" pitchFamily="18" charset="0"/>
              <a:cs typeface="Arial" panose="020B0604020202020204" pitchFamily="34" charset="0"/>
            </a:endParaRPr>
          </a:p>
          <a:p>
            <a:pPr algn="just" eaLnBrk="0" fontAlgn="base" hangingPunct="0"/>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[3] </a:t>
            </a:r>
            <a:r>
              <a:rPr lang="de-DE" sz="1600" dirty="0">
                <a:latin typeface="Arial" panose="020B0604020202020204" pitchFamily="34" charset="0"/>
                <a:cs typeface="Arial" panose="020B0604020202020204" pitchFamily="34" charset="0"/>
              </a:rPr>
              <a:t>[QV] </a:t>
            </a:r>
            <a:r>
              <a:rPr lang="de-DE" sz="1600" dirty="0" err="1">
                <a:latin typeface="Arial" panose="020B0604020202020204" pitchFamily="34" charset="0"/>
                <a:cs typeface="Arial" panose="020B0604020202020204" pitchFamily="34" charset="0"/>
              </a:rPr>
              <a:t>Quoc</a:t>
            </a:r>
            <a:r>
              <a:rPr lang="de-DE" sz="1600" dirty="0">
                <a:latin typeface="Arial" panose="020B0604020202020204" pitchFamily="34" charset="0"/>
                <a:cs typeface="Arial" panose="020B0604020202020204" pitchFamily="34" charset="0"/>
              </a:rPr>
              <a:t> V Le et al. A </a:t>
            </a:r>
            <a:r>
              <a:rPr lang="de-DE" sz="1600" dirty="0" err="1">
                <a:latin typeface="Arial" panose="020B0604020202020204" pitchFamily="34" charset="0"/>
                <a:cs typeface="Arial" panose="020B0604020202020204" pitchFamily="34" charset="0"/>
              </a:rPr>
              <a:t>tutorial</a:t>
            </a:r>
            <a:r>
              <a:rPr lang="de-DE" sz="1600" dirty="0">
                <a:latin typeface="Arial" panose="020B0604020202020204" pitchFamily="34" charset="0"/>
                <a:cs typeface="Arial" panose="020B0604020202020204" pitchFamily="34" charset="0"/>
              </a:rPr>
              <a:t> on </a:t>
            </a:r>
            <a:r>
              <a:rPr lang="de-DE" sz="1600" dirty="0" err="1">
                <a:latin typeface="Arial" panose="020B0604020202020204" pitchFamily="34" charset="0"/>
                <a:cs typeface="Arial" panose="020B0604020202020204" pitchFamily="34" charset="0"/>
              </a:rPr>
              <a:t>deep</a:t>
            </a:r>
            <a:r>
              <a:rPr lang="de-DE" sz="1600" dirty="0">
                <a:latin typeface="Arial" panose="020B0604020202020204" pitchFamily="34" charset="0"/>
                <a:cs typeface="Arial" panose="020B0604020202020204" pitchFamily="34" charset="0"/>
              </a:rPr>
              <a:t> learning </a:t>
            </a:r>
            <a:r>
              <a:rPr lang="de-DE" sz="1600" dirty="0" err="1">
                <a:latin typeface="Arial" panose="020B0604020202020204" pitchFamily="34" charset="0"/>
                <a:cs typeface="Arial" panose="020B0604020202020204" pitchFamily="34" charset="0"/>
              </a:rPr>
              <a:t>part</a:t>
            </a:r>
            <a:r>
              <a:rPr lang="de-DE" sz="1600" dirty="0">
                <a:latin typeface="Arial" panose="020B0604020202020204" pitchFamily="34" charset="0"/>
                <a:cs typeface="Arial" panose="020B0604020202020204" pitchFamily="34" charset="0"/>
              </a:rPr>
              <a:t> 2: Autoencoder,   </a:t>
            </a:r>
            <a:r>
              <a:rPr lang="de-DE" sz="1600" dirty="0" err="1">
                <a:latin typeface="Arial" panose="020B0604020202020204" pitchFamily="34" charset="0"/>
                <a:cs typeface="Arial" panose="020B0604020202020204" pitchFamily="34" charset="0"/>
              </a:rPr>
              <a:t>convolutional</a:t>
            </a:r>
            <a:r>
              <a:rPr lang="de-DE" sz="1600" dirty="0">
                <a:latin typeface="Arial" panose="020B0604020202020204" pitchFamily="34" charset="0"/>
                <a:cs typeface="Arial" panose="020B0604020202020204" pitchFamily="34" charset="0"/>
              </a:rPr>
              <a:t> neural networks and      </a:t>
            </a:r>
            <a:r>
              <a:rPr lang="de-DE" sz="1600" dirty="0" err="1">
                <a:latin typeface="Arial" panose="020B0604020202020204" pitchFamily="34" charset="0"/>
                <a:cs typeface="Arial" panose="020B0604020202020204" pitchFamily="34" charset="0"/>
              </a:rPr>
              <a:t>recurrent</a:t>
            </a:r>
            <a:r>
              <a:rPr lang="de-DE" sz="1600" dirty="0">
                <a:latin typeface="Arial" panose="020B0604020202020204" pitchFamily="34" charset="0"/>
                <a:cs typeface="Arial" panose="020B0604020202020204" pitchFamily="34" charset="0"/>
              </a:rPr>
              <a:t> neural networks , Google Brain, 2015,http://https://cs.stanford.edu/~quocle/tutorial2.pdf</a:t>
            </a:r>
            <a:endParaRPr lang="de-DE" sz="1600" dirty="0">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endParaRPr>
          </a:p>
          <a:p>
            <a:pPr marL="390304" indent="-390304" algn="just">
              <a:lnSpc>
                <a:spcPct val="106000"/>
              </a:lnSpc>
              <a:tabLst>
                <a:tab pos="384377" algn="l"/>
              </a:tabLst>
            </a:pPr>
            <a:r>
              <a:rPr lang="fr-FR"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a:t>
            </a:r>
            <a:endPar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[4] </a:t>
            </a:r>
            <a:r>
              <a:rPr lang="fr-FR"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Goodfellow</a:t>
            </a:r>
            <a:r>
              <a:rPr lang="fr-FR"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I., Bengio, Y., &amp; Courville, A. (2018). </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Deep learning. das umfassende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handbuch</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 Grundlagen, aktuelle    verfahren und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algorithmen</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neue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forschungsansätze</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ProQuest</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Ebook</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Central </a:t>
            </a:r>
            <a:r>
              <a:rPr lang="de-DE" sz="1600" i="1" u="sng" dirty="0">
                <a:solidFill>
                  <a:srgbClr val="002060"/>
                </a:solidFill>
                <a:latin typeface="Arial" panose="020B0604020202020204" pitchFamily="34" charset="0"/>
                <a:ea typeface="Arial" panose="020B0604020202020204" pitchFamily="34" charset="0"/>
                <a:cs typeface="Arial" panose="020B0604020202020204" pitchFamily="34" charset="0"/>
                <a:hlinkClick r:id="rId3"/>
              </a:rPr>
              <a:t>https://ebookcentral.proquest.com</a:t>
            </a:r>
            <a:endParaRPr lang="de-DE" sz="1600" i="1" u="sng" dirty="0">
              <a:solidFill>
                <a:srgbClr val="002060"/>
              </a:solidFill>
              <a:latin typeface="Arial" panose="020B0604020202020204" pitchFamily="34" charset="0"/>
              <a:ea typeface="Arial" panose="020B0604020202020204" pitchFamily="34" charset="0"/>
              <a:cs typeface="Arial" panose="020B0604020202020204" pitchFamily="34" charset="0"/>
            </a:endParaRPr>
          </a:p>
          <a:p>
            <a:pPr marL="360671" indent="-360671" algn="just" eaLnBrk="0" fontAlgn="base" hangingPunct="0"/>
            <a:endParaRPr lang="de-DE" sz="1600" i="1" u="sng"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r>
              <a:rPr lang="de-DE" sz="1600" dirty="0">
                <a:solidFill>
                  <a:srgbClr val="002060"/>
                </a:solidFill>
                <a:latin typeface="Arial" panose="020B0604020202020204" pitchFamily="34" charset="0"/>
                <a:ea typeface="Times New Roman" panose="02020603050405020304" pitchFamily="18" charset="0"/>
                <a:cs typeface="Arial" panose="020B0604020202020204" pitchFamily="34" charset="0"/>
              </a:rPr>
              <a:t>[5]</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M.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Berlingerio</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F.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Bonchi</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T. Gärtner, et al.,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eds</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Machine learning and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knowledge</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discovery</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in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databases</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European Conference, ECML PKDD 2018, Dublin,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Ireland</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September 10-14, 2018 :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proceedings</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Springer, Cham, 2019.</a:t>
            </a:r>
          </a:p>
          <a:p>
            <a:pPr marL="360671" indent="-360671" algn="just" eaLnBrk="0" fontAlgn="base" hangingPunct="0"/>
            <a:endParaRPr lang="de-DE" sz="1600" i="1" u="sng" dirty="0">
              <a:solidFill>
                <a:srgbClr val="002060"/>
              </a:solidFill>
              <a:latin typeface="Arial" panose="020B0604020202020204" pitchFamily="34" charset="0"/>
              <a:ea typeface="Times New Roman" panose="02020603050405020304" pitchFamily="18" charset="0"/>
            </a:endParaRPr>
          </a:p>
          <a:p>
            <a:pPr marL="360671" indent="-360671" algn="just" eaLnBrk="0" fontAlgn="base" hangingPunct="0"/>
            <a:r>
              <a:rPr lang="de-DE" sz="1600" dirty="0">
                <a:solidFill>
                  <a:srgbClr val="002060"/>
                </a:solidFill>
                <a:latin typeface="Arial" panose="020B0604020202020204" pitchFamily="34" charset="0"/>
                <a:ea typeface="Times New Roman" panose="02020603050405020304" pitchFamily="18" charset="0"/>
                <a:cs typeface="Arial" panose="020B0604020202020204" pitchFamily="34" charset="0"/>
              </a:rPr>
              <a:t>[6]	</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Frochte</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Maschinelles Lernen: Grundlagen und Algorithmen in Python, Hanser, München, 2019.</a:t>
            </a:r>
          </a:p>
          <a:p>
            <a:pPr marL="360671" indent="-360671" algn="just" eaLnBrk="0" fontAlgn="base" hangingPunct="0"/>
            <a:endPar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endParaRPr lang="en-US"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endPar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2" name="Datumsplatzhalter 1">
            <a:extLst>
              <a:ext uri="{FF2B5EF4-FFF2-40B4-BE49-F238E27FC236}">
                <a16:creationId xmlns:a16="http://schemas.microsoft.com/office/drawing/2014/main" id="{9D15AF20-AB37-4DA1-987E-5EF2EABE2375}"/>
              </a:ext>
            </a:extLst>
          </p:cNvPr>
          <p:cNvSpPr>
            <a:spLocks noGrp="1"/>
          </p:cNvSpPr>
          <p:nvPr>
            <p:ph type="dt" sz="half" idx="10"/>
          </p:nvPr>
        </p:nvSpPr>
        <p:spPr/>
        <p:txBody>
          <a:bodyPr/>
          <a:lstStyle/>
          <a:p>
            <a:fld id="{3424A9E3-A31C-4BC3-9469-199109A5B450}" type="datetime1">
              <a:rPr lang="de-DE" smtClean="0"/>
              <a:t>24.04.2022</a:t>
            </a:fld>
            <a:endParaRPr lang="de-DE"/>
          </a:p>
        </p:txBody>
      </p:sp>
    </p:spTree>
    <p:extLst>
      <p:ext uri="{BB962C8B-B14F-4D97-AF65-F5344CB8AC3E}">
        <p14:creationId xmlns:p14="http://schemas.microsoft.com/office/powerpoint/2010/main" val="2258571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671A0EC-44D9-4AAB-9DFD-31E1D55F2D65}"/>
              </a:ext>
            </a:extLst>
          </p:cNvPr>
          <p:cNvSpPr/>
          <p:nvPr/>
        </p:nvSpPr>
        <p:spPr>
          <a:xfrm>
            <a:off x="0" y="0"/>
            <a:ext cx="12192000" cy="10299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0" dirty="0">
                <a:effectLst/>
                <a:latin typeface="Arial" panose="020B0604020202020204" pitchFamily="34" charset="0"/>
                <a:ea typeface="Times New Roman" panose="02020603050405020304" pitchFamily="18" charset="0"/>
                <a:cs typeface="Arial" panose="020B0604020202020204" pitchFamily="34" charset="0"/>
              </a:rPr>
              <a:t> </a:t>
            </a:r>
            <a:r>
              <a:rPr lang="de-DE" sz="5400" kern="0" dirty="0">
                <a:effectLst/>
                <a:latin typeface="Arial" panose="020B0604020202020204" pitchFamily="34" charset="0"/>
                <a:ea typeface="Times New Roman" panose="02020603050405020304" pitchFamily="18" charset="0"/>
                <a:cs typeface="Arial" panose="020B0604020202020204" pitchFamily="34" charset="0"/>
              </a:rPr>
              <a:t>Deep learning und neural networks</a:t>
            </a:r>
            <a:endParaRPr lang="de-DE" sz="6000" b="1" dirty="0">
              <a:effectLst/>
              <a:latin typeface="Arial" panose="020B0604020202020204" pitchFamily="34" charset="0"/>
              <a:ea typeface="Times New Roman" panose="02020603050405020304" pitchFamily="18" charset="0"/>
              <a:cs typeface="Arial" panose="020B0604020202020204" pitchFamily="34" charset="0"/>
            </a:endParaRPr>
          </a:p>
        </p:txBody>
      </p:sp>
      <p:cxnSp>
        <p:nvCxnSpPr>
          <p:cNvPr id="25" name="Gerader Verbinder 24">
            <a:extLst>
              <a:ext uri="{FF2B5EF4-FFF2-40B4-BE49-F238E27FC236}">
                <a16:creationId xmlns:a16="http://schemas.microsoft.com/office/drawing/2014/main" id="{19EBC8CA-2E78-4D59-8A96-48B22E33E97F}"/>
              </a:ext>
            </a:extLst>
          </p:cNvPr>
          <p:cNvCxnSpPr>
            <a:cxnSpLocks/>
          </p:cNvCxnSpPr>
          <p:nvPr/>
        </p:nvCxnSpPr>
        <p:spPr>
          <a:xfrm flipH="1">
            <a:off x="729858" y="4343819"/>
            <a:ext cx="3310648" cy="1815673"/>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9" name="Gruppieren 58">
            <a:extLst>
              <a:ext uri="{FF2B5EF4-FFF2-40B4-BE49-F238E27FC236}">
                <a16:creationId xmlns:a16="http://schemas.microsoft.com/office/drawing/2014/main" id="{E838DB2D-EBD6-4C2E-93AC-6E3273DB75E6}"/>
              </a:ext>
            </a:extLst>
          </p:cNvPr>
          <p:cNvGrpSpPr/>
          <p:nvPr/>
        </p:nvGrpSpPr>
        <p:grpSpPr>
          <a:xfrm>
            <a:off x="803848" y="4436172"/>
            <a:ext cx="3107770" cy="1656893"/>
            <a:chOff x="1086400" y="2750703"/>
            <a:chExt cx="3107770" cy="1656893"/>
          </a:xfrm>
        </p:grpSpPr>
        <p:sp>
          <p:nvSpPr>
            <p:cNvPr id="31" name="Flussdiagramm: Verbinder 30">
              <a:extLst>
                <a:ext uri="{FF2B5EF4-FFF2-40B4-BE49-F238E27FC236}">
                  <a16:creationId xmlns:a16="http://schemas.microsoft.com/office/drawing/2014/main" id="{C9F9BF8B-8EFB-4DE5-B0D3-E495427612F3}"/>
                </a:ext>
              </a:extLst>
            </p:cNvPr>
            <p:cNvSpPr/>
            <p:nvPr/>
          </p:nvSpPr>
          <p:spPr>
            <a:xfrm>
              <a:off x="3618755" y="3233900"/>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lussdiagramm: Verbinder 31">
              <a:extLst>
                <a:ext uri="{FF2B5EF4-FFF2-40B4-BE49-F238E27FC236}">
                  <a16:creationId xmlns:a16="http://schemas.microsoft.com/office/drawing/2014/main" id="{1C45AD55-89CF-4BCE-A886-068C97438582}"/>
                </a:ext>
              </a:extLst>
            </p:cNvPr>
            <p:cNvSpPr/>
            <p:nvPr/>
          </p:nvSpPr>
          <p:spPr>
            <a:xfrm>
              <a:off x="3117167" y="2812843"/>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Flussdiagramm: Verbinder 32">
              <a:extLst>
                <a:ext uri="{FF2B5EF4-FFF2-40B4-BE49-F238E27FC236}">
                  <a16:creationId xmlns:a16="http://schemas.microsoft.com/office/drawing/2014/main" id="{7CC8B4F0-4347-4929-8468-0C9FD98E49CB}"/>
                </a:ext>
              </a:extLst>
            </p:cNvPr>
            <p:cNvSpPr/>
            <p:nvPr/>
          </p:nvSpPr>
          <p:spPr>
            <a:xfrm>
              <a:off x="3858452" y="3146586"/>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Flussdiagramm: Verbinder 33">
              <a:extLst>
                <a:ext uri="{FF2B5EF4-FFF2-40B4-BE49-F238E27FC236}">
                  <a16:creationId xmlns:a16="http://schemas.microsoft.com/office/drawing/2014/main" id="{CCE6A868-D99E-4C76-9EE6-77BF1DA2C0ED}"/>
                </a:ext>
              </a:extLst>
            </p:cNvPr>
            <p:cNvSpPr/>
            <p:nvPr/>
          </p:nvSpPr>
          <p:spPr>
            <a:xfrm>
              <a:off x="2571189" y="3180012"/>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lussdiagramm: Verbinder 34">
              <a:extLst>
                <a:ext uri="{FF2B5EF4-FFF2-40B4-BE49-F238E27FC236}">
                  <a16:creationId xmlns:a16="http://schemas.microsoft.com/office/drawing/2014/main" id="{9A8E38AD-FD8E-4ECE-9F10-C6FA0342F2B9}"/>
                </a:ext>
              </a:extLst>
            </p:cNvPr>
            <p:cNvSpPr/>
            <p:nvPr/>
          </p:nvSpPr>
          <p:spPr>
            <a:xfrm>
              <a:off x="2162818" y="3354106"/>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Flussdiagramm: Verbinder 35">
              <a:extLst>
                <a:ext uri="{FF2B5EF4-FFF2-40B4-BE49-F238E27FC236}">
                  <a16:creationId xmlns:a16="http://schemas.microsoft.com/office/drawing/2014/main" id="{4A8E7AFB-27C1-490E-82CD-EE9498041527}"/>
                </a:ext>
              </a:extLst>
            </p:cNvPr>
            <p:cNvSpPr/>
            <p:nvPr/>
          </p:nvSpPr>
          <p:spPr>
            <a:xfrm>
              <a:off x="2185011" y="3664462"/>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lussdiagramm: Verbinder 36">
              <a:extLst>
                <a:ext uri="{FF2B5EF4-FFF2-40B4-BE49-F238E27FC236}">
                  <a16:creationId xmlns:a16="http://schemas.microsoft.com/office/drawing/2014/main" id="{6DA21D3C-2F3B-4D12-A87A-F4A5A4482828}"/>
                </a:ext>
              </a:extLst>
            </p:cNvPr>
            <p:cNvSpPr/>
            <p:nvPr/>
          </p:nvSpPr>
          <p:spPr>
            <a:xfrm>
              <a:off x="1417756" y="4274687"/>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lussdiagramm: Verbinder 37">
              <a:extLst>
                <a:ext uri="{FF2B5EF4-FFF2-40B4-BE49-F238E27FC236}">
                  <a16:creationId xmlns:a16="http://schemas.microsoft.com/office/drawing/2014/main" id="{15DB708A-BC30-49B2-87B2-769C43F14FF9}"/>
                </a:ext>
              </a:extLst>
            </p:cNvPr>
            <p:cNvSpPr/>
            <p:nvPr/>
          </p:nvSpPr>
          <p:spPr>
            <a:xfrm>
              <a:off x="1086400" y="4283317"/>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lussdiagramm: Verbinder 38">
              <a:extLst>
                <a:ext uri="{FF2B5EF4-FFF2-40B4-BE49-F238E27FC236}">
                  <a16:creationId xmlns:a16="http://schemas.microsoft.com/office/drawing/2014/main" id="{80C045DE-9D50-4011-BF62-5FD2AF54F895}"/>
                </a:ext>
              </a:extLst>
            </p:cNvPr>
            <p:cNvSpPr/>
            <p:nvPr/>
          </p:nvSpPr>
          <p:spPr>
            <a:xfrm>
              <a:off x="2596713" y="4221177"/>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lussdiagramm: Verbinder 39">
              <a:extLst>
                <a:ext uri="{FF2B5EF4-FFF2-40B4-BE49-F238E27FC236}">
                  <a16:creationId xmlns:a16="http://schemas.microsoft.com/office/drawing/2014/main" id="{D4950FC7-B06D-4120-BD03-CC720D3EDF16}"/>
                </a:ext>
              </a:extLst>
            </p:cNvPr>
            <p:cNvSpPr/>
            <p:nvPr/>
          </p:nvSpPr>
          <p:spPr>
            <a:xfrm>
              <a:off x="2939612" y="3507752"/>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Flussdiagramm: Verbinder 40">
              <a:extLst>
                <a:ext uri="{FF2B5EF4-FFF2-40B4-BE49-F238E27FC236}">
                  <a16:creationId xmlns:a16="http://schemas.microsoft.com/office/drawing/2014/main" id="{37674A9C-F45F-4FA1-993E-4AF346256C2D}"/>
                </a:ext>
              </a:extLst>
            </p:cNvPr>
            <p:cNvSpPr/>
            <p:nvPr/>
          </p:nvSpPr>
          <p:spPr>
            <a:xfrm>
              <a:off x="4123149" y="2750703"/>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 name="Gruppieren 1">
            <a:extLst>
              <a:ext uri="{FF2B5EF4-FFF2-40B4-BE49-F238E27FC236}">
                <a16:creationId xmlns:a16="http://schemas.microsoft.com/office/drawing/2014/main" id="{95A4D04F-1FF0-4995-8890-9001BA29D85B}"/>
              </a:ext>
            </a:extLst>
          </p:cNvPr>
          <p:cNvGrpSpPr/>
          <p:nvPr/>
        </p:nvGrpSpPr>
        <p:grpSpPr>
          <a:xfrm>
            <a:off x="604131" y="3778139"/>
            <a:ext cx="3472788" cy="2485677"/>
            <a:chOff x="612072" y="3786619"/>
            <a:chExt cx="3472788" cy="2485677"/>
          </a:xfrm>
        </p:grpSpPr>
        <p:cxnSp>
          <p:nvCxnSpPr>
            <p:cNvPr id="10" name="Gerader Verbinder 9">
              <a:extLst>
                <a:ext uri="{FF2B5EF4-FFF2-40B4-BE49-F238E27FC236}">
                  <a16:creationId xmlns:a16="http://schemas.microsoft.com/office/drawing/2014/main" id="{25ACD873-3749-4712-97A2-3C86DAF8855E}"/>
                </a:ext>
              </a:extLst>
            </p:cNvPr>
            <p:cNvCxnSpPr>
              <a:cxnSpLocks/>
            </p:cNvCxnSpPr>
            <p:nvPr/>
          </p:nvCxnSpPr>
          <p:spPr>
            <a:xfrm>
              <a:off x="715710" y="4129722"/>
              <a:ext cx="0" cy="205727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2C5036A-47F2-4F41-BAF3-90E6B5B2E9DB}"/>
                </a:ext>
              </a:extLst>
            </p:cNvPr>
            <p:cNvCxnSpPr>
              <a:cxnSpLocks/>
            </p:cNvCxnSpPr>
            <p:nvPr/>
          </p:nvCxnSpPr>
          <p:spPr>
            <a:xfrm flipH="1">
              <a:off x="715710" y="6186993"/>
              <a:ext cx="3168339"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E0EF4C3-B0CE-478A-90C9-23306C8025B4}"/>
                </a:ext>
              </a:extLst>
            </p:cNvPr>
            <p:cNvCxnSpPr>
              <a:cxnSpLocks/>
            </p:cNvCxnSpPr>
            <p:nvPr/>
          </p:nvCxnSpPr>
          <p:spPr>
            <a:xfrm>
              <a:off x="612072" y="5062258"/>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8385C693-A39D-4953-8059-EBAB1F95C995}"/>
                </a:ext>
              </a:extLst>
            </p:cNvPr>
            <p:cNvCxnSpPr>
              <a:cxnSpLocks/>
            </p:cNvCxnSpPr>
            <p:nvPr/>
          </p:nvCxnSpPr>
          <p:spPr>
            <a:xfrm>
              <a:off x="612072" y="4126171"/>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297B379-642D-46CE-AB5A-74FA6A8BF009}"/>
                </a:ext>
              </a:extLst>
            </p:cNvPr>
            <p:cNvCxnSpPr>
              <a:cxnSpLocks/>
            </p:cNvCxnSpPr>
            <p:nvPr/>
          </p:nvCxnSpPr>
          <p:spPr>
            <a:xfrm>
              <a:off x="612072" y="5788913"/>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12DAE52-CADE-46F9-BB21-A35BA9DD441D}"/>
                </a:ext>
              </a:extLst>
            </p:cNvPr>
            <p:cNvCxnSpPr>
              <a:cxnSpLocks/>
            </p:cNvCxnSpPr>
            <p:nvPr/>
          </p:nvCxnSpPr>
          <p:spPr>
            <a:xfrm>
              <a:off x="1256103"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CED0DE2-6059-48DE-8760-590EA090C35B}"/>
                </a:ext>
              </a:extLst>
            </p:cNvPr>
            <p:cNvCxnSpPr>
              <a:cxnSpLocks/>
            </p:cNvCxnSpPr>
            <p:nvPr/>
          </p:nvCxnSpPr>
          <p:spPr>
            <a:xfrm>
              <a:off x="2129618"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263FB4B2-5505-4633-A6A5-0407CF29D6CF}"/>
                </a:ext>
              </a:extLst>
            </p:cNvPr>
            <p:cNvCxnSpPr>
              <a:cxnSpLocks/>
            </p:cNvCxnSpPr>
            <p:nvPr/>
          </p:nvCxnSpPr>
          <p:spPr>
            <a:xfrm>
              <a:off x="3262224" y="6101691"/>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FFA72943-E9A3-4A11-826C-440D38DD2C62}"/>
                </a:ext>
              </a:extLst>
            </p:cNvPr>
            <p:cNvSpPr txBox="1"/>
            <p:nvPr/>
          </p:nvSpPr>
          <p:spPr>
            <a:xfrm>
              <a:off x="3816512" y="5781324"/>
              <a:ext cx="268348" cy="328593"/>
            </a:xfrm>
            <a:prstGeom prst="rect">
              <a:avLst/>
            </a:prstGeom>
            <a:noFill/>
          </p:spPr>
          <p:txBody>
            <a:bodyPr wrap="square">
              <a:spAutoFit/>
            </a:bodyPr>
            <a:lstStyle/>
            <a:p>
              <a:r>
                <a:rPr lang="de-DE" sz="2400" b="1" dirty="0"/>
                <a:t>x</a:t>
              </a:r>
            </a:p>
          </p:txBody>
        </p:sp>
        <p:sp>
          <p:nvSpPr>
            <p:cNvPr id="45" name="Textfeld 44">
              <a:extLst>
                <a:ext uri="{FF2B5EF4-FFF2-40B4-BE49-F238E27FC236}">
                  <a16:creationId xmlns:a16="http://schemas.microsoft.com/office/drawing/2014/main" id="{5D12B165-DEF6-4466-BF67-A91F26073FD8}"/>
                </a:ext>
              </a:extLst>
            </p:cNvPr>
            <p:cNvSpPr txBox="1"/>
            <p:nvPr/>
          </p:nvSpPr>
          <p:spPr>
            <a:xfrm>
              <a:off x="622331" y="3786619"/>
              <a:ext cx="268348" cy="284781"/>
            </a:xfrm>
            <a:prstGeom prst="rect">
              <a:avLst/>
            </a:prstGeom>
            <a:noFill/>
          </p:spPr>
          <p:txBody>
            <a:bodyPr wrap="square">
              <a:spAutoFit/>
            </a:bodyPr>
            <a:lstStyle/>
            <a:p>
              <a:r>
                <a:rPr lang="de-DE" sz="2000" b="1" dirty="0"/>
                <a:t>y</a:t>
              </a:r>
            </a:p>
          </p:txBody>
        </p:sp>
      </p:grpSp>
      <p:sp>
        <p:nvSpPr>
          <p:cNvPr id="53" name="Textfeld 52">
            <a:extLst>
              <a:ext uri="{FF2B5EF4-FFF2-40B4-BE49-F238E27FC236}">
                <a16:creationId xmlns:a16="http://schemas.microsoft.com/office/drawing/2014/main" id="{4063CE41-8845-4A5A-899F-A9514FB922F9}"/>
              </a:ext>
            </a:extLst>
          </p:cNvPr>
          <p:cNvSpPr txBox="1"/>
          <p:nvPr/>
        </p:nvSpPr>
        <p:spPr>
          <a:xfrm>
            <a:off x="612072" y="1320398"/>
            <a:ext cx="5055779" cy="1600438"/>
          </a:xfrm>
          <a:prstGeom prst="rect">
            <a:avLst/>
          </a:prstGeom>
          <a:noFill/>
        </p:spPr>
        <p:txBody>
          <a:bodyPr wrap="square">
            <a:spAutoFit/>
          </a:bodyPr>
          <a:lstStyle/>
          <a:p>
            <a:pPr algn="just"/>
            <a:r>
              <a:rPr lang="de-DE" sz="1600" b="1" i="0" dirty="0">
                <a:solidFill>
                  <a:srgbClr val="2F2F2F"/>
                </a:solidFill>
                <a:effectLst/>
                <a:latin typeface="Arial" panose="020B0604020202020204" pitchFamily="34" charset="0"/>
                <a:cs typeface="Arial" panose="020B0604020202020204" pitchFamily="34" charset="0"/>
              </a:rPr>
              <a:t>Machine Learning </a:t>
            </a:r>
            <a:r>
              <a:rPr lang="de-DE" sz="1600" b="0" i="0" dirty="0">
                <a:solidFill>
                  <a:srgbClr val="2F2F2F"/>
                </a:solidFill>
                <a:effectLst/>
                <a:latin typeface="Arial" panose="020B0604020202020204" pitchFamily="34" charset="0"/>
                <a:cs typeface="Arial" panose="020B0604020202020204" pitchFamily="34" charset="0"/>
              </a:rPr>
              <a:t>(ML) ist ein Teilgebiet der </a:t>
            </a:r>
            <a:r>
              <a:rPr lang="de-DE" sz="1600" b="0" i="0" u="sng" dirty="0">
                <a:solidFill>
                  <a:srgbClr val="0067B8"/>
                </a:solidFill>
                <a:effectLst/>
                <a:latin typeface="Arial" panose="020B0604020202020204" pitchFamily="34" charset="0"/>
                <a:cs typeface="Arial" panose="020B0604020202020204" pitchFamily="34" charset="0"/>
                <a:hlinkClick r:id="rId3"/>
              </a:rPr>
              <a:t>künstlichen Intelligenz</a:t>
            </a:r>
            <a:r>
              <a:rPr lang="de-DE" sz="1600" b="0" i="0" dirty="0">
                <a:solidFill>
                  <a:srgbClr val="2F2F2F"/>
                </a:solidFill>
                <a:effectLst/>
                <a:latin typeface="Arial" panose="020B0604020202020204" pitchFamily="34" charset="0"/>
                <a:cs typeface="Arial" panose="020B0604020202020204" pitchFamily="34" charset="0"/>
              </a:rPr>
              <a:t> (KI). </a:t>
            </a:r>
            <a:r>
              <a:rPr lang="de-DE" sz="1600" b="1" i="0" dirty="0">
                <a:solidFill>
                  <a:srgbClr val="2F2F2F"/>
                </a:solidFill>
                <a:effectLst/>
                <a:latin typeface="Arial" panose="020B0604020202020204" pitchFamily="34" charset="0"/>
                <a:cs typeface="Arial" panose="020B0604020202020204" pitchFamily="34" charset="0"/>
              </a:rPr>
              <a:t>Algorithmen können Muster und Gesetzmäßigkeiten in </a:t>
            </a:r>
            <a:r>
              <a:rPr lang="de-DE" b="1" i="0" dirty="0">
                <a:solidFill>
                  <a:schemeClr val="accent2">
                    <a:lumMod val="75000"/>
                  </a:schemeClr>
                </a:solidFill>
                <a:effectLst/>
                <a:latin typeface="Arial" panose="020B0604020202020204" pitchFamily="34" charset="0"/>
                <a:cs typeface="Arial" panose="020B0604020202020204" pitchFamily="34" charset="0"/>
              </a:rPr>
              <a:t>Datensätzen</a:t>
            </a:r>
            <a:r>
              <a:rPr lang="de-DE" sz="1600" b="1" i="0" dirty="0">
                <a:solidFill>
                  <a:srgbClr val="2F2F2F"/>
                </a:solidFill>
                <a:effectLst/>
                <a:latin typeface="Arial" panose="020B0604020202020204" pitchFamily="34" charset="0"/>
                <a:cs typeface="Arial" panose="020B0604020202020204" pitchFamily="34" charset="0"/>
              </a:rPr>
              <a:t> erkennen und daraus Lösungen entwickeln. Einfach gesagt, wird Wissen aus Erfahrungen generiert.</a:t>
            </a:r>
            <a:endParaRPr lang="de-DE" sz="1600" dirty="0">
              <a:latin typeface="Arial" panose="020B0604020202020204" pitchFamily="34" charset="0"/>
              <a:cs typeface="Arial" panose="020B0604020202020204" pitchFamily="34" charset="0"/>
            </a:endParaRPr>
          </a:p>
        </p:txBody>
      </p:sp>
      <p:sp>
        <p:nvSpPr>
          <p:cNvPr id="91" name="Textfeld 90">
            <a:extLst>
              <a:ext uri="{FF2B5EF4-FFF2-40B4-BE49-F238E27FC236}">
                <a16:creationId xmlns:a16="http://schemas.microsoft.com/office/drawing/2014/main" id="{FFFE13AE-B138-49DC-AF1A-CBD1EB561111}"/>
              </a:ext>
            </a:extLst>
          </p:cNvPr>
          <p:cNvSpPr txBox="1"/>
          <p:nvPr/>
        </p:nvSpPr>
        <p:spPr>
          <a:xfrm>
            <a:off x="1874106" y="2871954"/>
            <a:ext cx="1701794" cy="523220"/>
          </a:xfrm>
          <a:prstGeom prst="rect">
            <a:avLst/>
          </a:prstGeom>
          <a:noFill/>
        </p:spPr>
        <p:txBody>
          <a:bodyPr wrap="square">
            <a:spAutoFit/>
          </a:bodyPr>
          <a:lstStyle/>
          <a:p>
            <a:r>
              <a:rPr lang="de-DE" sz="2800" b="1" i="1" dirty="0">
                <a:solidFill>
                  <a:srgbClr val="FFC000"/>
                </a:solidFill>
                <a:effectLst/>
                <a:latin typeface="Arial" panose="020B0604020202020204" pitchFamily="34" charset="0"/>
                <a:ea typeface="Calibri" panose="020F0502020204030204" pitchFamily="34" charset="0"/>
                <a:cs typeface="Times New Roman" panose="02020603050405020304" pitchFamily="18" charset="0"/>
              </a:rPr>
              <a:t>Model</a:t>
            </a:r>
            <a:endParaRPr lang="de-DE" i="1" dirty="0">
              <a:solidFill>
                <a:srgbClr val="FFC000"/>
              </a:solidFill>
            </a:endParaRPr>
          </a:p>
        </p:txBody>
      </p:sp>
      <p:grpSp>
        <p:nvGrpSpPr>
          <p:cNvPr id="8" name="Gruppieren 7">
            <a:extLst>
              <a:ext uri="{FF2B5EF4-FFF2-40B4-BE49-F238E27FC236}">
                <a16:creationId xmlns:a16="http://schemas.microsoft.com/office/drawing/2014/main" id="{3C77EBDD-70B7-4949-BBD5-1E4A5B2FD2EE}"/>
              </a:ext>
            </a:extLst>
          </p:cNvPr>
          <p:cNvGrpSpPr/>
          <p:nvPr/>
        </p:nvGrpSpPr>
        <p:grpSpPr>
          <a:xfrm>
            <a:off x="6705317" y="1801350"/>
            <a:ext cx="4290080" cy="2988814"/>
            <a:chOff x="6950135" y="4007216"/>
            <a:chExt cx="4094845" cy="2531316"/>
          </a:xfrm>
        </p:grpSpPr>
        <p:grpSp>
          <p:nvGrpSpPr>
            <p:cNvPr id="89" name="Gruppieren 88">
              <a:extLst>
                <a:ext uri="{FF2B5EF4-FFF2-40B4-BE49-F238E27FC236}">
                  <a16:creationId xmlns:a16="http://schemas.microsoft.com/office/drawing/2014/main" id="{B54CDBE4-1DD0-4EF1-AA03-C43565561187}"/>
                </a:ext>
              </a:extLst>
            </p:cNvPr>
            <p:cNvGrpSpPr/>
            <p:nvPr/>
          </p:nvGrpSpPr>
          <p:grpSpPr>
            <a:xfrm>
              <a:off x="6950135" y="4007216"/>
              <a:ext cx="4094845" cy="2111088"/>
              <a:chOff x="6824793" y="3744786"/>
              <a:chExt cx="4921383" cy="2693047"/>
            </a:xfrm>
          </p:grpSpPr>
          <p:cxnSp>
            <p:nvCxnSpPr>
              <p:cNvPr id="61" name="Gerader Verbinder 60">
                <a:extLst>
                  <a:ext uri="{FF2B5EF4-FFF2-40B4-BE49-F238E27FC236}">
                    <a16:creationId xmlns:a16="http://schemas.microsoft.com/office/drawing/2014/main" id="{59FE6B6F-7829-4B31-ABF9-990238C6404E}"/>
                  </a:ext>
                </a:extLst>
              </p:cNvPr>
              <p:cNvCxnSpPr>
                <a:cxnSpLocks/>
              </p:cNvCxnSpPr>
              <p:nvPr/>
            </p:nvCxnSpPr>
            <p:spPr>
              <a:xfrm>
                <a:off x="7190034" y="4160383"/>
                <a:ext cx="0" cy="2186778"/>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9A191FF2-F19C-4108-9050-AD745B8F4E77}"/>
                  </a:ext>
                </a:extLst>
              </p:cNvPr>
              <p:cNvCxnSpPr>
                <a:cxnSpLocks/>
              </p:cNvCxnSpPr>
              <p:nvPr/>
            </p:nvCxnSpPr>
            <p:spPr>
              <a:xfrm flipH="1">
                <a:off x="7190034" y="6347160"/>
                <a:ext cx="3799643"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426F5F93-A815-4B9F-B62D-9558E74582DE}"/>
                  </a:ext>
                </a:extLst>
              </p:cNvPr>
              <p:cNvCxnSpPr>
                <a:cxnSpLocks/>
              </p:cNvCxnSpPr>
              <p:nvPr/>
            </p:nvCxnSpPr>
            <p:spPr>
              <a:xfrm>
                <a:off x="7065746" y="5151622"/>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7BF0C957-C371-44E2-A541-6ACCF0BEF9E0}"/>
                  </a:ext>
                </a:extLst>
              </p:cNvPr>
              <p:cNvCxnSpPr>
                <a:cxnSpLocks/>
              </p:cNvCxnSpPr>
              <p:nvPr/>
            </p:nvCxnSpPr>
            <p:spPr>
              <a:xfrm>
                <a:off x="7065746" y="4156608"/>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0BC7373E-360A-44ED-80FE-3DAD470DAD69}"/>
                  </a:ext>
                </a:extLst>
              </p:cNvPr>
              <p:cNvCxnSpPr>
                <a:cxnSpLocks/>
              </p:cNvCxnSpPr>
              <p:nvPr/>
            </p:nvCxnSpPr>
            <p:spPr>
              <a:xfrm>
                <a:off x="7065746" y="5924021"/>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5AA0C58A-9BF0-44A5-B3CB-4AACCAA14889}"/>
                  </a:ext>
                </a:extLst>
              </p:cNvPr>
              <p:cNvCxnSpPr>
                <a:cxnSpLocks/>
              </p:cNvCxnSpPr>
              <p:nvPr/>
            </p:nvCxnSpPr>
            <p:spPr>
              <a:xfrm>
                <a:off x="7838103" y="6256488"/>
                <a:ext cx="0" cy="18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051A13B3-8B8C-40ED-B968-1BB097144E89}"/>
                  </a:ext>
                </a:extLst>
              </p:cNvPr>
              <p:cNvCxnSpPr>
                <a:cxnSpLocks/>
              </p:cNvCxnSpPr>
              <p:nvPr/>
            </p:nvCxnSpPr>
            <p:spPr>
              <a:xfrm>
                <a:off x="8885669" y="6256488"/>
                <a:ext cx="0" cy="18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915C101-AAAD-4CD6-BCF8-287B2AC6114E}"/>
                  </a:ext>
                </a:extLst>
              </p:cNvPr>
              <p:cNvCxnSpPr>
                <a:cxnSpLocks/>
              </p:cNvCxnSpPr>
              <p:nvPr/>
            </p:nvCxnSpPr>
            <p:spPr>
              <a:xfrm>
                <a:off x="10243952" y="6256488"/>
                <a:ext cx="0" cy="181345"/>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feld 68">
                <a:extLst>
                  <a:ext uri="{FF2B5EF4-FFF2-40B4-BE49-F238E27FC236}">
                    <a16:creationId xmlns:a16="http://schemas.microsoft.com/office/drawing/2014/main" id="{5D7EDFA6-ED55-424F-916A-B2598D19CC60}"/>
                  </a:ext>
                </a:extLst>
              </p:cNvPr>
              <p:cNvSpPr txBox="1"/>
              <p:nvPr/>
            </p:nvSpPr>
            <p:spPr>
              <a:xfrm>
                <a:off x="6824793" y="3744786"/>
                <a:ext cx="1595756" cy="369332"/>
              </a:xfrm>
              <a:prstGeom prst="rect">
                <a:avLst/>
              </a:prstGeom>
              <a:noFill/>
            </p:spPr>
            <p:txBody>
              <a:bodyPr wrap="square">
                <a:spAutoFit/>
              </a:bodyPr>
              <a:lstStyle/>
              <a:p>
                <a:r>
                  <a:rPr lang="de-DE" b="1" dirty="0"/>
                  <a:t>Abstand</a:t>
                </a:r>
              </a:p>
            </p:txBody>
          </p:sp>
          <mc:AlternateContent xmlns:mc="http://schemas.openxmlformats.org/markup-compatibility/2006" xmlns:p14="http://schemas.microsoft.com/office/powerpoint/2010/main">
            <mc:Choice Requires="p14">
              <p:contentPart p14:bwMode="auto" r:id="rId4">
                <p14:nvContentPartPr>
                  <p14:cNvPr id="44" name="Freihand 43">
                    <a:extLst>
                      <a:ext uri="{FF2B5EF4-FFF2-40B4-BE49-F238E27FC236}">
                        <a16:creationId xmlns:a16="http://schemas.microsoft.com/office/drawing/2014/main" id="{5FE68181-523D-4AB8-BEA1-961799601372}"/>
                      </a:ext>
                    </a:extLst>
                  </p14:cNvPr>
                  <p14:cNvContentPartPr/>
                  <p14:nvPr/>
                </p14:nvContentPartPr>
                <p14:xfrm>
                  <a:off x="7656989" y="4191807"/>
                  <a:ext cx="3198396" cy="1876509"/>
                </p14:xfrm>
              </p:contentPart>
            </mc:Choice>
            <mc:Fallback xmlns="">
              <p:pic>
                <p:nvPicPr>
                  <p:cNvPr id="44" name="Freihand 43">
                    <a:extLst>
                      <a:ext uri="{FF2B5EF4-FFF2-40B4-BE49-F238E27FC236}">
                        <a16:creationId xmlns:a16="http://schemas.microsoft.com/office/drawing/2014/main" id="{5FE68181-523D-4AB8-BEA1-961799601372}"/>
                      </a:ext>
                    </a:extLst>
                  </p:cNvPr>
                  <p:cNvPicPr/>
                  <p:nvPr/>
                </p:nvPicPr>
                <p:blipFill>
                  <a:blip r:embed="rId6"/>
                  <a:stretch>
                    <a:fillRect/>
                  </a:stretch>
                </p:blipFill>
                <p:spPr>
                  <a:xfrm>
                    <a:off x="7646172" y="4180326"/>
                    <a:ext cx="3219597" cy="1899012"/>
                  </a:xfrm>
                  <a:prstGeom prst="rect">
                    <a:avLst/>
                  </a:prstGeom>
                </p:spPr>
              </p:pic>
            </mc:Fallback>
          </mc:AlternateContent>
          <p:sp>
            <p:nvSpPr>
              <p:cNvPr id="79" name="Flussdiagramm: Verbinder 78">
                <a:extLst>
                  <a:ext uri="{FF2B5EF4-FFF2-40B4-BE49-F238E27FC236}">
                    <a16:creationId xmlns:a16="http://schemas.microsoft.com/office/drawing/2014/main" id="{B8CC348F-6CBE-4E70-AEBF-51E6EDF8BE44}"/>
                  </a:ext>
                </a:extLst>
              </p:cNvPr>
              <p:cNvSpPr/>
              <p:nvPr/>
            </p:nvSpPr>
            <p:spPr>
              <a:xfrm>
                <a:off x="8821818" y="5992212"/>
                <a:ext cx="151359" cy="13806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Textfeld 82">
                <a:extLst>
                  <a:ext uri="{FF2B5EF4-FFF2-40B4-BE49-F238E27FC236}">
                    <a16:creationId xmlns:a16="http://schemas.microsoft.com/office/drawing/2014/main" id="{6EE76ADA-33B6-4F9F-8697-9651F7610C50}"/>
                  </a:ext>
                </a:extLst>
              </p:cNvPr>
              <p:cNvSpPr txBox="1"/>
              <p:nvPr/>
            </p:nvSpPr>
            <p:spPr>
              <a:xfrm>
                <a:off x="8654624" y="5595976"/>
                <a:ext cx="726854" cy="369333"/>
              </a:xfrm>
              <a:prstGeom prst="rect">
                <a:avLst/>
              </a:prstGeom>
              <a:noFill/>
            </p:spPr>
            <p:txBody>
              <a:bodyPr wrap="square">
                <a:spAutoFit/>
              </a:bodyPr>
              <a:lstStyle/>
              <a:p>
                <a:r>
                  <a:rPr lang="de-DE" dirty="0"/>
                  <a:t>1,7</a:t>
                </a:r>
              </a:p>
            </p:txBody>
          </p:sp>
          <p:sp>
            <p:nvSpPr>
              <p:cNvPr id="86" name="Textfeld 85">
                <a:extLst>
                  <a:ext uri="{FF2B5EF4-FFF2-40B4-BE49-F238E27FC236}">
                    <a16:creationId xmlns:a16="http://schemas.microsoft.com/office/drawing/2014/main" id="{D4CA2E16-5115-471E-9A69-890320C4B2E3}"/>
                  </a:ext>
                </a:extLst>
              </p:cNvPr>
              <p:cNvSpPr txBox="1"/>
              <p:nvPr/>
            </p:nvSpPr>
            <p:spPr>
              <a:xfrm>
                <a:off x="10197997" y="5955989"/>
                <a:ext cx="1548179" cy="471145"/>
              </a:xfrm>
              <a:prstGeom prst="rect">
                <a:avLst/>
              </a:prstGeom>
              <a:noFill/>
            </p:spPr>
            <p:txBody>
              <a:bodyPr wrap="square">
                <a:spAutoFit/>
              </a:bodyPr>
              <a:lstStyle/>
              <a:p>
                <a:r>
                  <a:rPr lang="de-DE" dirty="0"/>
                  <a:t>Wert</a:t>
                </a:r>
                <a:r>
                  <a:rPr lang="de-DE" b="1" dirty="0"/>
                  <a:t> </a:t>
                </a:r>
                <a:r>
                  <a:rPr lang="de-DE" dirty="0"/>
                  <a:t>von</a:t>
                </a:r>
                <a:r>
                  <a:rPr lang="de-DE" b="1" dirty="0"/>
                  <a:t> a</a:t>
                </a:r>
              </a:p>
            </p:txBody>
          </p:sp>
        </p:grpSp>
        <p:sp>
          <p:nvSpPr>
            <p:cNvPr id="46" name="Textfeld 45">
              <a:extLst>
                <a:ext uri="{FF2B5EF4-FFF2-40B4-BE49-F238E27FC236}">
                  <a16:creationId xmlns:a16="http://schemas.microsoft.com/office/drawing/2014/main" id="{BD62DA4E-1281-4157-83A6-91737F172140}"/>
                </a:ext>
              </a:extLst>
            </p:cNvPr>
            <p:cNvSpPr txBox="1"/>
            <p:nvPr/>
          </p:nvSpPr>
          <p:spPr>
            <a:xfrm>
              <a:off x="7446422" y="6169200"/>
              <a:ext cx="2456619" cy="369332"/>
            </a:xfrm>
            <a:prstGeom prst="rect">
              <a:avLst/>
            </a:prstGeom>
            <a:noFill/>
          </p:spPr>
          <p:txBody>
            <a:bodyPr wrap="square">
              <a:spAutoFit/>
            </a:bodyPr>
            <a:lstStyle/>
            <a:p>
              <a:r>
                <a:rPr lang="de-DE" dirty="0"/>
                <a:t>Optimaler Wert von „a“</a:t>
              </a:r>
            </a:p>
          </p:txBody>
        </p:sp>
      </p:grpSp>
      <p:grpSp>
        <p:nvGrpSpPr>
          <p:cNvPr id="48" name="Gruppieren 47">
            <a:extLst>
              <a:ext uri="{FF2B5EF4-FFF2-40B4-BE49-F238E27FC236}">
                <a16:creationId xmlns:a16="http://schemas.microsoft.com/office/drawing/2014/main" id="{A5D0D2D5-C2ED-444B-B8BA-BB4001752E0A}"/>
              </a:ext>
            </a:extLst>
          </p:cNvPr>
          <p:cNvGrpSpPr/>
          <p:nvPr/>
        </p:nvGrpSpPr>
        <p:grpSpPr>
          <a:xfrm>
            <a:off x="530651" y="3869660"/>
            <a:ext cx="3831497" cy="2560434"/>
            <a:chOff x="4035713" y="4296737"/>
            <a:chExt cx="2401675" cy="1967079"/>
          </a:xfrm>
        </p:grpSpPr>
        <p:sp>
          <p:nvSpPr>
            <p:cNvPr id="49" name="Rechteck 48">
              <a:extLst>
                <a:ext uri="{FF2B5EF4-FFF2-40B4-BE49-F238E27FC236}">
                  <a16:creationId xmlns:a16="http://schemas.microsoft.com/office/drawing/2014/main" id="{523782BE-46BD-47D0-B0DD-31B9AD4FF446}"/>
                </a:ext>
              </a:extLst>
            </p:cNvPr>
            <p:cNvSpPr/>
            <p:nvPr/>
          </p:nvSpPr>
          <p:spPr>
            <a:xfrm>
              <a:off x="4035713" y="4296737"/>
              <a:ext cx="2401675" cy="1967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0" name="Gruppieren 49">
              <a:extLst>
                <a:ext uri="{FF2B5EF4-FFF2-40B4-BE49-F238E27FC236}">
                  <a16:creationId xmlns:a16="http://schemas.microsoft.com/office/drawing/2014/main" id="{37E66F88-E5CA-4E8F-AAC6-251182A8AA64}"/>
                </a:ext>
              </a:extLst>
            </p:cNvPr>
            <p:cNvGrpSpPr/>
            <p:nvPr/>
          </p:nvGrpSpPr>
          <p:grpSpPr>
            <a:xfrm>
              <a:off x="4180606" y="4494244"/>
              <a:ext cx="2027102" cy="1572064"/>
              <a:chOff x="604131" y="3753059"/>
              <a:chExt cx="3788801" cy="2510757"/>
            </a:xfrm>
          </p:grpSpPr>
          <p:cxnSp>
            <p:nvCxnSpPr>
              <p:cNvPr id="51" name="Gerader Verbinder 50">
                <a:extLst>
                  <a:ext uri="{FF2B5EF4-FFF2-40B4-BE49-F238E27FC236}">
                    <a16:creationId xmlns:a16="http://schemas.microsoft.com/office/drawing/2014/main" id="{A9D8715A-E0F4-436A-93BF-239E36C76DE2}"/>
                  </a:ext>
                </a:extLst>
              </p:cNvPr>
              <p:cNvCxnSpPr>
                <a:cxnSpLocks/>
              </p:cNvCxnSpPr>
              <p:nvPr/>
            </p:nvCxnSpPr>
            <p:spPr>
              <a:xfrm flipH="1">
                <a:off x="735767" y="4032389"/>
                <a:ext cx="3657165" cy="212291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48B90EBE-C928-470C-9687-491D07B1F618}"/>
                  </a:ext>
                </a:extLst>
              </p:cNvPr>
              <p:cNvGrpSpPr/>
              <p:nvPr/>
            </p:nvGrpSpPr>
            <p:grpSpPr>
              <a:xfrm>
                <a:off x="604131" y="3778139"/>
                <a:ext cx="3472788" cy="2485677"/>
                <a:chOff x="612072" y="3786619"/>
                <a:chExt cx="3472788" cy="2485677"/>
              </a:xfrm>
            </p:grpSpPr>
            <p:cxnSp>
              <p:nvCxnSpPr>
                <p:cNvPr id="82" name="Gerader Verbinder 81">
                  <a:extLst>
                    <a:ext uri="{FF2B5EF4-FFF2-40B4-BE49-F238E27FC236}">
                      <a16:creationId xmlns:a16="http://schemas.microsoft.com/office/drawing/2014/main" id="{52A2EBBB-FBD0-40E5-ADBC-362D1A7A8CB7}"/>
                    </a:ext>
                  </a:extLst>
                </p:cNvPr>
                <p:cNvCxnSpPr>
                  <a:cxnSpLocks/>
                </p:cNvCxnSpPr>
                <p:nvPr/>
              </p:nvCxnSpPr>
              <p:spPr>
                <a:xfrm>
                  <a:off x="715710" y="4129722"/>
                  <a:ext cx="0" cy="205727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92E48092-D0D4-4FB1-AD23-3F9D4B19C7DA}"/>
                    </a:ext>
                  </a:extLst>
                </p:cNvPr>
                <p:cNvCxnSpPr>
                  <a:cxnSpLocks/>
                </p:cNvCxnSpPr>
                <p:nvPr/>
              </p:nvCxnSpPr>
              <p:spPr>
                <a:xfrm flipH="1">
                  <a:off x="715710" y="6186993"/>
                  <a:ext cx="3168339"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7B520DBB-4D39-4C05-8333-C4F532C4E05C}"/>
                    </a:ext>
                  </a:extLst>
                </p:cNvPr>
                <p:cNvCxnSpPr>
                  <a:cxnSpLocks/>
                </p:cNvCxnSpPr>
                <p:nvPr/>
              </p:nvCxnSpPr>
              <p:spPr>
                <a:xfrm>
                  <a:off x="612072" y="5062258"/>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3D3B56B2-5674-4C8D-B3EB-A166A24D9B8F}"/>
                    </a:ext>
                  </a:extLst>
                </p:cNvPr>
                <p:cNvCxnSpPr>
                  <a:cxnSpLocks/>
                </p:cNvCxnSpPr>
                <p:nvPr/>
              </p:nvCxnSpPr>
              <p:spPr>
                <a:xfrm>
                  <a:off x="612072" y="4126171"/>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Gerader Verbinder 87">
                  <a:extLst>
                    <a:ext uri="{FF2B5EF4-FFF2-40B4-BE49-F238E27FC236}">
                      <a16:creationId xmlns:a16="http://schemas.microsoft.com/office/drawing/2014/main" id="{FE286962-A333-4F6B-B294-DD6ADD18C9A2}"/>
                    </a:ext>
                  </a:extLst>
                </p:cNvPr>
                <p:cNvCxnSpPr>
                  <a:cxnSpLocks/>
                </p:cNvCxnSpPr>
                <p:nvPr/>
              </p:nvCxnSpPr>
              <p:spPr>
                <a:xfrm>
                  <a:off x="612072" y="5788913"/>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Gerader Verbinder 89">
                  <a:extLst>
                    <a:ext uri="{FF2B5EF4-FFF2-40B4-BE49-F238E27FC236}">
                      <a16:creationId xmlns:a16="http://schemas.microsoft.com/office/drawing/2014/main" id="{096FED60-36F4-41BF-B4EA-F4400EC3F6A0}"/>
                    </a:ext>
                  </a:extLst>
                </p:cNvPr>
                <p:cNvCxnSpPr>
                  <a:cxnSpLocks/>
                </p:cNvCxnSpPr>
                <p:nvPr/>
              </p:nvCxnSpPr>
              <p:spPr>
                <a:xfrm>
                  <a:off x="1256103"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B1E44F33-3063-40B0-822D-5C72977CB918}"/>
                    </a:ext>
                  </a:extLst>
                </p:cNvPr>
                <p:cNvCxnSpPr>
                  <a:cxnSpLocks/>
                </p:cNvCxnSpPr>
                <p:nvPr/>
              </p:nvCxnSpPr>
              <p:spPr>
                <a:xfrm>
                  <a:off x="2129618"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Gerader Verbinder 92">
                  <a:extLst>
                    <a:ext uri="{FF2B5EF4-FFF2-40B4-BE49-F238E27FC236}">
                      <a16:creationId xmlns:a16="http://schemas.microsoft.com/office/drawing/2014/main" id="{B50B8786-FCFF-4554-9B0B-3169B1F65A2C}"/>
                    </a:ext>
                  </a:extLst>
                </p:cNvPr>
                <p:cNvCxnSpPr>
                  <a:cxnSpLocks/>
                </p:cNvCxnSpPr>
                <p:nvPr/>
              </p:nvCxnSpPr>
              <p:spPr>
                <a:xfrm>
                  <a:off x="3262224" y="6101691"/>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feld 93">
                  <a:extLst>
                    <a:ext uri="{FF2B5EF4-FFF2-40B4-BE49-F238E27FC236}">
                      <a16:creationId xmlns:a16="http://schemas.microsoft.com/office/drawing/2014/main" id="{D698219D-B4EE-42B6-BF5D-1C9D9410D59F}"/>
                    </a:ext>
                  </a:extLst>
                </p:cNvPr>
                <p:cNvSpPr txBox="1"/>
                <p:nvPr/>
              </p:nvSpPr>
              <p:spPr>
                <a:xfrm>
                  <a:off x="3816512" y="5781324"/>
                  <a:ext cx="268348" cy="328593"/>
                </a:xfrm>
                <a:prstGeom prst="rect">
                  <a:avLst/>
                </a:prstGeom>
                <a:noFill/>
              </p:spPr>
              <p:txBody>
                <a:bodyPr wrap="square">
                  <a:spAutoFit/>
                </a:bodyPr>
                <a:lstStyle/>
                <a:p>
                  <a:r>
                    <a:rPr lang="de-DE" sz="2400" b="1" dirty="0"/>
                    <a:t>x</a:t>
                  </a:r>
                </a:p>
              </p:txBody>
            </p:sp>
            <p:sp>
              <p:nvSpPr>
                <p:cNvPr id="95" name="Textfeld 94">
                  <a:extLst>
                    <a:ext uri="{FF2B5EF4-FFF2-40B4-BE49-F238E27FC236}">
                      <a16:creationId xmlns:a16="http://schemas.microsoft.com/office/drawing/2014/main" id="{A8E1EA53-EF57-4EBE-AC23-D466DF33D295}"/>
                    </a:ext>
                  </a:extLst>
                </p:cNvPr>
                <p:cNvSpPr txBox="1"/>
                <p:nvPr/>
              </p:nvSpPr>
              <p:spPr>
                <a:xfrm>
                  <a:off x="622331" y="3786619"/>
                  <a:ext cx="268348" cy="284781"/>
                </a:xfrm>
                <a:prstGeom prst="rect">
                  <a:avLst/>
                </a:prstGeom>
                <a:noFill/>
              </p:spPr>
              <p:txBody>
                <a:bodyPr wrap="square">
                  <a:spAutoFit/>
                </a:bodyPr>
                <a:lstStyle/>
                <a:p>
                  <a:r>
                    <a:rPr lang="de-DE" sz="2000" b="1" dirty="0"/>
                    <a:t>y</a:t>
                  </a:r>
                </a:p>
              </p:txBody>
            </p:sp>
          </p:grpSp>
          <p:sp>
            <p:nvSpPr>
              <p:cNvPr id="54" name="Flussdiagramm: Verbinder 53">
                <a:extLst>
                  <a:ext uri="{FF2B5EF4-FFF2-40B4-BE49-F238E27FC236}">
                    <a16:creationId xmlns:a16="http://schemas.microsoft.com/office/drawing/2014/main" id="{686A3DCB-F7E5-4C53-B475-FF8C8D1FC50D}"/>
                  </a:ext>
                </a:extLst>
              </p:cNvPr>
              <p:cNvSpPr/>
              <p:nvPr/>
            </p:nvSpPr>
            <p:spPr>
              <a:xfrm>
                <a:off x="2779283" y="52080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6" name="Gerader Verbinder 55">
                <a:extLst>
                  <a:ext uri="{FF2B5EF4-FFF2-40B4-BE49-F238E27FC236}">
                    <a16:creationId xmlns:a16="http://schemas.microsoft.com/office/drawing/2014/main" id="{6DE8A885-2A2C-4430-AC49-A6682704F75C}"/>
                  </a:ext>
                </a:extLst>
              </p:cNvPr>
              <p:cNvCxnSpPr>
                <a:cxnSpLocks/>
              </p:cNvCxnSpPr>
              <p:nvPr/>
            </p:nvCxnSpPr>
            <p:spPr>
              <a:xfrm>
                <a:off x="2673440" y="5034323"/>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Flussdiagramm: Verbinder 56">
                <a:extLst>
                  <a:ext uri="{FF2B5EF4-FFF2-40B4-BE49-F238E27FC236}">
                    <a16:creationId xmlns:a16="http://schemas.microsoft.com/office/drawing/2014/main" id="{A55C3B45-D843-4EEF-B756-B686226AE620}"/>
                  </a:ext>
                </a:extLst>
              </p:cNvPr>
              <p:cNvSpPr/>
              <p:nvPr/>
            </p:nvSpPr>
            <p:spPr>
              <a:xfrm>
                <a:off x="3590842" y="4759168"/>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 name="Gerader Verbinder 57">
                <a:extLst>
                  <a:ext uri="{FF2B5EF4-FFF2-40B4-BE49-F238E27FC236}">
                    <a16:creationId xmlns:a16="http://schemas.microsoft.com/office/drawing/2014/main" id="{D2DEB93F-287B-4436-A373-F6552F993D02}"/>
                  </a:ext>
                </a:extLst>
              </p:cNvPr>
              <p:cNvCxnSpPr>
                <a:cxnSpLocks/>
              </p:cNvCxnSpPr>
              <p:nvPr/>
            </p:nvCxnSpPr>
            <p:spPr>
              <a:xfrm>
                <a:off x="3484999" y="458548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Flussdiagramm: Verbinder 59">
                <a:extLst>
                  <a:ext uri="{FF2B5EF4-FFF2-40B4-BE49-F238E27FC236}">
                    <a16:creationId xmlns:a16="http://schemas.microsoft.com/office/drawing/2014/main" id="{24BB60BA-51E5-42C0-855D-78716299F27D}"/>
                  </a:ext>
                </a:extLst>
              </p:cNvPr>
              <p:cNvSpPr/>
              <p:nvPr/>
            </p:nvSpPr>
            <p:spPr>
              <a:xfrm rot="12585688">
                <a:off x="4144680" y="375305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0" name="Gerader Verbinder 69">
                <a:extLst>
                  <a:ext uri="{FF2B5EF4-FFF2-40B4-BE49-F238E27FC236}">
                    <a16:creationId xmlns:a16="http://schemas.microsoft.com/office/drawing/2014/main" id="{E51BD27D-A364-41A1-82AC-DE504EE8262D}"/>
                  </a:ext>
                </a:extLst>
              </p:cNvPr>
              <p:cNvCxnSpPr>
                <a:cxnSpLocks/>
              </p:cNvCxnSpPr>
              <p:nvPr/>
            </p:nvCxnSpPr>
            <p:spPr>
              <a:xfrm rot="10578509">
                <a:off x="4239776" y="384939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68961768-4E61-4515-AC86-5220D5874670}"/>
                  </a:ext>
                </a:extLst>
              </p:cNvPr>
              <p:cNvCxnSpPr>
                <a:cxnSpLocks/>
              </p:cNvCxnSpPr>
              <p:nvPr/>
            </p:nvCxnSpPr>
            <p:spPr>
              <a:xfrm rot="10578509">
                <a:off x="3737386" y="4144352"/>
                <a:ext cx="117319" cy="2206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Flussdiagramm: Verbinder 71">
                <a:extLst>
                  <a:ext uri="{FF2B5EF4-FFF2-40B4-BE49-F238E27FC236}">
                    <a16:creationId xmlns:a16="http://schemas.microsoft.com/office/drawing/2014/main" id="{E9A567E7-58E5-4376-B71B-A10842A892DA}"/>
                  </a:ext>
                </a:extLst>
              </p:cNvPr>
              <p:cNvSpPr/>
              <p:nvPr/>
            </p:nvSpPr>
            <p:spPr>
              <a:xfrm rot="10578509">
                <a:off x="2659722" y="4571215"/>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3" name="Gerader Verbinder 72">
                <a:extLst>
                  <a:ext uri="{FF2B5EF4-FFF2-40B4-BE49-F238E27FC236}">
                    <a16:creationId xmlns:a16="http://schemas.microsoft.com/office/drawing/2014/main" id="{04741E21-1F62-409B-83A2-F8BD7CBA5C18}"/>
                  </a:ext>
                </a:extLst>
              </p:cNvPr>
              <p:cNvCxnSpPr>
                <a:cxnSpLocks/>
              </p:cNvCxnSpPr>
              <p:nvPr/>
            </p:nvCxnSpPr>
            <p:spPr>
              <a:xfrm rot="10578509">
                <a:off x="2754818" y="4667547"/>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Flussdiagramm: Verbinder 73">
                <a:extLst>
                  <a:ext uri="{FF2B5EF4-FFF2-40B4-BE49-F238E27FC236}">
                    <a16:creationId xmlns:a16="http://schemas.microsoft.com/office/drawing/2014/main" id="{22657484-CFF0-4FE1-A5E3-F3EA3AA64A65}"/>
                  </a:ext>
                </a:extLst>
              </p:cNvPr>
              <p:cNvSpPr/>
              <p:nvPr/>
            </p:nvSpPr>
            <p:spPr>
              <a:xfrm rot="11176109">
                <a:off x="1722775" y="5080998"/>
                <a:ext cx="137415" cy="1539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5" name="Gerader Verbinder 74">
                <a:extLst>
                  <a:ext uri="{FF2B5EF4-FFF2-40B4-BE49-F238E27FC236}">
                    <a16:creationId xmlns:a16="http://schemas.microsoft.com/office/drawing/2014/main" id="{979A66FD-E4A4-4A30-8E88-46CD2943D343}"/>
                  </a:ext>
                </a:extLst>
              </p:cNvPr>
              <p:cNvCxnSpPr>
                <a:cxnSpLocks/>
              </p:cNvCxnSpPr>
              <p:nvPr/>
            </p:nvCxnSpPr>
            <p:spPr>
              <a:xfrm rot="11176109">
                <a:off x="1798680" y="5206194"/>
                <a:ext cx="158436" cy="2330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Flussdiagramm: Verbinder 75">
                <a:extLst>
                  <a:ext uri="{FF2B5EF4-FFF2-40B4-BE49-F238E27FC236}">
                    <a16:creationId xmlns:a16="http://schemas.microsoft.com/office/drawing/2014/main" id="{92EE2979-18FE-4D0F-8815-0E2DCD8D8963}"/>
                  </a:ext>
                </a:extLst>
              </p:cNvPr>
              <p:cNvSpPr/>
              <p:nvPr/>
            </p:nvSpPr>
            <p:spPr>
              <a:xfrm rot="12585688">
                <a:off x="3628928" y="402967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Flussdiagramm: Verbinder 76">
                <a:extLst>
                  <a:ext uri="{FF2B5EF4-FFF2-40B4-BE49-F238E27FC236}">
                    <a16:creationId xmlns:a16="http://schemas.microsoft.com/office/drawing/2014/main" id="{E0B6C5AE-B802-417C-8B18-225C4BC9ADF5}"/>
                  </a:ext>
                </a:extLst>
              </p:cNvPr>
              <p:cNvSpPr/>
              <p:nvPr/>
            </p:nvSpPr>
            <p:spPr>
              <a:xfrm rot="12585688">
                <a:off x="3590842" y="433827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Flussdiagramm: Verbinder 77">
                <a:extLst>
                  <a:ext uri="{FF2B5EF4-FFF2-40B4-BE49-F238E27FC236}">
                    <a16:creationId xmlns:a16="http://schemas.microsoft.com/office/drawing/2014/main" id="{BAFF0B0B-CCCA-4312-A9F1-3818F43495A8}"/>
                  </a:ext>
                </a:extLst>
              </p:cNvPr>
              <p:cNvSpPr/>
              <p:nvPr/>
            </p:nvSpPr>
            <p:spPr>
              <a:xfrm rot="12585688">
                <a:off x="1574637" y="56391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0" name="Gerader Verbinder 79">
                <a:extLst>
                  <a:ext uri="{FF2B5EF4-FFF2-40B4-BE49-F238E27FC236}">
                    <a16:creationId xmlns:a16="http://schemas.microsoft.com/office/drawing/2014/main" id="{D9428CC6-6A78-4431-89BA-085F73481434}"/>
                  </a:ext>
                </a:extLst>
              </p:cNvPr>
              <p:cNvCxnSpPr>
                <a:cxnSpLocks/>
              </p:cNvCxnSpPr>
              <p:nvPr/>
            </p:nvCxnSpPr>
            <p:spPr>
              <a:xfrm>
                <a:off x="1313341" y="5790675"/>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Flussdiagramm: Verbinder 80">
                <a:extLst>
                  <a:ext uri="{FF2B5EF4-FFF2-40B4-BE49-F238E27FC236}">
                    <a16:creationId xmlns:a16="http://schemas.microsoft.com/office/drawing/2014/main" id="{507DBC43-B1B7-4D90-A71A-F38AB77DB605}"/>
                  </a:ext>
                </a:extLst>
              </p:cNvPr>
              <p:cNvSpPr/>
              <p:nvPr/>
            </p:nvSpPr>
            <p:spPr>
              <a:xfrm>
                <a:off x="1396359" y="591335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96" name="Textfeld 95">
            <a:extLst>
              <a:ext uri="{FF2B5EF4-FFF2-40B4-BE49-F238E27FC236}">
                <a16:creationId xmlns:a16="http://schemas.microsoft.com/office/drawing/2014/main" id="{CC12BDC1-8308-44A6-A195-8B611C882559}"/>
              </a:ext>
            </a:extLst>
          </p:cNvPr>
          <p:cNvSpPr txBox="1"/>
          <p:nvPr/>
        </p:nvSpPr>
        <p:spPr>
          <a:xfrm>
            <a:off x="1377667" y="3271710"/>
            <a:ext cx="2662839" cy="523220"/>
          </a:xfrm>
          <a:prstGeom prst="rect">
            <a:avLst/>
          </a:prstGeom>
          <a:noFill/>
        </p:spPr>
        <p:txBody>
          <a:bodyPr wrap="square">
            <a:spAutoFit/>
          </a:bodyPr>
          <a:lstStyle/>
          <a:p>
            <a:r>
              <a:rPr lang="de-DE" sz="2800" b="1" i="1"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f(x) = a x + b</a:t>
            </a:r>
            <a:endParaRPr lang="de-DE" sz="2800" b="1" dirty="0">
              <a:solidFill>
                <a:srgbClr val="7030A0"/>
              </a:solidFill>
            </a:endParaRPr>
          </a:p>
        </p:txBody>
      </p:sp>
      <p:sp>
        <p:nvSpPr>
          <p:cNvPr id="3" name="Datumsplatzhalter 2">
            <a:extLst>
              <a:ext uri="{FF2B5EF4-FFF2-40B4-BE49-F238E27FC236}">
                <a16:creationId xmlns:a16="http://schemas.microsoft.com/office/drawing/2014/main" id="{6C20AA7D-1D9D-48D7-8BEA-5059D9068ED6}"/>
              </a:ext>
            </a:extLst>
          </p:cNvPr>
          <p:cNvSpPr>
            <a:spLocks noGrp="1"/>
          </p:cNvSpPr>
          <p:nvPr>
            <p:ph type="dt" sz="half" idx="10"/>
          </p:nvPr>
        </p:nvSpPr>
        <p:spPr/>
        <p:txBody>
          <a:bodyPr/>
          <a:lstStyle/>
          <a:p>
            <a:fld id="{DA2007F4-E03D-4D5D-A2C4-CE5D12A51EE4}" type="datetime1">
              <a:rPr lang="de-DE" smtClean="0"/>
              <a:t>24.04.2022</a:t>
            </a:fld>
            <a:endParaRPr lang="de-DE"/>
          </a:p>
        </p:txBody>
      </p:sp>
      <p:sp>
        <p:nvSpPr>
          <p:cNvPr id="5" name="Foliennummernplatzhalter 4">
            <a:extLst>
              <a:ext uri="{FF2B5EF4-FFF2-40B4-BE49-F238E27FC236}">
                <a16:creationId xmlns:a16="http://schemas.microsoft.com/office/drawing/2014/main" id="{48F31457-3C85-41D5-8420-878FB6A08772}"/>
              </a:ext>
            </a:extLst>
          </p:cNvPr>
          <p:cNvSpPr>
            <a:spLocks noGrp="1"/>
          </p:cNvSpPr>
          <p:nvPr>
            <p:ph type="sldNum" sz="quarter" idx="12"/>
          </p:nvPr>
        </p:nvSpPr>
        <p:spPr/>
        <p:txBody>
          <a:bodyPr/>
          <a:lstStyle/>
          <a:p>
            <a:fld id="{F7B85D95-4385-4A8C-B85C-EB91828EDBB4}" type="slidenum">
              <a:rPr lang="de-DE" smtClean="0"/>
              <a:t>4</a:t>
            </a:fld>
            <a:endParaRPr lang="de-DE"/>
          </a:p>
        </p:txBody>
      </p:sp>
    </p:spTree>
    <p:extLst>
      <p:ext uri="{BB962C8B-B14F-4D97-AF65-F5344CB8AC3E}">
        <p14:creationId xmlns:p14="http://schemas.microsoft.com/office/powerpoint/2010/main" val="283229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circle(in)">
                                      <p:cBhvr>
                                        <p:cTn id="17" dur="20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ircle(in)">
                                      <p:cBhvr>
                                        <p:cTn id="22" dur="2000"/>
                                        <p:tgtEl>
                                          <p:spTgt spid="25"/>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circle(in)">
                                      <p:cBhvr>
                                        <p:cTn id="25" dur="2000"/>
                                        <p:tgtEl>
                                          <p:spTgt spid="91"/>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circle(in)">
                                      <p:cBhvr>
                                        <p:cTn id="30" dur="20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randombar(horizontal)">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circle(in)">
                                      <p:cBhvr>
                                        <p:cTn id="4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91" grpId="0"/>
      <p:bldP spid="9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ussdiagramm: Verbinder 13">
            <a:extLst>
              <a:ext uri="{FF2B5EF4-FFF2-40B4-BE49-F238E27FC236}">
                <a16:creationId xmlns:a16="http://schemas.microsoft.com/office/drawing/2014/main" id="{21368C4E-74EA-427A-922F-923BBA504CFF}"/>
              </a:ext>
            </a:extLst>
          </p:cNvPr>
          <p:cNvSpPr/>
          <p:nvPr/>
        </p:nvSpPr>
        <p:spPr>
          <a:xfrm>
            <a:off x="538107" y="1183600"/>
            <a:ext cx="5722229" cy="53613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9F41DC65-70C0-4E96-8A8E-688FFC57BDF1}"/>
              </a:ext>
            </a:extLst>
          </p:cNvPr>
          <p:cNvSpPr txBox="1"/>
          <p:nvPr/>
        </p:nvSpPr>
        <p:spPr>
          <a:xfrm>
            <a:off x="2242623" y="2120975"/>
            <a:ext cx="2345635" cy="369332"/>
          </a:xfrm>
          <a:prstGeom prst="rect">
            <a:avLst/>
          </a:prstGeom>
          <a:solidFill>
            <a:schemeClr val="accent6">
              <a:lumMod val="40000"/>
              <a:lumOff val="60000"/>
            </a:schemeClr>
          </a:solidFill>
        </p:spPr>
        <p:txBody>
          <a:bodyPr wrap="square">
            <a:spAutoFit/>
          </a:bodyPr>
          <a:lstStyle/>
          <a:p>
            <a:r>
              <a:rPr lang="de-DE" b="1" dirty="0"/>
              <a:t>Lineare Modelle </a:t>
            </a:r>
            <a:endParaRPr lang="de-DE" dirty="0"/>
          </a:p>
        </p:txBody>
      </p:sp>
      <p:sp>
        <p:nvSpPr>
          <p:cNvPr id="5" name="Textfeld 4">
            <a:extLst>
              <a:ext uri="{FF2B5EF4-FFF2-40B4-BE49-F238E27FC236}">
                <a16:creationId xmlns:a16="http://schemas.microsoft.com/office/drawing/2014/main" id="{B74489B3-8C01-4765-91D6-416A660EB56A}"/>
              </a:ext>
            </a:extLst>
          </p:cNvPr>
          <p:cNvSpPr txBox="1"/>
          <p:nvPr/>
        </p:nvSpPr>
        <p:spPr>
          <a:xfrm>
            <a:off x="3845683" y="3193897"/>
            <a:ext cx="2313992" cy="338554"/>
          </a:xfrm>
          <a:prstGeom prst="rect">
            <a:avLst/>
          </a:prstGeom>
          <a:solidFill>
            <a:schemeClr val="accent6">
              <a:lumMod val="40000"/>
              <a:lumOff val="60000"/>
            </a:schemeClr>
          </a:solidFill>
        </p:spPr>
        <p:txBody>
          <a:bodyPr wrap="square">
            <a:spAutoFit/>
          </a:bodyPr>
          <a:lstStyle/>
          <a:p>
            <a:r>
              <a:rPr lang="de-DE" sz="1600" b="1" i="0" dirty="0">
                <a:solidFill>
                  <a:srgbClr val="202124"/>
                </a:solidFill>
                <a:effectLst/>
                <a:latin typeface="arial" panose="020B0604020202020204" pitchFamily="34" charset="0"/>
              </a:rPr>
              <a:t>Entscheidungsbäume</a:t>
            </a:r>
            <a:endParaRPr lang="de-DE" sz="1600" b="1" dirty="0"/>
          </a:p>
        </p:txBody>
      </p:sp>
      <p:sp>
        <p:nvSpPr>
          <p:cNvPr id="7" name="Textfeld 6">
            <a:extLst>
              <a:ext uri="{FF2B5EF4-FFF2-40B4-BE49-F238E27FC236}">
                <a16:creationId xmlns:a16="http://schemas.microsoft.com/office/drawing/2014/main" id="{3B40A9A3-0824-47DC-82C0-F903FBA7B279}"/>
              </a:ext>
            </a:extLst>
          </p:cNvPr>
          <p:cNvSpPr txBox="1"/>
          <p:nvPr/>
        </p:nvSpPr>
        <p:spPr>
          <a:xfrm>
            <a:off x="748747" y="3013501"/>
            <a:ext cx="1746463" cy="584775"/>
          </a:xfrm>
          <a:prstGeom prst="rect">
            <a:avLst/>
          </a:prstGeom>
          <a:solidFill>
            <a:schemeClr val="accent6">
              <a:lumMod val="40000"/>
              <a:lumOff val="60000"/>
            </a:schemeClr>
          </a:solidFill>
        </p:spPr>
        <p:txBody>
          <a:bodyPr wrap="square">
            <a:spAutoFit/>
          </a:bodyPr>
          <a:lstStyle/>
          <a:p>
            <a:pPr algn="ctr"/>
            <a:r>
              <a:rPr lang="de-DE" sz="1600" b="1" i="0" dirty="0">
                <a:solidFill>
                  <a:srgbClr val="202124"/>
                </a:solidFill>
                <a:effectLst/>
                <a:latin typeface="Google Sans"/>
              </a:rPr>
              <a:t>Support Vector Machine</a:t>
            </a:r>
            <a:endParaRPr lang="de-DE" sz="1600" dirty="0"/>
          </a:p>
        </p:txBody>
      </p:sp>
      <p:sp>
        <p:nvSpPr>
          <p:cNvPr id="9" name="Textfeld 8">
            <a:extLst>
              <a:ext uri="{FF2B5EF4-FFF2-40B4-BE49-F238E27FC236}">
                <a16:creationId xmlns:a16="http://schemas.microsoft.com/office/drawing/2014/main" id="{2832644B-6EFD-47F0-A884-23986A45F063}"/>
              </a:ext>
            </a:extLst>
          </p:cNvPr>
          <p:cNvSpPr txBox="1"/>
          <p:nvPr/>
        </p:nvSpPr>
        <p:spPr>
          <a:xfrm>
            <a:off x="2336679" y="2610539"/>
            <a:ext cx="2181826" cy="369332"/>
          </a:xfrm>
          <a:prstGeom prst="rect">
            <a:avLst/>
          </a:prstGeom>
          <a:noFill/>
        </p:spPr>
        <p:txBody>
          <a:bodyPr wrap="square">
            <a:spAutoFit/>
          </a:bodyPr>
          <a:lstStyle/>
          <a:p>
            <a:r>
              <a:rPr lang="de-DE" i="1" dirty="0">
                <a:solidFill>
                  <a:schemeClr val="bg1"/>
                </a:solidFill>
              </a:rPr>
              <a:t>Gradienten abstieg</a:t>
            </a:r>
          </a:p>
        </p:txBody>
      </p:sp>
      <p:sp>
        <p:nvSpPr>
          <p:cNvPr id="11" name="Textfeld 10">
            <a:extLst>
              <a:ext uri="{FF2B5EF4-FFF2-40B4-BE49-F238E27FC236}">
                <a16:creationId xmlns:a16="http://schemas.microsoft.com/office/drawing/2014/main" id="{774CFF3F-94EA-43EA-823C-7FFC4B99AEC1}"/>
              </a:ext>
            </a:extLst>
          </p:cNvPr>
          <p:cNvSpPr txBox="1"/>
          <p:nvPr/>
        </p:nvSpPr>
        <p:spPr>
          <a:xfrm>
            <a:off x="4091954" y="3632243"/>
            <a:ext cx="1900996" cy="369332"/>
          </a:xfrm>
          <a:prstGeom prst="rect">
            <a:avLst/>
          </a:prstGeom>
          <a:noFill/>
        </p:spPr>
        <p:txBody>
          <a:bodyPr wrap="square">
            <a:spAutoFit/>
          </a:bodyPr>
          <a:lstStyle/>
          <a:p>
            <a:r>
              <a:rPr lang="de-DE" i="1" dirty="0">
                <a:solidFill>
                  <a:schemeClr val="bg1"/>
                </a:solidFill>
              </a:rPr>
              <a:t>CART-Algorithmus</a:t>
            </a:r>
          </a:p>
        </p:txBody>
      </p:sp>
      <p:sp>
        <p:nvSpPr>
          <p:cNvPr id="13" name="Textfeld 12">
            <a:extLst>
              <a:ext uri="{FF2B5EF4-FFF2-40B4-BE49-F238E27FC236}">
                <a16:creationId xmlns:a16="http://schemas.microsoft.com/office/drawing/2014/main" id="{7DFB360D-5C29-417D-B8AD-2BF211FAF0BA}"/>
              </a:ext>
            </a:extLst>
          </p:cNvPr>
          <p:cNvSpPr txBox="1"/>
          <p:nvPr/>
        </p:nvSpPr>
        <p:spPr>
          <a:xfrm>
            <a:off x="748747" y="3830526"/>
            <a:ext cx="1816855" cy="646331"/>
          </a:xfrm>
          <a:prstGeom prst="rect">
            <a:avLst/>
          </a:prstGeom>
          <a:noFill/>
        </p:spPr>
        <p:txBody>
          <a:bodyPr wrap="square">
            <a:spAutoFit/>
          </a:bodyPr>
          <a:lstStyle/>
          <a:p>
            <a:r>
              <a:rPr lang="de-DE" i="1" dirty="0">
                <a:solidFill>
                  <a:schemeClr val="bg1"/>
                </a:solidFill>
              </a:rPr>
              <a:t>Maximale Gewinnspannen</a:t>
            </a:r>
          </a:p>
        </p:txBody>
      </p:sp>
      <p:sp>
        <p:nvSpPr>
          <p:cNvPr id="16" name="Textfeld 15">
            <a:extLst>
              <a:ext uri="{FF2B5EF4-FFF2-40B4-BE49-F238E27FC236}">
                <a16:creationId xmlns:a16="http://schemas.microsoft.com/office/drawing/2014/main" id="{31EF5D01-6132-4C30-BB00-67EEF8951A6A}"/>
              </a:ext>
            </a:extLst>
          </p:cNvPr>
          <p:cNvSpPr txBox="1"/>
          <p:nvPr/>
        </p:nvSpPr>
        <p:spPr>
          <a:xfrm>
            <a:off x="2226365" y="1429393"/>
            <a:ext cx="2816087" cy="461665"/>
          </a:xfrm>
          <a:prstGeom prst="rect">
            <a:avLst/>
          </a:prstGeom>
          <a:noFill/>
        </p:spPr>
        <p:txBody>
          <a:bodyPr wrap="square">
            <a:spAutoFit/>
          </a:bodyPr>
          <a:lstStyle/>
          <a:p>
            <a:r>
              <a:rPr lang="de-DE" sz="2400" b="1" i="0" u="sng" dirty="0">
                <a:solidFill>
                  <a:schemeClr val="bg1"/>
                </a:solidFill>
                <a:effectLst/>
                <a:latin typeface="Arial" panose="020B0604020202020204" pitchFamily="34" charset="0"/>
                <a:cs typeface="Arial" panose="020B0604020202020204" pitchFamily="34" charset="0"/>
              </a:rPr>
              <a:t>Machine Learning</a:t>
            </a:r>
            <a:endParaRPr lang="de-DE" sz="2400" u="sng" dirty="0">
              <a:solidFill>
                <a:schemeClr val="bg1"/>
              </a:solidFill>
            </a:endParaRPr>
          </a:p>
        </p:txBody>
      </p:sp>
      <p:grpSp>
        <p:nvGrpSpPr>
          <p:cNvPr id="26" name="Gruppieren 25">
            <a:extLst>
              <a:ext uri="{FF2B5EF4-FFF2-40B4-BE49-F238E27FC236}">
                <a16:creationId xmlns:a16="http://schemas.microsoft.com/office/drawing/2014/main" id="{14BC9999-A3E9-4206-B584-A66F290C12F6}"/>
              </a:ext>
            </a:extLst>
          </p:cNvPr>
          <p:cNvGrpSpPr/>
          <p:nvPr/>
        </p:nvGrpSpPr>
        <p:grpSpPr>
          <a:xfrm>
            <a:off x="2787702" y="4022015"/>
            <a:ext cx="2313992" cy="2393302"/>
            <a:chOff x="8050555" y="3013501"/>
            <a:chExt cx="2313992" cy="2393302"/>
          </a:xfrm>
        </p:grpSpPr>
        <p:sp>
          <p:nvSpPr>
            <p:cNvPr id="23" name="Flussdiagramm: Verbinder 22">
              <a:extLst>
                <a:ext uri="{FF2B5EF4-FFF2-40B4-BE49-F238E27FC236}">
                  <a16:creationId xmlns:a16="http://schemas.microsoft.com/office/drawing/2014/main" id="{B89CAB1F-3DCB-4C50-8B17-1F76E4BFFA09}"/>
                </a:ext>
              </a:extLst>
            </p:cNvPr>
            <p:cNvSpPr/>
            <p:nvPr/>
          </p:nvSpPr>
          <p:spPr>
            <a:xfrm>
              <a:off x="8050555" y="3013501"/>
              <a:ext cx="2313992" cy="2393302"/>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79ADA09E-D9A0-4628-9109-850A975196C0}"/>
                </a:ext>
              </a:extLst>
            </p:cNvPr>
            <p:cNvSpPr txBox="1"/>
            <p:nvPr/>
          </p:nvSpPr>
          <p:spPr>
            <a:xfrm>
              <a:off x="8356115" y="3407636"/>
              <a:ext cx="1868455" cy="400110"/>
            </a:xfrm>
            <a:prstGeom prst="rect">
              <a:avLst/>
            </a:prstGeom>
            <a:noFill/>
          </p:spPr>
          <p:txBody>
            <a:bodyPr wrap="square">
              <a:spAutoFit/>
            </a:bodyPr>
            <a:lstStyle/>
            <a:p>
              <a:r>
                <a:rPr lang="de-DE" sz="2000" b="1" dirty="0">
                  <a:solidFill>
                    <a:srgbClr val="FFFF00"/>
                  </a:solidFill>
                </a:rPr>
                <a:t>Deep Learning </a:t>
              </a:r>
            </a:p>
          </p:txBody>
        </p:sp>
        <p:sp>
          <p:nvSpPr>
            <p:cNvPr id="25" name="Textfeld 24">
              <a:extLst>
                <a:ext uri="{FF2B5EF4-FFF2-40B4-BE49-F238E27FC236}">
                  <a16:creationId xmlns:a16="http://schemas.microsoft.com/office/drawing/2014/main" id="{CD28AC4E-2E63-48EE-8029-060CF6816B50}"/>
                </a:ext>
              </a:extLst>
            </p:cNvPr>
            <p:cNvSpPr txBox="1"/>
            <p:nvPr/>
          </p:nvSpPr>
          <p:spPr>
            <a:xfrm>
              <a:off x="8527960" y="4051531"/>
              <a:ext cx="1542409" cy="923330"/>
            </a:xfrm>
            <a:prstGeom prst="rect">
              <a:avLst/>
            </a:prstGeom>
            <a:noFill/>
          </p:spPr>
          <p:txBody>
            <a:bodyPr wrap="square">
              <a:spAutoFit/>
            </a:bodyPr>
            <a:lstStyle/>
            <a:p>
              <a:pPr algn="ctr"/>
              <a:r>
                <a:rPr lang="de-DE" dirty="0">
                  <a:solidFill>
                    <a:schemeClr val="bg1"/>
                  </a:solidFill>
                </a:rPr>
                <a:t>Künstliche Neuronale Netze (KNN)</a:t>
              </a:r>
            </a:p>
          </p:txBody>
        </p:sp>
      </p:grpSp>
      <p:grpSp>
        <p:nvGrpSpPr>
          <p:cNvPr id="37" name="Gruppieren 36">
            <a:extLst>
              <a:ext uri="{FF2B5EF4-FFF2-40B4-BE49-F238E27FC236}">
                <a16:creationId xmlns:a16="http://schemas.microsoft.com/office/drawing/2014/main" id="{1BC3B45B-62B8-4B45-AEE4-894E2750008E}"/>
              </a:ext>
            </a:extLst>
          </p:cNvPr>
          <p:cNvGrpSpPr/>
          <p:nvPr/>
        </p:nvGrpSpPr>
        <p:grpSpPr>
          <a:xfrm>
            <a:off x="5042452" y="1429393"/>
            <a:ext cx="2816524" cy="3213893"/>
            <a:chOff x="5042452" y="1429393"/>
            <a:chExt cx="2816524" cy="3213893"/>
          </a:xfrm>
        </p:grpSpPr>
        <p:cxnSp>
          <p:nvCxnSpPr>
            <p:cNvPr id="30" name="Gerader Verbinder 29">
              <a:extLst>
                <a:ext uri="{FF2B5EF4-FFF2-40B4-BE49-F238E27FC236}">
                  <a16:creationId xmlns:a16="http://schemas.microsoft.com/office/drawing/2014/main" id="{E88B4B46-D720-4AC3-BE50-296B3E06E14A}"/>
                </a:ext>
              </a:extLst>
            </p:cNvPr>
            <p:cNvCxnSpPr>
              <a:cxnSpLocks/>
            </p:cNvCxnSpPr>
            <p:nvPr/>
          </p:nvCxnSpPr>
          <p:spPr>
            <a:xfrm>
              <a:off x="5042452" y="4634722"/>
              <a:ext cx="2293296" cy="8564"/>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03D97C7F-3416-40D0-BA81-789C38847FD3}"/>
                </a:ext>
              </a:extLst>
            </p:cNvPr>
            <p:cNvCxnSpPr>
              <a:cxnSpLocks/>
            </p:cNvCxnSpPr>
            <p:nvPr/>
          </p:nvCxnSpPr>
          <p:spPr>
            <a:xfrm flipV="1">
              <a:off x="7335748" y="1429393"/>
              <a:ext cx="0" cy="3186813"/>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D2E1783C-7F91-4637-85FE-2E30FC1084FC}"/>
                </a:ext>
              </a:extLst>
            </p:cNvPr>
            <p:cNvCxnSpPr>
              <a:cxnSpLocks/>
            </p:cNvCxnSpPr>
            <p:nvPr/>
          </p:nvCxnSpPr>
          <p:spPr>
            <a:xfrm>
              <a:off x="7335748" y="1429393"/>
              <a:ext cx="523228" cy="0"/>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feld 50">
            <a:extLst>
              <a:ext uri="{FF2B5EF4-FFF2-40B4-BE49-F238E27FC236}">
                <a16:creationId xmlns:a16="http://schemas.microsoft.com/office/drawing/2014/main" id="{BF348C94-AACC-4045-A8E4-B080FD79D8B4}"/>
              </a:ext>
            </a:extLst>
          </p:cNvPr>
          <p:cNvSpPr txBox="1"/>
          <p:nvPr/>
        </p:nvSpPr>
        <p:spPr>
          <a:xfrm>
            <a:off x="8274485" y="2452055"/>
            <a:ext cx="2394582" cy="400110"/>
          </a:xfrm>
          <a:prstGeom prst="rect">
            <a:avLst/>
          </a:prstGeom>
          <a:noFill/>
        </p:spPr>
        <p:txBody>
          <a:bodyPr wrap="square">
            <a:spAutoFit/>
          </a:bodyPr>
          <a:lstStyle/>
          <a:p>
            <a:r>
              <a:rPr lang="de-DE" sz="1800" b="1" dirty="0">
                <a:effectLst/>
                <a:latin typeface="Arial" panose="020B0604020202020204" pitchFamily="34" charset="0"/>
                <a:ea typeface="Calibri" panose="020F0502020204030204" pitchFamily="34" charset="0"/>
                <a:cs typeface="Times New Roman" panose="02020603050405020304" pitchFamily="18" charset="0"/>
              </a:rPr>
              <a:t>Model </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r>
              <a:rPr lang="de-DE" sz="2000" i="1" dirty="0">
                <a:effectLst/>
                <a:latin typeface="Arial" panose="020B0604020202020204" pitchFamily="34" charset="0"/>
                <a:ea typeface="Calibri" panose="020F0502020204030204" pitchFamily="34" charset="0"/>
                <a:cs typeface="Times New Roman" panose="02020603050405020304" pitchFamily="18" charset="0"/>
              </a:rPr>
              <a:t>f(x) = a x + b</a:t>
            </a:r>
            <a:endParaRPr lang="de-DE" i="1" dirty="0"/>
          </a:p>
        </p:txBody>
      </p:sp>
      <p:grpSp>
        <p:nvGrpSpPr>
          <p:cNvPr id="63" name="Gruppieren 62">
            <a:extLst>
              <a:ext uri="{FF2B5EF4-FFF2-40B4-BE49-F238E27FC236}">
                <a16:creationId xmlns:a16="http://schemas.microsoft.com/office/drawing/2014/main" id="{A572851B-5A57-4940-82B7-1259927FAA2B}"/>
              </a:ext>
            </a:extLst>
          </p:cNvPr>
          <p:cNvGrpSpPr/>
          <p:nvPr/>
        </p:nvGrpSpPr>
        <p:grpSpPr>
          <a:xfrm>
            <a:off x="9845487" y="2533027"/>
            <a:ext cx="560777" cy="327708"/>
            <a:chOff x="7960536" y="5005586"/>
            <a:chExt cx="560777" cy="327708"/>
          </a:xfrm>
        </p:grpSpPr>
        <p:cxnSp>
          <p:nvCxnSpPr>
            <p:cNvPr id="53" name="Gerader Verbinder 52">
              <a:extLst>
                <a:ext uri="{FF2B5EF4-FFF2-40B4-BE49-F238E27FC236}">
                  <a16:creationId xmlns:a16="http://schemas.microsoft.com/office/drawing/2014/main" id="{CC1830CC-AE6F-4533-BF8D-8B79D3073BCC}"/>
                </a:ext>
              </a:extLst>
            </p:cNvPr>
            <p:cNvCxnSpPr>
              <a:cxnSpLocks/>
            </p:cNvCxnSpPr>
            <p:nvPr/>
          </p:nvCxnSpPr>
          <p:spPr>
            <a:xfrm flipH="1">
              <a:off x="7960536" y="5005586"/>
              <a:ext cx="456452" cy="32770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268C08BA-536D-44CF-9EB5-6BB62FECC507}"/>
                </a:ext>
              </a:extLst>
            </p:cNvPr>
            <p:cNvCxnSpPr>
              <a:cxnSpLocks/>
            </p:cNvCxnSpPr>
            <p:nvPr/>
          </p:nvCxnSpPr>
          <p:spPr>
            <a:xfrm>
              <a:off x="7960537" y="5050525"/>
              <a:ext cx="560776" cy="282769"/>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a:extLst>
              <a:ext uri="{FF2B5EF4-FFF2-40B4-BE49-F238E27FC236}">
                <a16:creationId xmlns:a16="http://schemas.microsoft.com/office/drawing/2014/main" id="{3B4F49D5-BFBA-4CC3-A3B9-CCD65BF83CBD}"/>
              </a:ext>
            </a:extLst>
          </p:cNvPr>
          <p:cNvGrpSpPr/>
          <p:nvPr/>
        </p:nvGrpSpPr>
        <p:grpSpPr>
          <a:xfrm>
            <a:off x="7558656" y="5216029"/>
            <a:ext cx="3704908" cy="1457574"/>
            <a:chOff x="4944294" y="3016300"/>
            <a:chExt cx="4556219" cy="2725481"/>
          </a:xfrm>
        </p:grpSpPr>
        <p:sp>
          <p:nvSpPr>
            <p:cNvPr id="108" name="Flussdiagramm: Verbinder 107">
              <a:extLst>
                <a:ext uri="{FF2B5EF4-FFF2-40B4-BE49-F238E27FC236}">
                  <a16:creationId xmlns:a16="http://schemas.microsoft.com/office/drawing/2014/main" id="{5051BEC6-7730-4774-9C10-EFF09856F350}"/>
                </a:ext>
              </a:extLst>
            </p:cNvPr>
            <p:cNvSpPr/>
            <p:nvPr/>
          </p:nvSpPr>
          <p:spPr>
            <a:xfrm>
              <a:off x="4995756" y="436852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Flussdiagramm: Verbinder 108">
              <a:extLst>
                <a:ext uri="{FF2B5EF4-FFF2-40B4-BE49-F238E27FC236}">
                  <a16:creationId xmlns:a16="http://schemas.microsoft.com/office/drawing/2014/main" id="{1C627360-1D9D-4FA1-A194-BADFCA3A72D1}"/>
                </a:ext>
              </a:extLst>
            </p:cNvPr>
            <p:cNvSpPr/>
            <p:nvPr/>
          </p:nvSpPr>
          <p:spPr>
            <a:xfrm>
              <a:off x="5096862" y="5106578"/>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Flussdiagramm: Verbinder 109">
              <a:extLst>
                <a:ext uri="{FF2B5EF4-FFF2-40B4-BE49-F238E27FC236}">
                  <a16:creationId xmlns:a16="http://schemas.microsoft.com/office/drawing/2014/main" id="{8F0C45F2-C20A-49CB-A69B-A83FD205FC6C}"/>
                </a:ext>
              </a:extLst>
            </p:cNvPr>
            <p:cNvSpPr/>
            <p:nvPr/>
          </p:nvSpPr>
          <p:spPr>
            <a:xfrm>
              <a:off x="4944294" y="362978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Flussdiagramm: Verbinder 110">
              <a:extLst>
                <a:ext uri="{FF2B5EF4-FFF2-40B4-BE49-F238E27FC236}">
                  <a16:creationId xmlns:a16="http://schemas.microsoft.com/office/drawing/2014/main" id="{29354D5E-A7ED-4496-ABDD-23CE1556CB95}"/>
                </a:ext>
              </a:extLst>
            </p:cNvPr>
            <p:cNvSpPr/>
            <p:nvPr/>
          </p:nvSpPr>
          <p:spPr>
            <a:xfrm>
              <a:off x="7564296" y="44085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Flussdiagramm: Verbinder 111">
              <a:extLst>
                <a:ext uri="{FF2B5EF4-FFF2-40B4-BE49-F238E27FC236}">
                  <a16:creationId xmlns:a16="http://schemas.microsoft.com/office/drawing/2014/main" id="{6BDB3FBE-8E91-44BB-A9DE-E604F5B52191}"/>
                </a:ext>
              </a:extLst>
            </p:cNvPr>
            <p:cNvSpPr/>
            <p:nvPr/>
          </p:nvSpPr>
          <p:spPr>
            <a:xfrm>
              <a:off x="7648212" y="53373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Flussdiagramm: Verbinder 112">
              <a:extLst>
                <a:ext uri="{FF2B5EF4-FFF2-40B4-BE49-F238E27FC236}">
                  <a16:creationId xmlns:a16="http://schemas.microsoft.com/office/drawing/2014/main" id="{FB21A491-6AC7-4251-B1AF-87F202368675}"/>
                </a:ext>
              </a:extLst>
            </p:cNvPr>
            <p:cNvSpPr/>
            <p:nvPr/>
          </p:nvSpPr>
          <p:spPr>
            <a:xfrm>
              <a:off x="7554247" y="3585826"/>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Flussdiagramm: Verbinder 113">
              <a:extLst>
                <a:ext uri="{FF2B5EF4-FFF2-40B4-BE49-F238E27FC236}">
                  <a16:creationId xmlns:a16="http://schemas.microsoft.com/office/drawing/2014/main" id="{8A6DA6BC-99B9-4F27-88EE-223369CF936F}"/>
                </a:ext>
              </a:extLst>
            </p:cNvPr>
            <p:cNvSpPr/>
            <p:nvPr/>
          </p:nvSpPr>
          <p:spPr>
            <a:xfrm>
              <a:off x="7596159" y="301630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5" name="Flussdiagramm: Verbinder 114">
              <a:extLst>
                <a:ext uri="{FF2B5EF4-FFF2-40B4-BE49-F238E27FC236}">
                  <a16:creationId xmlns:a16="http://schemas.microsoft.com/office/drawing/2014/main" id="{5911D3C9-3104-46DB-AA96-B9B80117C152}"/>
                </a:ext>
              </a:extLst>
            </p:cNvPr>
            <p:cNvSpPr/>
            <p:nvPr/>
          </p:nvSpPr>
          <p:spPr>
            <a:xfrm>
              <a:off x="9128670" y="4118209"/>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6" name="Flussdiagramm: Verbinder 115">
              <a:extLst>
                <a:ext uri="{FF2B5EF4-FFF2-40B4-BE49-F238E27FC236}">
                  <a16:creationId xmlns:a16="http://schemas.microsoft.com/office/drawing/2014/main" id="{79AE12CC-0BA7-490A-AF76-D2B2217ED9D6}"/>
                </a:ext>
              </a:extLst>
            </p:cNvPr>
            <p:cNvSpPr/>
            <p:nvPr/>
          </p:nvSpPr>
          <p:spPr>
            <a:xfrm>
              <a:off x="9158869" y="4964933"/>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7" name="Flussdiagramm: Verbinder 116">
              <a:extLst>
                <a:ext uri="{FF2B5EF4-FFF2-40B4-BE49-F238E27FC236}">
                  <a16:creationId xmlns:a16="http://schemas.microsoft.com/office/drawing/2014/main" id="{48C9C273-C12B-4BB2-8588-EFDD1D16F348}"/>
                </a:ext>
              </a:extLst>
            </p:cNvPr>
            <p:cNvSpPr/>
            <p:nvPr/>
          </p:nvSpPr>
          <p:spPr>
            <a:xfrm>
              <a:off x="9135364" y="3420746"/>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8" name="Flussdiagramm: Verbinder 117">
              <a:extLst>
                <a:ext uri="{FF2B5EF4-FFF2-40B4-BE49-F238E27FC236}">
                  <a16:creationId xmlns:a16="http://schemas.microsoft.com/office/drawing/2014/main" id="{ACE103F0-4E5E-4638-BC10-C98F39434236}"/>
                </a:ext>
              </a:extLst>
            </p:cNvPr>
            <p:cNvSpPr/>
            <p:nvPr/>
          </p:nvSpPr>
          <p:spPr>
            <a:xfrm>
              <a:off x="6157790" y="4536472"/>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9" name="Flussdiagramm: Verbinder 118">
              <a:extLst>
                <a:ext uri="{FF2B5EF4-FFF2-40B4-BE49-F238E27FC236}">
                  <a16:creationId xmlns:a16="http://schemas.microsoft.com/office/drawing/2014/main" id="{76124BCF-C2A2-4D66-AF2A-5E0A8AC86DCE}"/>
                </a:ext>
              </a:extLst>
            </p:cNvPr>
            <p:cNvSpPr/>
            <p:nvPr/>
          </p:nvSpPr>
          <p:spPr>
            <a:xfrm>
              <a:off x="6167839" y="521976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lussdiagramm: Verbinder 119">
              <a:extLst>
                <a:ext uri="{FF2B5EF4-FFF2-40B4-BE49-F238E27FC236}">
                  <a16:creationId xmlns:a16="http://schemas.microsoft.com/office/drawing/2014/main" id="{AB50CEC0-3A36-406D-8914-6BF0E4447BE2}"/>
                </a:ext>
              </a:extLst>
            </p:cNvPr>
            <p:cNvSpPr/>
            <p:nvPr/>
          </p:nvSpPr>
          <p:spPr>
            <a:xfrm>
              <a:off x="6147741" y="3713763"/>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Flussdiagramm: Verbinder 120">
              <a:extLst>
                <a:ext uri="{FF2B5EF4-FFF2-40B4-BE49-F238E27FC236}">
                  <a16:creationId xmlns:a16="http://schemas.microsoft.com/office/drawing/2014/main" id="{2F5DDBBC-41A1-4C6E-BADB-EF1B97E1D141}"/>
                </a:ext>
              </a:extLst>
            </p:cNvPr>
            <p:cNvSpPr/>
            <p:nvPr/>
          </p:nvSpPr>
          <p:spPr>
            <a:xfrm>
              <a:off x="6137165" y="309327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2" name="Gerade Verbindung mit Pfeil 121">
              <a:extLst>
                <a:ext uri="{FF2B5EF4-FFF2-40B4-BE49-F238E27FC236}">
                  <a16:creationId xmlns:a16="http://schemas.microsoft.com/office/drawing/2014/main" id="{2D6CE0D4-DE89-4E4B-AFF5-184ACD8CB28F}"/>
                </a:ext>
              </a:extLst>
            </p:cNvPr>
            <p:cNvCxnSpPr>
              <a:cxnSpLocks/>
              <a:stCxn id="112" idx="7"/>
              <a:endCxn id="115" idx="3"/>
            </p:cNvCxnSpPr>
            <p:nvPr/>
          </p:nvCxnSpPr>
          <p:spPr>
            <a:xfrm flipV="1">
              <a:off x="7939823" y="4463425"/>
              <a:ext cx="1238880" cy="9331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Gerade Verbindung mit Pfeil 122">
              <a:extLst>
                <a:ext uri="{FF2B5EF4-FFF2-40B4-BE49-F238E27FC236}">
                  <a16:creationId xmlns:a16="http://schemas.microsoft.com/office/drawing/2014/main" id="{22ABC3A2-64AC-4743-89BA-31E92A81B993}"/>
                </a:ext>
              </a:extLst>
            </p:cNvPr>
            <p:cNvCxnSpPr>
              <a:cxnSpLocks/>
              <a:stCxn id="112" idx="7"/>
              <a:endCxn id="116" idx="2"/>
            </p:cNvCxnSpPr>
            <p:nvPr/>
          </p:nvCxnSpPr>
          <p:spPr>
            <a:xfrm flipV="1">
              <a:off x="7939823" y="5167156"/>
              <a:ext cx="1219046" cy="2294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Gerade Verbindung mit Pfeil 123">
              <a:extLst>
                <a:ext uri="{FF2B5EF4-FFF2-40B4-BE49-F238E27FC236}">
                  <a16:creationId xmlns:a16="http://schemas.microsoft.com/office/drawing/2014/main" id="{407487D2-093D-4A83-AA81-F85F7D24F75B}"/>
                </a:ext>
              </a:extLst>
            </p:cNvPr>
            <p:cNvCxnSpPr>
              <a:cxnSpLocks/>
              <a:stCxn id="118" idx="6"/>
            </p:cNvCxnSpPr>
            <p:nvPr/>
          </p:nvCxnSpPr>
          <p:spPr>
            <a:xfrm flipV="1">
              <a:off x="6499434" y="4665867"/>
              <a:ext cx="1087532" cy="7282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6307A2CA-A69E-4FC0-A020-3448A30EC11B}"/>
                </a:ext>
              </a:extLst>
            </p:cNvPr>
            <p:cNvCxnSpPr>
              <a:cxnSpLocks/>
              <a:stCxn id="120" idx="6"/>
              <a:endCxn id="114" idx="2"/>
            </p:cNvCxnSpPr>
            <p:nvPr/>
          </p:nvCxnSpPr>
          <p:spPr>
            <a:xfrm flipV="1">
              <a:off x="6489385" y="3218523"/>
              <a:ext cx="1106774" cy="6974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03BEEB2A-4330-4A25-8265-36600BCA0C46}"/>
                </a:ext>
              </a:extLst>
            </p:cNvPr>
            <p:cNvGrpSpPr/>
            <p:nvPr/>
          </p:nvGrpSpPr>
          <p:grpSpPr>
            <a:xfrm>
              <a:off x="5250955" y="3295500"/>
              <a:ext cx="966917" cy="2126483"/>
              <a:chOff x="5250955" y="3295500"/>
              <a:chExt cx="966917" cy="2126483"/>
            </a:xfrm>
          </p:grpSpPr>
          <p:cxnSp>
            <p:nvCxnSpPr>
              <p:cNvPr id="148" name="Gerade Verbindung mit Pfeil 147">
                <a:extLst>
                  <a:ext uri="{FF2B5EF4-FFF2-40B4-BE49-F238E27FC236}">
                    <a16:creationId xmlns:a16="http://schemas.microsoft.com/office/drawing/2014/main" id="{AA2A4E64-CE36-4EFE-B435-E9966A1702A1}"/>
                  </a:ext>
                </a:extLst>
              </p:cNvPr>
              <p:cNvCxnSpPr>
                <a:cxnSpLocks/>
                <a:endCxn id="121" idx="2"/>
              </p:cNvCxnSpPr>
              <p:nvPr/>
            </p:nvCxnSpPr>
            <p:spPr>
              <a:xfrm flipV="1">
                <a:off x="5250955" y="3295500"/>
                <a:ext cx="886210" cy="55989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Gerade Verbindung mit Pfeil 148">
                <a:extLst>
                  <a:ext uri="{FF2B5EF4-FFF2-40B4-BE49-F238E27FC236}">
                    <a16:creationId xmlns:a16="http://schemas.microsoft.com/office/drawing/2014/main" id="{3705F1A4-C5B2-47F2-8BF8-4EBF0EEB889C}"/>
                  </a:ext>
                </a:extLst>
              </p:cNvPr>
              <p:cNvCxnSpPr>
                <a:cxnSpLocks/>
                <a:endCxn id="118" idx="1"/>
              </p:cNvCxnSpPr>
              <p:nvPr/>
            </p:nvCxnSpPr>
            <p:spPr>
              <a:xfrm>
                <a:off x="5250955" y="3793423"/>
                <a:ext cx="956868" cy="8022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Gerade Verbindung mit Pfeil 149">
                <a:extLst>
                  <a:ext uri="{FF2B5EF4-FFF2-40B4-BE49-F238E27FC236}">
                    <a16:creationId xmlns:a16="http://schemas.microsoft.com/office/drawing/2014/main" id="{EA0F72EB-E416-42DC-8D9F-F5CB33BADAFC}"/>
                  </a:ext>
                </a:extLst>
              </p:cNvPr>
              <p:cNvCxnSpPr>
                <a:cxnSpLocks/>
                <a:endCxn id="120" idx="2"/>
              </p:cNvCxnSpPr>
              <p:nvPr/>
            </p:nvCxnSpPr>
            <p:spPr>
              <a:xfrm>
                <a:off x="5303045" y="3842777"/>
                <a:ext cx="844696" cy="732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Gerade Verbindung mit Pfeil 150">
                <a:extLst>
                  <a:ext uri="{FF2B5EF4-FFF2-40B4-BE49-F238E27FC236}">
                    <a16:creationId xmlns:a16="http://schemas.microsoft.com/office/drawing/2014/main" id="{699E3301-DD64-4303-B435-CA5C04980083}"/>
                  </a:ext>
                </a:extLst>
              </p:cNvPr>
              <p:cNvCxnSpPr>
                <a:cxnSpLocks/>
                <a:endCxn id="119" idx="1"/>
              </p:cNvCxnSpPr>
              <p:nvPr/>
            </p:nvCxnSpPr>
            <p:spPr>
              <a:xfrm>
                <a:off x="5347027" y="3881497"/>
                <a:ext cx="870845" cy="139749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Gerade Verbindung mit Pfeil 151">
                <a:extLst>
                  <a:ext uri="{FF2B5EF4-FFF2-40B4-BE49-F238E27FC236}">
                    <a16:creationId xmlns:a16="http://schemas.microsoft.com/office/drawing/2014/main" id="{7F0E8AAA-EAF9-4D60-A9E9-D1AD33E8BBD0}"/>
                  </a:ext>
                </a:extLst>
              </p:cNvPr>
              <p:cNvCxnSpPr>
                <a:cxnSpLocks/>
                <a:endCxn id="121" idx="2"/>
              </p:cNvCxnSpPr>
              <p:nvPr/>
            </p:nvCxnSpPr>
            <p:spPr>
              <a:xfrm flipV="1">
                <a:off x="5313621" y="3295500"/>
                <a:ext cx="823544" cy="12037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Gerade Verbindung mit Pfeil 152">
                <a:extLst>
                  <a:ext uri="{FF2B5EF4-FFF2-40B4-BE49-F238E27FC236}">
                    <a16:creationId xmlns:a16="http://schemas.microsoft.com/office/drawing/2014/main" id="{A137FBF7-6601-46B1-962C-CFB7EE3DDFF4}"/>
                  </a:ext>
                </a:extLst>
              </p:cNvPr>
              <p:cNvCxnSpPr>
                <a:cxnSpLocks/>
                <a:endCxn id="120" idx="2"/>
              </p:cNvCxnSpPr>
              <p:nvPr/>
            </p:nvCxnSpPr>
            <p:spPr>
              <a:xfrm flipV="1">
                <a:off x="5292469" y="3915986"/>
                <a:ext cx="855272" cy="6403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Gerade Verbindung mit Pfeil 153">
                <a:extLst>
                  <a:ext uri="{FF2B5EF4-FFF2-40B4-BE49-F238E27FC236}">
                    <a16:creationId xmlns:a16="http://schemas.microsoft.com/office/drawing/2014/main" id="{856346A3-5BA8-4F3C-A0CF-A5AADCD6E8DB}"/>
                  </a:ext>
                </a:extLst>
              </p:cNvPr>
              <p:cNvCxnSpPr>
                <a:cxnSpLocks/>
                <a:endCxn id="118" idx="2"/>
              </p:cNvCxnSpPr>
              <p:nvPr/>
            </p:nvCxnSpPr>
            <p:spPr>
              <a:xfrm>
                <a:off x="5352625" y="4544300"/>
                <a:ext cx="805165" cy="19439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Gerade Verbindung mit Pfeil 154">
                <a:extLst>
                  <a:ext uri="{FF2B5EF4-FFF2-40B4-BE49-F238E27FC236}">
                    <a16:creationId xmlns:a16="http://schemas.microsoft.com/office/drawing/2014/main" id="{C8259CBA-D163-43CE-BFB1-DE881E55B3D8}"/>
                  </a:ext>
                </a:extLst>
              </p:cNvPr>
              <p:cNvCxnSpPr>
                <a:cxnSpLocks/>
                <a:endCxn id="119" idx="2"/>
              </p:cNvCxnSpPr>
              <p:nvPr/>
            </p:nvCxnSpPr>
            <p:spPr>
              <a:xfrm>
                <a:off x="5305942" y="4507884"/>
                <a:ext cx="861897" cy="91409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Gerade Verbindung mit Pfeil 155">
                <a:extLst>
                  <a:ext uri="{FF2B5EF4-FFF2-40B4-BE49-F238E27FC236}">
                    <a16:creationId xmlns:a16="http://schemas.microsoft.com/office/drawing/2014/main" id="{13F97850-B30A-4063-B780-A35560C5A42F}"/>
                  </a:ext>
                </a:extLst>
              </p:cNvPr>
              <p:cNvCxnSpPr>
                <a:cxnSpLocks/>
                <a:endCxn id="119" idx="2"/>
              </p:cNvCxnSpPr>
              <p:nvPr/>
            </p:nvCxnSpPr>
            <p:spPr>
              <a:xfrm>
                <a:off x="5398568" y="5354273"/>
                <a:ext cx="769271" cy="677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Gerade Verbindung mit Pfeil 156">
                <a:extLst>
                  <a:ext uri="{FF2B5EF4-FFF2-40B4-BE49-F238E27FC236}">
                    <a16:creationId xmlns:a16="http://schemas.microsoft.com/office/drawing/2014/main" id="{7D502C83-59F0-44D6-8A4D-C9BCC9F87C0E}"/>
                  </a:ext>
                </a:extLst>
              </p:cNvPr>
              <p:cNvCxnSpPr>
                <a:cxnSpLocks/>
              </p:cNvCxnSpPr>
              <p:nvPr/>
            </p:nvCxnSpPr>
            <p:spPr>
              <a:xfrm flipV="1">
                <a:off x="5393908" y="4743930"/>
                <a:ext cx="658905" cy="5866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Gerade Verbindung mit Pfeil 157">
                <a:extLst>
                  <a:ext uri="{FF2B5EF4-FFF2-40B4-BE49-F238E27FC236}">
                    <a16:creationId xmlns:a16="http://schemas.microsoft.com/office/drawing/2014/main" id="{DAF4DB1A-5EC2-4D66-81FA-6F152FAAD17B}"/>
                  </a:ext>
                </a:extLst>
              </p:cNvPr>
              <p:cNvCxnSpPr>
                <a:cxnSpLocks/>
                <a:endCxn id="120" idx="2"/>
              </p:cNvCxnSpPr>
              <p:nvPr/>
            </p:nvCxnSpPr>
            <p:spPr>
              <a:xfrm flipV="1">
                <a:off x="5372171" y="3915986"/>
                <a:ext cx="775570" cy="140830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Gerade Verbindung mit Pfeil 158">
                <a:extLst>
                  <a:ext uri="{FF2B5EF4-FFF2-40B4-BE49-F238E27FC236}">
                    <a16:creationId xmlns:a16="http://schemas.microsoft.com/office/drawing/2014/main" id="{F95D2C7C-CB7A-4CD2-8C06-1677652A0F3F}"/>
                  </a:ext>
                </a:extLst>
              </p:cNvPr>
              <p:cNvCxnSpPr>
                <a:cxnSpLocks/>
                <a:endCxn id="121" idx="2"/>
              </p:cNvCxnSpPr>
              <p:nvPr/>
            </p:nvCxnSpPr>
            <p:spPr>
              <a:xfrm flipV="1">
                <a:off x="5378806" y="3295500"/>
                <a:ext cx="758359" cy="19366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7" name="Gerade Verbindung mit Pfeil 126">
              <a:extLst>
                <a:ext uri="{FF2B5EF4-FFF2-40B4-BE49-F238E27FC236}">
                  <a16:creationId xmlns:a16="http://schemas.microsoft.com/office/drawing/2014/main" id="{4FDBBC95-601C-42A6-97A0-90D94E289490}"/>
                </a:ext>
              </a:extLst>
            </p:cNvPr>
            <p:cNvCxnSpPr>
              <a:cxnSpLocks/>
              <a:stCxn id="118" idx="6"/>
              <a:endCxn id="112" idx="2"/>
            </p:cNvCxnSpPr>
            <p:nvPr/>
          </p:nvCxnSpPr>
          <p:spPr>
            <a:xfrm>
              <a:off x="6499434" y="4738695"/>
              <a:ext cx="1148778" cy="8008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0387A642-8168-4DDC-9908-1E5F4FB9BD3A}"/>
                </a:ext>
              </a:extLst>
            </p:cNvPr>
            <p:cNvCxnSpPr>
              <a:cxnSpLocks/>
              <a:endCxn id="113" idx="2"/>
            </p:cNvCxnSpPr>
            <p:nvPr/>
          </p:nvCxnSpPr>
          <p:spPr>
            <a:xfrm flipV="1">
              <a:off x="6507894" y="3788049"/>
              <a:ext cx="1046353" cy="89105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65ECA92B-45AE-4443-AF48-7DD80E0D8F7E}"/>
                </a:ext>
              </a:extLst>
            </p:cNvPr>
            <p:cNvCxnSpPr>
              <a:cxnSpLocks/>
              <a:stCxn id="119" idx="6"/>
              <a:endCxn id="114" idx="2"/>
            </p:cNvCxnSpPr>
            <p:nvPr/>
          </p:nvCxnSpPr>
          <p:spPr>
            <a:xfrm flipV="1">
              <a:off x="6509483" y="3218523"/>
              <a:ext cx="1086676" cy="22034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1E746467-8E38-496A-ADE3-924C971C7005}"/>
                </a:ext>
              </a:extLst>
            </p:cNvPr>
            <p:cNvCxnSpPr>
              <a:cxnSpLocks/>
              <a:stCxn id="113" idx="6"/>
              <a:endCxn id="117" idx="2"/>
            </p:cNvCxnSpPr>
            <p:nvPr/>
          </p:nvCxnSpPr>
          <p:spPr>
            <a:xfrm flipV="1">
              <a:off x="7895891" y="3622969"/>
              <a:ext cx="1239473" cy="16508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A1DE0E26-57DF-4D06-96E8-C0B69CEF180C}"/>
                </a:ext>
              </a:extLst>
            </p:cNvPr>
            <p:cNvCxnSpPr>
              <a:cxnSpLocks/>
              <a:endCxn id="111" idx="2"/>
            </p:cNvCxnSpPr>
            <p:nvPr/>
          </p:nvCxnSpPr>
          <p:spPr>
            <a:xfrm>
              <a:off x="6509483" y="3931042"/>
              <a:ext cx="1054813" cy="6797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a:extLst>
                <a:ext uri="{FF2B5EF4-FFF2-40B4-BE49-F238E27FC236}">
                  <a16:creationId xmlns:a16="http://schemas.microsoft.com/office/drawing/2014/main" id="{BF97A521-7CF1-4A7A-96A6-97FD901E239A}"/>
                </a:ext>
              </a:extLst>
            </p:cNvPr>
            <p:cNvCxnSpPr>
              <a:cxnSpLocks/>
              <a:stCxn id="114" idx="6"/>
              <a:endCxn id="117" idx="2"/>
            </p:cNvCxnSpPr>
            <p:nvPr/>
          </p:nvCxnSpPr>
          <p:spPr>
            <a:xfrm>
              <a:off x="7937803" y="3218523"/>
              <a:ext cx="1197561" cy="4044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Gerade Verbindung mit Pfeil 132">
              <a:extLst>
                <a:ext uri="{FF2B5EF4-FFF2-40B4-BE49-F238E27FC236}">
                  <a16:creationId xmlns:a16="http://schemas.microsoft.com/office/drawing/2014/main" id="{E4CBBEC8-7A2E-4C87-B0FD-2435FC4ABE21}"/>
                </a:ext>
              </a:extLst>
            </p:cNvPr>
            <p:cNvCxnSpPr>
              <a:cxnSpLocks/>
              <a:stCxn id="121" idx="6"/>
              <a:endCxn id="111" idx="2"/>
            </p:cNvCxnSpPr>
            <p:nvPr/>
          </p:nvCxnSpPr>
          <p:spPr>
            <a:xfrm>
              <a:off x="6478809" y="3295500"/>
              <a:ext cx="1085487" cy="131525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Gerade Verbindung mit Pfeil 133">
              <a:extLst>
                <a:ext uri="{FF2B5EF4-FFF2-40B4-BE49-F238E27FC236}">
                  <a16:creationId xmlns:a16="http://schemas.microsoft.com/office/drawing/2014/main" id="{7E3CFC83-98BA-4136-BBA1-C1D6C01DFA77}"/>
                </a:ext>
              </a:extLst>
            </p:cNvPr>
            <p:cNvCxnSpPr>
              <a:cxnSpLocks/>
              <a:endCxn id="114" idx="2"/>
            </p:cNvCxnSpPr>
            <p:nvPr/>
          </p:nvCxnSpPr>
          <p:spPr>
            <a:xfrm flipV="1">
              <a:off x="6520721" y="3218523"/>
              <a:ext cx="1075438" cy="884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Gerade Verbindung mit Pfeil 134">
              <a:extLst>
                <a:ext uri="{FF2B5EF4-FFF2-40B4-BE49-F238E27FC236}">
                  <a16:creationId xmlns:a16="http://schemas.microsoft.com/office/drawing/2014/main" id="{2CE307AE-0DEF-416D-8239-A3C58EBFB0B2}"/>
                </a:ext>
              </a:extLst>
            </p:cNvPr>
            <p:cNvCxnSpPr>
              <a:cxnSpLocks/>
              <a:stCxn id="120" idx="6"/>
              <a:endCxn id="113" idx="2"/>
            </p:cNvCxnSpPr>
            <p:nvPr/>
          </p:nvCxnSpPr>
          <p:spPr>
            <a:xfrm flipV="1">
              <a:off x="6489385" y="3788049"/>
              <a:ext cx="1064862" cy="1279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Gerade Verbindung mit Pfeil 135">
              <a:extLst>
                <a:ext uri="{FF2B5EF4-FFF2-40B4-BE49-F238E27FC236}">
                  <a16:creationId xmlns:a16="http://schemas.microsoft.com/office/drawing/2014/main" id="{B6ABDF43-DE02-4E5E-B98D-8206F28D6C09}"/>
                </a:ext>
              </a:extLst>
            </p:cNvPr>
            <p:cNvCxnSpPr>
              <a:cxnSpLocks/>
              <a:stCxn id="119" idx="6"/>
              <a:endCxn id="112" idx="2"/>
            </p:cNvCxnSpPr>
            <p:nvPr/>
          </p:nvCxnSpPr>
          <p:spPr>
            <a:xfrm>
              <a:off x="6509483" y="5421983"/>
              <a:ext cx="1138729" cy="1175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Gerade Verbindung mit Pfeil 136">
              <a:extLst>
                <a:ext uri="{FF2B5EF4-FFF2-40B4-BE49-F238E27FC236}">
                  <a16:creationId xmlns:a16="http://schemas.microsoft.com/office/drawing/2014/main" id="{EE5EFB75-E64C-403F-8064-D9620804F2D7}"/>
                </a:ext>
              </a:extLst>
            </p:cNvPr>
            <p:cNvCxnSpPr>
              <a:cxnSpLocks/>
              <a:stCxn id="119" idx="6"/>
              <a:endCxn id="113" idx="3"/>
            </p:cNvCxnSpPr>
            <p:nvPr/>
          </p:nvCxnSpPr>
          <p:spPr>
            <a:xfrm flipV="1">
              <a:off x="6509483" y="3931042"/>
              <a:ext cx="1094797" cy="14909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Gerade Verbindung mit Pfeil 137">
              <a:extLst>
                <a:ext uri="{FF2B5EF4-FFF2-40B4-BE49-F238E27FC236}">
                  <a16:creationId xmlns:a16="http://schemas.microsoft.com/office/drawing/2014/main" id="{EB309B13-262F-478E-8530-21CB26EBE912}"/>
                </a:ext>
              </a:extLst>
            </p:cNvPr>
            <p:cNvCxnSpPr>
              <a:cxnSpLocks/>
              <a:stCxn id="121" idx="6"/>
              <a:endCxn id="113" idx="1"/>
            </p:cNvCxnSpPr>
            <p:nvPr/>
          </p:nvCxnSpPr>
          <p:spPr>
            <a:xfrm>
              <a:off x="6478809" y="3295500"/>
              <a:ext cx="1125471" cy="3495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Gerade Verbindung mit Pfeil 138">
              <a:extLst>
                <a:ext uri="{FF2B5EF4-FFF2-40B4-BE49-F238E27FC236}">
                  <a16:creationId xmlns:a16="http://schemas.microsoft.com/office/drawing/2014/main" id="{DC667B78-286D-4CE6-8003-9E2B7E2A9AD7}"/>
                </a:ext>
              </a:extLst>
            </p:cNvPr>
            <p:cNvCxnSpPr>
              <a:cxnSpLocks/>
              <a:endCxn id="116" idx="2"/>
            </p:cNvCxnSpPr>
            <p:nvPr/>
          </p:nvCxnSpPr>
          <p:spPr>
            <a:xfrm>
              <a:off x="7926464" y="4623859"/>
              <a:ext cx="1232405" cy="543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Gerade Verbindung mit Pfeil 139">
              <a:extLst>
                <a:ext uri="{FF2B5EF4-FFF2-40B4-BE49-F238E27FC236}">
                  <a16:creationId xmlns:a16="http://schemas.microsoft.com/office/drawing/2014/main" id="{3548472C-990F-4AE2-937B-138CB55CAB6E}"/>
                </a:ext>
              </a:extLst>
            </p:cNvPr>
            <p:cNvCxnSpPr>
              <a:cxnSpLocks/>
              <a:endCxn id="115" idx="2"/>
            </p:cNvCxnSpPr>
            <p:nvPr/>
          </p:nvCxnSpPr>
          <p:spPr>
            <a:xfrm>
              <a:off x="7902585" y="3847416"/>
              <a:ext cx="1226085" cy="4730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Gerade Verbindung mit Pfeil 140">
              <a:extLst>
                <a:ext uri="{FF2B5EF4-FFF2-40B4-BE49-F238E27FC236}">
                  <a16:creationId xmlns:a16="http://schemas.microsoft.com/office/drawing/2014/main" id="{042AE0EA-76B0-4CAC-AFD1-D9EF154CE5F4}"/>
                </a:ext>
              </a:extLst>
            </p:cNvPr>
            <p:cNvCxnSpPr>
              <a:cxnSpLocks/>
              <a:stCxn id="114" idx="6"/>
              <a:endCxn id="115" idx="2"/>
            </p:cNvCxnSpPr>
            <p:nvPr/>
          </p:nvCxnSpPr>
          <p:spPr>
            <a:xfrm>
              <a:off x="7937803" y="3218523"/>
              <a:ext cx="1190867" cy="11019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Gerade Verbindung mit Pfeil 141">
              <a:extLst>
                <a:ext uri="{FF2B5EF4-FFF2-40B4-BE49-F238E27FC236}">
                  <a16:creationId xmlns:a16="http://schemas.microsoft.com/office/drawing/2014/main" id="{AC15D9D2-D191-4E09-BF37-51E4DDB3FD9E}"/>
                </a:ext>
              </a:extLst>
            </p:cNvPr>
            <p:cNvCxnSpPr>
              <a:cxnSpLocks/>
              <a:endCxn id="112" idx="1"/>
            </p:cNvCxnSpPr>
            <p:nvPr/>
          </p:nvCxnSpPr>
          <p:spPr>
            <a:xfrm>
              <a:off x="6493868" y="3953129"/>
              <a:ext cx="1204377" cy="14434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Gerade Verbindung mit Pfeil 142">
              <a:extLst>
                <a:ext uri="{FF2B5EF4-FFF2-40B4-BE49-F238E27FC236}">
                  <a16:creationId xmlns:a16="http://schemas.microsoft.com/office/drawing/2014/main" id="{0828117F-1990-4E76-BCD6-5043BA27F4F3}"/>
                </a:ext>
              </a:extLst>
            </p:cNvPr>
            <p:cNvCxnSpPr>
              <a:cxnSpLocks/>
              <a:stCxn id="119" idx="6"/>
              <a:endCxn id="111" idx="3"/>
            </p:cNvCxnSpPr>
            <p:nvPr/>
          </p:nvCxnSpPr>
          <p:spPr>
            <a:xfrm flipV="1">
              <a:off x="6509483" y="4753751"/>
              <a:ext cx="1104846" cy="66823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1C8F4F3D-B6D8-4F56-949A-5B92447543BF}"/>
                </a:ext>
              </a:extLst>
            </p:cNvPr>
            <p:cNvCxnSpPr>
              <a:cxnSpLocks/>
              <a:stCxn id="111" idx="6"/>
            </p:cNvCxnSpPr>
            <p:nvPr/>
          </p:nvCxnSpPr>
          <p:spPr>
            <a:xfrm flipV="1">
              <a:off x="7905940" y="4382815"/>
              <a:ext cx="1190867" cy="2279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680A3925-DD85-4C9E-B18F-9A52CDA08327}"/>
                </a:ext>
              </a:extLst>
            </p:cNvPr>
            <p:cNvCxnSpPr>
              <a:cxnSpLocks/>
            </p:cNvCxnSpPr>
            <p:nvPr/>
          </p:nvCxnSpPr>
          <p:spPr>
            <a:xfrm>
              <a:off x="7937803" y="3284509"/>
              <a:ext cx="1280858" cy="19116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14FB372A-B436-4EEA-BBF6-9E1C799A109B}"/>
                </a:ext>
              </a:extLst>
            </p:cNvPr>
            <p:cNvCxnSpPr>
              <a:cxnSpLocks/>
              <a:stCxn id="111" idx="6"/>
              <a:endCxn id="117" idx="2"/>
            </p:cNvCxnSpPr>
            <p:nvPr/>
          </p:nvCxnSpPr>
          <p:spPr>
            <a:xfrm flipV="1">
              <a:off x="7905940" y="3622969"/>
              <a:ext cx="1229424" cy="9877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Gerade Verbindung mit Pfeil 146">
              <a:extLst>
                <a:ext uri="{FF2B5EF4-FFF2-40B4-BE49-F238E27FC236}">
                  <a16:creationId xmlns:a16="http://schemas.microsoft.com/office/drawing/2014/main" id="{9F5FA55D-5FA2-4DD1-BDA5-7BC3C14CFA0A}"/>
                </a:ext>
              </a:extLst>
            </p:cNvPr>
            <p:cNvCxnSpPr>
              <a:cxnSpLocks/>
              <a:stCxn id="112" idx="7"/>
              <a:endCxn id="117" idx="2"/>
            </p:cNvCxnSpPr>
            <p:nvPr/>
          </p:nvCxnSpPr>
          <p:spPr>
            <a:xfrm flipV="1">
              <a:off x="7939823" y="3622969"/>
              <a:ext cx="1195541" cy="177359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uppieren 87">
            <a:extLst>
              <a:ext uri="{FF2B5EF4-FFF2-40B4-BE49-F238E27FC236}">
                <a16:creationId xmlns:a16="http://schemas.microsoft.com/office/drawing/2014/main" id="{CA2D4219-6E89-463E-A3F6-AE066E444888}"/>
              </a:ext>
            </a:extLst>
          </p:cNvPr>
          <p:cNvGrpSpPr/>
          <p:nvPr/>
        </p:nvGrpSpPr>
        <p:grpSpPr>
          <a:xfrm>
            <a:off x="8267392" y="2962603"/>
            <a:ext cx="2401675" cy="1967079"/>
            <a:chOff x="4035713" y="4296737"/>
            <a:chExt cx="2401675" cy="1967079"/>
          </a:xfrm>
        </p:grpSpPr>
        <p:sp>
          <p:nvSpPr>
            <p:cNvPr id="89" name="Rechteck 88">
              <a:extLst>
                <a:ext uri="{FF2B5EF4-FFF2-40B4-BE49-F238E27FC236}">
                  <a16:creationId xmlns:a16="http://schemas.microsoft.com/office/drawing/2014/main" id="{034785E2-DFEC-441B-B7A5-08E785D9C247}"/>
                </a:ext>
              </a:extLst>
            </p:cNvPr>
            <p:cNvSpPr/>
            <p:nvPr/>
          </p:nvSpPr>
          <p:spPr>
            <a:xfrm>
              <a:off x="4035713" y="4296737"/>
              <a:ext cx="2401675" cy="1967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0" name="Gruppieren 89">
              <a:extLst>
                <a:ext uri="{FF2B5EF4-FFF2-40B4-BE49-F238E27FC236}">
                  <a16:creationId xmlns:a16="http://schemas.microsoft.com/office/drawing/2014/main" id="{016F1A28-377B-4188-94ED-B220FFAD844A}"/>
                </a:ext>
              </a:extLst>
            </p:cNvPr>
            <p:cNvGrpSpPr/>
            <p:nvPr/>
          </p:nvGrpSpPr>
          <p:grpSpPr>
            <a:xfrm>
              <a:off x="4180606" y="4494244"/>
              <a:ext cx="2027102" cy="1572064"/>
              <a:chOff x="604131" y="3753059"/>
              <a:chExt cx="3788801" cy="2510757"/>
            </a:xfrm>
          </p:grpSpPr>
          <p:cxnSp>
            <p:nvCxnSpPr>
              <p:cNvPr id="91" name="Gerader Verbinder 90">
                <a:extLst>
                  <a:ext uri="{FF2B5EF4-FFF2-40B4-BE49-F238E27FC236}">
                    <a16:creationId xmlns:a16="http://schemas.microsoft.com/office/drawing/2014/main" id="{3474E310-9730-4180-8315-249A891F8441}"/>
                  </a:ext>
                </a:extLst>
              </p:cNvPr>
              <p:cNvCxnSpPr>
                <a:cxnSpLocks/>
              </p:cNvCxnSpPr>
              <p:nvPr/>
            </p:nvCxnSpPr>
            <p:spPr>
              <a:xfrm flipH="1">
                <a:off x="735767" y="4032389"/>
                <a:ext cx="3657165" cy="212291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2" name="Gruppieren 91">
                <a:extLst>
                  <a:ext uri="{FF2B5EF4-FFF2-40B4-BE49-F238E27FC236}">
                    <a16:creationId xmlns:a16="http://schemas.microsoft.com/office/drawing/2014/main" id="{77EB6B1C-17AF-45A4-B174-6144DAAC5D2F}"/>
                  </a:ext>
                </a:extLst>
              </p:cNvPr>
              <p:cNvGrpSpPr/>
              <p:nvPr/>
            </p:nvGrpSpPr>
            <p:grpSpPr>
              <a:xfrm>
                <a:off x="604131" y="3778139"/>
                <a:ext cx="3472788" cy="2485677"/>
                <a:chOff x="612072" y="3786619"/>
                <a:chExt cx="3472788" cy="2485677"/>
              </a:xfrm>
            </p:grpSpPr>
            <p:cxnSp>
              <p:nvCxnSpPr>
                <p:cNvPr id="163" name="Gerader Verbinder 162">
                  <a:extLst>
                    <a:ext uri="{FF2B5EF4-FFF2-40B4-BE49-F238E27FC236}">
                      <a16:creationId xmlns:a16="http://schemas.microsoft.com/office/drawing/2014/main" id="{FEDDEB76-588D-4F22-88AA-48004FCA2C8C}"/>
                    </a:ext>
                  </a:extLst>
                </p:cNvPr>
                <p:cNvCxnSpPr>
                  <a:cxnSpLocks/>
                </p:cNvCxnSpPr>
                <p:nvPr/>
              </p:nvCxnSpPr>
              <p:spPr>
                <a:xfrm>
                  <a:off x="715710" y="4129722"/>
                  <a:ext cx="0" cy="205727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a:extLst>
                    <a:ext uri="{FF2B5EF4-FFF2-40B4-BE49-F238E27FC236}">
                      <a16:creationId xmlns:a16="http://schemas.microsoft.com/office/drawing/2014/main" id="{8004AA37-F649-4313-A46F-30182D33FCA6}"/>
                    </a:ext>
                  </a:extLst>
                </p:cNvPr>
                <p:cNvCxnSpPr>
                  <a:cxnSpLocks/>
                </p:cNvCxnSpPr>
                <p:nvPr/>
              </p:nvCxnSpPr>
              <p:spPr>
                <a:xfrm flipH="1">
                  <a:off x="715710" y="6186993"/>
                  <a:ext cx="3168339"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a:extLst>
                    <a:ext uri="{FF2B5EF4-FFF2-40B4-BE49-F238E27FC236}">
                      <a16:creationId xmlns:a16="http://schemas.microsoft.com/office/drawing/2014/main" id="{1904B9E9-3F8F-47A3-92EF-EB7A608CA384}"/>
                    </a:ext>
                  </a:extLst>
                </p:cNvPr>
                <p:cNvCxnSpPr>
                  <a:cxnSpLocks/>
                </p:cNvCxnSpPr>
                <p:nvPr/>
              </p:nvCxnSpPr>
              <p:spPr>
                <a:xfrm>
                  <a:off x="612072" y="5062258"/>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Gerader Verbinder 165">
                  <a:extLst>
                    <a:ext uri="{FF2B5EF4-FFF2-40B4-BE49-F238E27FC236}">
                      <a16:creationId xmlns:a16="http://schemas.microsoft.com/office/drawing/2014/main" id="{A1734931-FDA6-454D-B13A-F387BCF30F4D}"/>
                    </a:ext>
                  </a:extLst>
                </p:cNvPr>
                <p:cNvCxnSpPr>
                  <a:cxnSpLocks/>
                </p:cNvCxnSpPr>
                <p:nvPr/>
              </p:nvCxnSpPr>
              <p:spPr>
                <a:xfrm>
                  <a:off x="612072" y="4126171"/>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Gerader Verbinder 166">
                  <a:extLst>
                    <a:ext uri="{FF2B5EF4-FFF2-40B4-BE49-F238E27FC236}">
                      <a16:creationId xmlns:a16="http://schemas.microsoft.com/office/drawing/2014/main" id="{C0C2653F-80C2-4220-86DB-40377DEF140C}"/>
                    </a:ext>
                  </a:extLst>
                </p:cNvPr>
                <p:cNvCxnSpPr>
                  <a:cxnSpLocks/>
                </p:cNvCxnSpPr>
                <p:nvPr/>
              </p:nvCxnSpPr>
              <p:spPr>
                <a:xfrm>
                  <a:off x="612072" y="5788913"/>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Gerader Verbinder 167">
                  <a:extLst>
                    <a:ext uri="{FF2B5EF4-FFF2-40B4-BE49-F238E27FC236}">
                      <a16:creationId xmlns:a16="http://schemas.microsoft.com/office/drawing/2014/main" id="{18DB3C25-C1E2-486D-9E00-E5967BA534D2}"/>
                    </a:ext>
                  </a:extLst>
                </p:cNvPr>
                <p:cNvCxnSpPr>
                  <a:cxnSpLocks/>
                </p:cNvCxnSpPr>
                <p:nvPr/>
              </p:nvCxnSpPr>
              <p:spPr>
                <a:xfrm>
                  <a:off x="1256103"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Gerader Verbinder 168">
                  <a:extLst>
                    <a:ext uri="{FF2B5EF4-FFF2-40B4-BE49-F238E27FC236}">
                      <a16:creationId xmlns:a16="http://schemas.microsoft.com/office/drawing/2014/main" id="{7EA79C36-645B-462B-A9FB-F7703736ADB8}"/>
                    </a:ext>
                  </a:extLst>
                </p:cNvPr>
                <p:cNvCxnSpPr>
                  <a:cxnSpLocks/>
                </p:cNvCxnSpPr>
                <p:nvPr/>
              </p:nvCxnSpPr>
              <p:spPr>
                <a:xfrm>
                  <a:off x="2129618"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Gerader Verbinder 169">
                  <a:extLst>
                    <a:ext uri="{FF2B5EF4-FFF2-40B4-BE49-F238E27FC236}">
                      <a16:creationId xmlns:a16="http://schemas.microsoft.com/office/drawing/2014/main" id="{3A275F9D-DEC9-47E7-9A52-0C1C35353350}"/>
                    </a:ext>
                  </a:extLst>
                </p:cNvPr>
                <p:cNvCxnSpPr>
                  <a:cxnSpLocks/>
                </p:cNvCxnSpPr>
                <p:nvPr/>
              </p:nvCxnSpPr>
              <p:spPr>
                <a:xfrm>
                  <a:off x="3262224" y="6101691"/>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feld 170">
                  <a:extLst>
                    <a:ext uri="{FF2B5EF4-FFF2-40B4-BE49-F238E27FC236}">
                      <a16:creationId xmlns:a16="http://schemas.microsoft.com/office/drawing/2014/main" id="{C45FC4E3-1D97-4DCF-ABA3-B5F15447E288}"/>
                    </a:ext>
                  </a:extLst>
                </p:cNvPr>
                <p:cNvSpPr txBox="1"/>
                <p:nvPr/>
              </p:nvSpPr>
              <p:spPr>
                <a:xfrm>
                  <a:off x="3816512" y="5781324"/>
                  <a:ext cx="268348" cy="328593"/>
                </a:xfrm>
                <a:prstGeom prst="rect">
                  <a:avLst/>
                </a:prstGeom>
                <a:noFill/>
              </p:spPr>
              <p:txBody>
                <a:bodyPr wrap="square">
                  <a:spAutoFit/>
                </a:bodyPr>
                <a:lstStyle/>
                <a:p>
                  <a:r>
                    <a:rPr lang="de-DE" sz="2400" b="1" dirty="0"/>
                    <a:t>x</a:t>
                  </a:r>
                </a:p>
              </p:txBody>
            </p:sp>
            <p:sp>
              <p:nvSpPr>
                <p:cNvPr id="172" name="Textfeld 171">
                  <a:extLst>
                    <a:ext uri="{FF2B5EF4-FFF2-40B4-BE49-F238E27FC236}">
                      <a16:creationId xmlns:a16="http://schemas.microsoft.com/office/drawing/2014/main" id="{C6B31E11-4CED-4BB6-84B1-47C202775FE1}"/>
                    </a:ext>
                  </a:extLst>
                </p:cNvPr>
                <p:cNvSpPr txBox="1"/>
                <p:nvPr/>
              </p:nvSpPr>
              <p:spPr>
                <a:xfrm>
                  <a:off x="622331" y="3786619"/>
                  <a:ext cx="268348" cy="284781"/>
                </a:xfrm>
                <a:prstGeom prst="rect">
                  <a:avLst/>
                </a:prstGeom>
                <a:noFill/>
              </p:spPr>
              <p:txBody>
                <a:bodyPr wrap="square">
                  <a:spAutoFit/>
                </a:bodyPr>
                <a:lstStyle/>
                <a:p>
                  <a:r>
                    <a:rPr lang="de-DE" sz="2000" b="1" dirty="0"/>
                    <a:t>y</a:t>
                  </a:r>
                </a:p>
              </p:txBody>
            </p:sp>
          </p:grpSp>
          <p:sp>
            <p:nvSpPr>
              <p:cNvPr id="93" name="Flussdiagramm: Verbinder 92">
                <a:extLst>
                  <a:ext uri="{FF2B5EF4-FFF2-40B4-BE49-F238E27FC236}">
                    <a16:creationId xmlns:a16="http://schemas.microsoft.com/office/drawing/2014/main" id="{333B3B88-77FF-42C1-BBC6-142141461FCB}"/>
                  </a:ext>
                </a:extLst>
              </p:cNvPr>
              <p:cNvSpPr/>
              <p:nvPr/>
            </p:nvSpPr>
            <p:spPr>
              <a:xfrm>
                <a:off x="2779283" y="52080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4" name="Gerader Verbinder 93">
                <a:extLst>
                  <a:ext uri="{FF2B5EF4-FFF2-40B4-BE49-F238E27FC236}">
                    <a16:creationId xmlns:a16="http://schemas.microsoft.com/office/drawing/2014/main" id="{5409D7E3-7414-4392-BD12-9DFDED4567C2}"/>
                  </a:ext>
                </a:extLst>
              </p:cNvPr>
              <p:cNvCxnSpPr>
                <a:cxnSpLocks/>
              </p:cNvCxnSpPr>
              <p:nvPr/>
            </p:nvCxnSpPr>
            <p:spPr>
              <a:xfrm>
                <a:off x="2673440" y="5034323"/>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Flussdiagramm: Verbinder 94">
                <a:extLst>
                  <a:ext uri="{FF2B5EF4-FFF2-40B4-BE49-F238E27FC236}">
                    <a16:creationId xmlns:a16="http://schemas.microsoft.com/office/drawing/2014/main" id="{31A688E6-5B02-42AF-B10B-3E2EDCFA74CF}"/>
                  </a:ext>
                </a:extLst>
              </p:cNvPr>
              <p:cNvSpPr/>
              <p:nvPr/>
            </p:nvSpPr>
            <p:spPr>
              <a:xfrm>
                <a:off x="3590842" y="4759168"/>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6" name="Gerader Verbinder 95">
                <a:extLst>
                  <a:ext uri="{FF2B5EF4-FFF2-40B4-BE49-F238E27FC236}">
                    <a16:creationId xmlns:a16="http://schemas.microsoft.com/office/drawing/2014/main" id="{E8BBD766-A4E4-44AA-84F1-14238E3FD23D}"/>
                  </a:ext>
                </a:extLst>
              </p:cNvPr>
              <p:cNvCxnSpPr>
                <a:cxnSpLocks/>
              </p:cNvCxnSpPr>
              <p:nvPr/>
            </p:nvCxnSpPr>
            <p:spPr>
              <a:xfrm>
                <a:off x="3484999" y="458548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Flussdiagramm: Verbinder 96">
                <a:extLst>
                  <a:ext uri="{FF2B5EF4-FFF2-40B4-BE49-F238E27FC236}">
                    <a16:creationId xmlns:a16="http://schemas.microsoft.com/office/drawing/2014/main" id="{177873A6-DC7E-4F18-B0BD-FEEE969B16A2}"/>
                  </a:ext>
                </a:extLst>
              </p:cNvPr>
              <p:cNvSpPr/>
              <p:nvPr/>
            </p:nvSpPr>
            <p:spPr>
              <a:xfrm rot="12585688">
                <a:off x="4144680" y="375305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8" name="Gerader Verbinder 97">
                <a:extLst>
                  <a:ext uri="{FF2B5EF4-FFF2-40B4-BE49-F238E27FC236}">
                    <a16:creationId xmlns:a16="http://schemas.microsoft.com/office/drawing/2014/main" id="{F09A7E2B-2A10-47F3-9CCE-EE78CB3B0384}"/>
                  </a:ext>
                </a:extLst>
              </p:cNvPr>
              <p:cNvCxnSpPr>
                <a:cxnSpLocks/>
              </p:cNvCxnSpPr>
              <p:nvPr/>
            </p:nvCxnSpPr>
            <p:spPr>
              <a:xfrm rot="10578509">
                <a:off x="4239776" y="384939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F522A533-CA47-49A3-A37D-0F9B1A99C845}"/>
                  </a:ext>
                </a:extLst>
              </p:cNvPr>
              <p:cNvCxnSpPr>
                <a:cxnSpLocks/>
              </p:cNvCxnSpPr>
              <p:nvPr/>
            </p:nvCxnSpPr>
            <p:spPr>
              <a:xfrm rot="10578509">
                <a:off x="3737386" y="4144352"/>
                <a:ext cx="117319" cy="2206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Flussdiagramm: Verbinder 99">
                <a:extLst>
                  <a:ext uri="{FF2B5EF4-FFF2-40B4-BE49-F238E27FC236}">
                    <a16:creationId xmlns:a16="http://schemas.microsoft.com/office/drawing/2014/main" id="{6C29A1C5-D827-406A-84CF-70B811F609AA}"/>
                  </a:ext>
                </a:extLst>
              </p:cNvPr>
              <p:cNvSpPr/>
              <p:nvPr/>
            </p:nvSpPr>
            <p:spPr>
              <a:xfrm rot="10578509">
                <a:off x="2659722" y="4571215"/>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1" name="Gerader Verbinder 100">
                <a:extLst>
                  <a:ext uri="{FF2B5EF4-FFF2-40B4-BE49-F238E27FC236}">
                    <a16:creationId xmlns:a16="http://schemas.microsoft.com/office/drawing/2014/main" id="{9A1F5142-EA62-473D-B874-C4E246785D5A}"/>
                  </a:ext>
                </a:extLst>
              </p:cNvPr>
              <p:cNvCxnSpPr>
                <a:cxnSpLocks/>
              </p:cNvCxnSpPr>
              <p:nvPr/>
            </p:nvCxnSpPr>
            <p:spPr>
              <a:xfrm rot="10578509">
                <a:off x="2754818" y="4667547"/>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Flussdiagramm: Verbinder 101">
                <a:extLst>
                  <a:ext uri="{FF2B5EF4-FFF2-40B4-BE49-F238E27FC236}">
                    <a16:creationId xmlns:a16="http://schemas.microsoft.com/office/drawing/2014/main" id="{B2480628-BA99-480F-AE9A-05E228B730CF}"/>
                  </a:ext>
                </a:extLst>
              </p:cNvPr>
              <p:cNvSpPr/>
              <p:nvPr/>
            </p:nvSpPr>
            <p:spPr>
              <a:xfrm rot="11176109">
                <a:off x="1722775" y="5080998"/>
                <a:ext cx="137415" cy="1539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3" name="Gerader Verbinder 102">
                <a:extLst>
                  <a:ext uri="{FF2B5EF4-FFF2-40B4-BE49-F238E27FC236}">
                    <a16:creationId xmlns:a16="http://schemas.microsoft.com/office/drawing/2014/main" id="{E838C1C7-6C70-41FF-821B-FB89EAB27A67}"/>
                  </a:ext>
                </a:extLst>
              </p:cNvPr>
              <p:cNvCxnSpPr>
                <a:cxnSpLocks/>
              </p:cNvCxnSpPr>
              <p:nvPr/>
            </p:nvCxnSpPr>
            <p:spPr>
              <a:xfrm rot="11176109">
                <a:off x="1798680" y="5206194"/>
                <a:ext cx="158436" cy="2330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Flussdiagramm: Verbinder 103">
                <a:extLst>
                  <a:ext uri="{FF2B5EF4-FFF2-40B4-BE49-F238E27FC236}">
                    <a16:creationId xmlns:a16="http://schemas.microsoft.com/office/drawing/2014/main" id="{6EE5161B-79FF-42E2-A071-5335F72DF3EE}"/>
                  </a:ext>
                </a:extLst>
              </p:cNvPr>
              <p:cNvSpPr/>
              <p:nvPr/>
            </p:nvSpPr>
            <p:spPr>
              <a:xfrm rot="12585688">
                <a:off x="3628928" y="402967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lussdiagramm: Verbinder 104">
                <a:extLst>
                  <a:ext uri="{FF2B5EF4-FFF2-40B4-BE49-F238E27FC236}">
                    <a16:creationId xmlns:a16="http://schemas.microsoft.com/office/drawing/2014/main" id="{A4C097BA-8AE0-4AAD-9A57-A2E6ACA3A0FF}"/>
                  </a:ext>
                </a:extLst>
              </p:cNvPr>
              <p:cNvSpPr/>
              <p:nvPr/>
            </p:nvSpPr>
            <p:spPr>
              <a:xfrm rot="12585688">
                <a:off x="3590842" y="433827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Flussdiagramm: Verbinder 105">
                <a:extLst>
                  <a:ext uri="{FF2B5EF4-FFF2-40B4-BE49-F238E27FC236}">
                    <a16:creationId xmlns:a16="http://schemas.microsoft.com/office/drawing/2014/main" id="{FEAD2D41-9D04-4FB2-81C8-6D71AD57023A}"/>
                  </a:ext>
                </a:extLst>
              </p:cNvPr>
              <p:cNvSpPr/>
              <p:nvPr/>
            </p:nvSpPr>
            <p:spPr>
              <a:xfrm rot="12585688">
                <a:off x="1574637" y="56391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1" name="Gerader Verbinder 160">
                <a:extLst>
                  <a:ext uri="{FF2B5EF4-FFF2-40B4-BE49-F238E27FC236}">
                    <a16:creationId xmlns:a16="http://schemas.microsoft.com/office/drawing/2014/main" id="{D0AADCFA-27FC-4453-A3F9-19C1B0C50606}"/>
                  </a:ext>
                </a:extLst>
              </p:cNvPr>
              <p:cNvCxnSpPr>
                <a:cxnSpLocks/>
              </p:cNvCxnSpPr>
              <p:nvPr/>
            </p:nvCxnSpPr>
            <p:spPr>
              <a:xfrm>
                <a:off x="1313341" y="5790675"/>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2" name="Flussdiagramm: Verbinder 161">
                <a:extLst>
                  <a:ext uri="{FF2B5EF4-FFF2-40B4-BE49-F238E27FC236}">
                    <a16:creationId xmlns:a16="http://schemas.microsoft.com/office/drawing/2014/main" id="{BB27C2DD-22D2-4E1C-A65F-28F32C9EE90C}"/>
                  </a:ext>
                </a:extLst>
              </p:cNvPr>
              <p:cNvSpPr/>
              <p:nvPr/>
            </p:nvSpPr>
            <p:spPr>
              <a:xfrm>
                <a:off x="1396359" y="591335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73" name="Rechteck 172">
            <a:extLst>
              <a:ext uri="{FF2B5EF4-FFF2-40B4-BE49-F238E27FC236}">
                <a16:creationId xmlns:a16="http://schemas.microsoft.com/office/drawing/2014/main" id="{C8930B19-6A8C-4F59-B3B2-F497ED723040}"/>
              </a:ext>
            </a:extLst>
          </p:cNvPr>
          <p:cNvSpPr/>
          <p:nvPr/>
        </p:nvSpPr>
        <p:spPr>
          <a:xfrm>
            <a:off x="0" y="-22873"/>
            <a:ext cx="12192000" cy="10299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0" dirty="0">
                <a:effectLst/>
                <a:latin typeface="Arial" panose="020B0604020202020204" pitchFamily="34" charset="0"/>
                <a:ea typeface="Times New Roman" panose="02020603050405020304" pitchFamily="18" charset="0"/>
                <a:cs typeface="Arial" panose="020B0604020202020204" pitchFamily="34" charset="0"/>
              </a:rPr>
              <a:t> </a:t>
            </a:r>
            <a:r>
              <a:rPr lang="de-DE" sz="5400" kern="0" dirty="0">
                <a:effectLst/>
                <a:latin typeface="Arial" panose="020B0604020202020204" pitchFamily="34" charset="0"/>
                <a:ea typeface="Times New Roman" panose="02020603050405020304" pitchFamily="18" charset="0"/>
                <a:cs typeface="Arial" panose="020B0604020202020204" pitchFamily="34" charset="0"/>
              </a:rPr>
              <a:t>Deep learning und neural networks</a:t>
            </a:r>
            <a:endParaRPr lang="de-DE" sz="60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28" name="Textfeld 27">
            <a:extLst>
              <a:ext uri="{FF2B5EF4-FFF2-40B4-BE49-F238E27FC236}">
                <a16:creationId xmlns:a16="http://schemas.microsoft.com/office/drawing/2014/main" id="{2C385BF3-7022-4C53-9D83-73BFADE64E35}"/>
              </a:ext>
            </a:extLst>
          </p:cNvPr>
          <p:cNvSpPr txBox="1"/>
          <p:nvPr/>
        </p:nvSpPr>
        <p:spPr>
          <a:xfrm>
            <a:off x="7858975" y="958669"/>
            <a:ext cx="3559871" cy="1323439"/>
          </a:xfrm>
          <a:prstGeom prst="rect">
            <a:avLst/>
          </a:prstGeom>
          <a:solidFill>
            <a:srgbClr val="FFFF00"/>
          </a:solidFill>
          <a:ln>
            <a:solidFill>
              <a:schemeClr val="accent1">
                <a:lumMod val="60000"/>
                <a:lumOff val="40000"/>
              </a:schemeClr>
            </a:solidFill>
          </a:ln>
        </p:spPr>
        <p:txBody>
          <a:bodyPr wrap="square">
            <a:spAutoFit/>
          </a:bodyPr>
          <a:lstStyle/>
          <a:p>
            <a:pPr marL="285750" indent="-285750">
              <a:buFont typeface="Wingdings" panose="05000000000000000000" pitchFamily="2" charset="2"/>
              <a:buChar char="§"/>
            </a:pPr>
            <a:r>
              <a:rPr lang="de-DE" sz="2000" b="1" dirty="0">
                <a:solidFill>
                  <a:schemeClr val="tx1">
                    <a:lumMod val="85000"/>
                    <a:lumOff val="15000"/>
                  </a:schemeClr>
                </a:solidFill>
              </a:rPr>
              <a:t>Daten</a:t>
            </a:r>
          </a:p>
          <a:p>
            <a:pPr marL="285750" indent="-285750">
              <a:buFont typeface="Wingdings" panose="05000000000000000000" pitchFamily="2" charset="2"/>
              <a:buChar char="§"/>
            </a:pPr>
            <a:r>
              <a:rPr lang="de-DE" sz="2000" b="1" dirty="0">
                <a:solidFill>
                  <a:schemeClr val="tx1">
                    <a:lumMod val="85000"/>
                    <a:lumOff val="15000"/>
                  </a:schemeClr>
                </a:solidFill>
              </a:rPr>
              <a:t>Modell</a:t>
            </a:r>
          </a:p>
          <a:p>
            <a:pPr marL="285750" indent="-285750">
              <a:buFont typeface="Wingdings" panose="05000000000000000000" pitchFamily="2" charset="2"/>
              <a:buChar char="§"/>
            </a:pPr>
            <a:r>
              <a:rPr lang="de-DE" sz="2000" b="1" dirty="0">
                <a:solidFill>
                  <a:schemeClr val="tx1">
                    <a:lumMod val="85000"/>
                    <a:lumOff val="15000"/>
                  </a:schemeClr>
                </a:solidFill>
              </a:rPr>
              <a:t>Optimierungsalgorithmus</a:t>
            </a:r>
          </a:p>
          <a:p>
            <a:pPr marL="285750" indent="-285750">
              <a:buFont typeface="Wingdings" panose="05000000000000000000" pitchFamily="2" charset="2"/>
              <a:buChar char="§"/>
            </a:pPr>
            <a:r>
              <a:rPr lang="de-DE" sz="2000" b="1" dirty="0">
                <a:solidFill>
                  <a:schemeClr val="tx1">
                    <a:lumMod val="85000"/>
                    <a:lumOff val="15000"/>
                  </a:schemeClr>
                </a:solidFill>
              </a:rPr>
              <a:t>Fehlerminimierung</a:t>
            </a:r>
          </a:p>
        </p:txBody>
      </p:sp>
      <p:sp>
        <p:nvSpPr>
          <p:cNvPr id="2" name="Datumsplatzhalter 1">
            <a:extLst>
              <a:ext uri="{FF2B5EF4-FFF2-40B4-BE49-F238E27FC236}">
                <a16:creationId xmlns:a16="http://schemas.microsoft.com/office/drawing/2014/main" id="{92B76B84-60E7-4C3C-9A1F-9BCD2BA8825D}"/>
              </a:ext>
            </a:extLst>
          </p:cNvPr>
          <p:cNvSpPr>
            <a:spLocks noGrp="1"/>
          </p:cNvSpPr>
          <p:nvPr>
            <p:ph type="dt" sz="half" idx="10"/>
          </p:nvPr>
        </p:nvSpPr>
        <p:spPr/>
        <p:txBody>
          <a:bodyPr/>
          <a:lstStyle/>
          <a:p>
            <a:fld id="{4FDDF9F4-59AB-4F34-A087-62AAF581E641}" type="datetime1">
              <a:rPr lang="de-DE" smtClean="0"/>
              <a:t>24.04.2022</a:t>
            </a:fld>
            <a:endParaRPr lang="de-DE"/>
          </a:p>
        </p:txBody>
      </p:sp>
      <p:sp>
        <p:nvSpPr>
          <p:cNvPr id="4" name="Foliennummernplatzhalter 3">
            <a:extLst>
              <a:ext uri="{FF2B5EF4-FFF2-40B4-BE49-F238E27FC236}">
                <a16:creationId xmlns:a16="http://schemas.microsoft.com/office/drawing/2014/main" id="{8034D7F7-BF06-443F-95E7-0DE7DC14F9D8}"/>
              </a:ext>
            </a:extLst>
          </p:cNvPr>
          <p:cNvSpPr>
            <a:spLocks noGrp="1"/>
          </p:cNvSpPr>
          <p:nvPr>
            <p:ph type="sldNum" sz="quarter" idx="12"/>
          </p:nvPr>
        </p:nvSpPr>
        <p:spPr/>
        <p:txBody>
          <a:bodyPr/>
          <a:lstStyle/>
          <a:p>
            <a:fld id="{F7B85D95-4385-4A8C-B85C-EB91828EDBB4}" type="slidenum">
              <a:rPr lang="de-DE" smtClean="0"/>
              <a:t>5</a:t>
            </a:fld>
            <a:endParaRPr lang="de-DE"/>
          </a:p>
        </p:txBody>
      </p:sp>
    </p:spTree>
    <p:extLst>
      <p:ext uri="{BB962C8B-B14F-4D97-AF65-F5344CB8AC3E}">
        <p14:creationId xmlns:p14="http://schemas.microsoft.com/office/powerpoint/2010/main" val="209492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wheel(1)">
                                      <p:cBhvr>
                                        <p:cTn id="66" dur="2000"/>
                                        <p:tgtEl>
                                          <p:spTgt spid="51"/>
                                        </p:tgtEl>
                                      </p:cBhvr>
                                    </p:animEffect>
                                  </p:childTnLst>
                                </p:cTn>
                              </p:par>
                              <p:par>
                                <p:cTn id="67" presetID="21" presetClass="entr" presetSubtype="1"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wheel(1)">
                                      <p:cBhvr>
                                        <p:cTn id="69" dur="2000"/>
                                        <p:tgtEl>
                                          <p:spTgt spid="88"/>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circle(in)">
                                      <p:cBhvr>
                                        <p:cTn id="74" dur="20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circle(in)">
                                      <p:cBhvr>
                                        <p:cTn id="79"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5" grpId="0" animBg="1"/>
      <p:bldP spid="7" grpId="0" animBg="1"/>
      <p:bldP spid="9" grpId="0"/>
      <p:bldP spid="11" grpId="0"/>
      <p:bldP spid="13" grpId="0"/>
      <p:bldP spid="16" grpId="0"/>
      <p:bldP spid="51"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5;p26">
            <a:extLst>
              <a:ext uri="{FF2B5EF4-FFF2-40B4-BE49-F238E27FC236}">
                <a16:creationId xmlns:a16="http://schemas.microsoft.com/office/drawing/2014/main" id="{1A8BEE44-F9AD-4B45-9404-4742FC774CFA}"/>
              </a:ext>
            </a:extLst>
          </p:cNvPr>
          <p:cNvSpPr/>
          <p:nvPr/>
        </p:nvSpPr>
        <p:spPr>
          <a:xfrm>
            <a:off x="1699490" y="1795557"/>
            <a:ext cx="3345714" cy="2377691"/>
          </a:xfrm>
          <a:custGeom>
            <a:avLst/>
            <a:gdLst/>
            <a:ahLst/>
            <a:cxnLst/>
            <a:rect l="l" t="t" r="r" b="b"/>
            <a:pathLst>
              <a:path w="281023" h="93377" extrusionOk="0">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w="76200" cap="flat" cmpd="sng">
            <a:solidFill>
              <a:srgbClr val="A64D79"/>
            </a:solidFill>
            <a:prstDash val="solid"/>
            <a:round/>
            <a:headEnd type="none" w="med" len="med"/>
            <a:tailEnd type="none" w="med" len="med"/>
          </a:ln>
        </p:spPr>
      </p:sp>
      <p:sp>
        <p:nvSpPr>
          <p:cNvPr id="4" name="Google Shape;139;p26">
            <a:extLst>
              <a:ext uri="{FF2B5EF4-FFF2-40B4-BE49-F238E27FC236}">
                <a16:creationId xmlns:a16="http://schemas.microsoft.com/office/drawing/2014/main" id="{37C0613B-EE7F-4D8C-8246-F84862DC7AF5}"/>
              </a:ext>
            </a:extLst>
          </p:cNvPr>
          <p:cNvSpPr/>
          <p:nvPr/>
        </p:nvSpPr>
        <p:spPr>
          <a:xfrm>
            <a:off x="2918099" y="2399923"/>
            <a:ext cx="277030" cy="282489"/>
          </a:xfrm>
          <a:prstGeom prst="ellipse">
            <a:avLst/>
          </a:prstGeom>
          <a:solidFill>
            <a:srgbClr val="EAD1DC"/>
          </a:solidFill>
          <a:ln w="76200" cap="flat" cmpd="sng">
            <a:solidFill>
              <a:srgbClr val="674EA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Foliennummernplatzhalter 4">
            <a:extLst>
              <a:ext uri="{FF2B5EF4-FFF2-40B4-BE49-F238E27FC236}">
                <a16:creationId xmlns:a16="http://schemas.microsoft.com/office/drawing/2014/main" id="{D6D4ECC8-A025-49AC-A4C7-C02C9D336B43}"/>
              </a:ext>
            </a:extLst>
          </p:cNvPr>
          <p:cNvSpPr>
            <a:spLocks noGrp="1"/>
          </p:cNvSpPr>
          <p:nvPr>
            <p:ph type="sldNum" idx="12"/>
          </p:nvPr>
        </p:nvSpPr>
        <p:spPr/>
        <p:txBody>
          <a:bodyPr/>
          <a:lstStyle/>
          <a:p>
            <a:fld id="{00000000-1234-1234-1234-123412341234}" type="slidenum">
              <a:rPr lang="de-DE" smtClean="0"/>
              <a:pPr/>
              <a:t>6</a:t>
            </a:fld>
            <a:endParaRPr lang="de-DE"/>
          </a:p>
        </p:txBody>
      </p:sp>
      <p:sp>
        <p:nvSpPr>
          <p:cNvPr id="25" name="Textfeld 24">
            <a:extLst>
              <a:ext uri="{FF2B5EF4-FFF2-40B4-BE49-F238E27FC236}">
                <a16:creationId xmlns:a16="http://schemas.microsoft.com/office/drawing/2014/main" id="{CB80CC47-E445-4426-B01D-21FAFB3B508D}"/>
              </a:ext>
            </a:extLst>
          </p:cNvPr>
          <p:cNvSpPr txBox="1"/>
          <p:nvPr/>
        </p:nvSpPr>
        <p:spPr>
          <a:xfrm>
            <a:off x="232712" y="1928320"/>
            <a:ext cx="1286926" cy="307777"/>
          </a:xfrm>
          <a:prstGeom prst="rect">
            <a:avLst/>
          </a:prstGeom>
          <a:solidFill>
            <a:srgbClr val="FFFF00"/>
          </a:solidFill>
        </p:spPr>
        <p:txBody>
          <a:bodyPr wrap="square">
            <a:spAutoFit/>
          </a:bodyPr>
          <a:lstStyle/>
          <a:p>
            <a:r>
              <a:rPr lang="de-DE" sz="1400" dirty="0"/>
              <a:t>Aufreger  + 1</a:t>
            </a:r>
          </a:p>
        </p:txBody>
      </p:sp>
      <p:sp>
        <p:nvSpPr>
          <p:cNvPr id="27" name="Textfeld 26">
            <a:extLst>
              <a:ext uri="{FF2B5EF4-FFF2-40B4-BE49-F238E27FC236}">
                <a16:creationId xmlns:a16="http://schemas.microsoft.com/office/drawing/2014/main" id="{0D5D4953-BC22-4369-AEC5-D60A21AD9FF7}"/>
              </a:ext>
            </a:extLst>
          </p:cNvPr>
          <p:cNvSpPr txBox="1"/>
          <p:nvPr/>
        </p:nvSpPr>
        <p:spPr>
          <a:xfrm>
            <a:off x="212772" y="2292244"/>
            <a:ext cx="1286926" cy="307777"/>
          </a:xfrm>
          <a:prstGeom prst="rect">
            <a:avLst/>
          </a:prstGeom>
          <a:solidFill>
            <a:srgbClr val="FF0000"/>
          </a:solidFill>
        </p:spPr>
        <p:txBody>
          <a:bodyPr wrap="square">
            <a:spAutoFit/>
          </a:bodyPr>
          <a:lstStyle/>
          <a:p>
            <a:r>
              <a:rPr lang="de-DE" sz="1400" dirty="0"/>
              <a:t>Inhibitoren -1</a:t>
            </a:r>
          </a:p>
        </p:txBody>
      </p:sp>
      <p:sp>
        <p:nvSpPr>
          <p:cNvPr id="44" name="Textfeld 43">
            <a:extLst>
              <a:ext uri="{FF2B5EF4-FFF2-40B4-BE49-F238E27FC236}">
                <a16:creationId xmlns:a16="http://schemas.microsoft.com/office/drawing/2014/main" id="{DF86A5F6-0E9F-4CB7-A3E0-3CE68D79F0A5}"/>
              </a:ext>
            </a:extLst>
          </p:cNvPr>
          <p:cNvSpPr txBox="1"/>
          <p:nvPr/>
        </p:nvSpPr>
        <p:spPr>
          <a:xfrm>
            <a:off x="4693541" y="3394852"/>
            <a:ext cx="1524559" cy="461665"/>
          </a:xfrm>
          <a:prstGeom prst="rect">
            <a:avLst/>
          </a:prstGeom>
          <a:noFill/>
        </p:spPr>
        <p:txBody>
          <a:bodyPr wrap="square">
            <a:spAutoFit/>
          </a:bodyPr>
          <a:lstStyle/>
          <a:p>
            <a:r>
              <a:rPr lang="de-DE" sz="2400" b="1" dirty="0">
                <a:solidFill>
                  <a:srgbClr val="0070C0"/>
                </a:solidFill>
              </a:rPr>
              <a:t>Aktivation</a:t>
            </a:r>
            <a:endParaRPr lang="de-DE" b="1" dirty="0">
              <a:solidFill>
                <a:srgbClr val="0070C0"/>
              </a:solidFill>
            </a:endParaRPr>
          </a:p>
        </p:txBody>
      </p:sp>
      <p:grpSp>
        <p:nvGrpSpPr>
          <p:cNvPr id="88" name="Gruppieren 87">
            <a:extLst>
              <a:ext uri="{FF2B5EF4-FFF2-40B4-BE49-F238E27FC236}">
                <a16:creationId xmlns:a16="http://schemas.microsoft.com/office/drawing/2014/main" id="{88029E1E-B806-4445-B819-482C60B3FB70}"/>
              </a:ext>
            </a:extLst>
          </p:cNvPr>
          <p:cNvGrpSpPr/>
          <p:nvPr/>
        </p:nvGrpSpPr>
        <p:grpSpPr>
          <a:xfrm>
            <a:off x="4552094" y="3846163"/>
            <a:ext cx="1619584" cy="724529"/>
            <a:chOff x="7965613" y="4395975"/>
            <a:chExt cx="1899401" cy="864745"/>
          </a:xfrm>
        </p:grpSpPr>
        <p:grpSp>
          <p:nvGrpSpPr>
            <p:cNvPr id="24" name="Gruppieren 23">
              <a:extLst>
                <a:ext uri="{FF2B5EF4-FFF2-40B4-BE49-F238E27FC236}">
                  <a16:creationId xmlns:a16="http://schemas.microsoft.com/office/drawing/2014/main" id="{A00219F4-016F-4DDE-9CD6-AB1540FA52D5}"/>
                </a:ext>
              </a:extLst>
            </p:cNvPr>
            <p:cNvGrpSpPr/>
            <p:nvPr/>
          </p:nvGrpSpPr>
          <p:grpSpPr>
            <a:xfrm>
              <a:off x="8247028" y="4457234"/>
              <a:ext cx="1272612" cy="670307"/>
              <a:chOff x="8247028" y="4457234"/>
              <a:chExt cx="1272612" cy="670307"/>
            </a:xfrm>
          </p:grpSpPr>
          <p:sp>
            <p:nvSpPr>
              <p:cNvPr id="30" name="Flussdiagramm: Verbinder 29">
                <a:extLst>
                  <a:ext uri="{FF2B5EF4-FFF2-40B4-BE49-F238E27FC236}">
                    <a16:creationId xmlns:a16="http://schemas.microsoft.com/office/drawing/2014/main" id="{50730401-6C48-4187-BE04-5B8FFD69878B}"/>
                  </a:ext>
                </a:extLst>
              </p:cNvPr>
              <p:cNvSpPr/>
              <p:nvPr/>
            </p:nvSpPr>
            <p:spPr>
              <a:xfrm>
                <a:off x="8247028" y="4551449"/>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Flussdiagramm: Verbinder 30">
                <a:extLst>
                  <a:ext uri="{FF2B5EF4-FFF2-40B4-BE49-F238E27FC236}">
                    <a16:creationId xmlns:a16="http://schemas.microsoft.com/office/drawing/2014/main" id="{6BCEB186-C992-4A89-8D15-66DE8A811B16}"/>
                  </a:ext>
                </a:extLst>
              </p:cNvPr>
              <p:cNvSpPr/>
              <p:nvPr/>
            </p:nvSpPr>
            <p:spPr>
              <a:xfrm>
                <a:off x="8256591" y="4750463"/>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lussdiagramm: Verbinder 31">
                <a:extLst>
                  <a:ext uri="{FF2B5EF4-FFF2-40B4-BE49-F238E27FC236}">
                    <a16:creationId xmlns:a16="http://schemas.microsoft.com/office/drawing/2014/main" id="{47DDE12A-89B3-4543-AF83-F202F513FF15}"/>
                  </a:ext>
                </a:extLst>
              </p:cNvPr>
              <p:cNvSpPr/>
              <p:nvPr/>
            </p:nvSpPr>
            <p:spPr>
              <a:xfrm>
                <a:off x="8247028" y="4939544"/>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Flussdiagramm: Verbinder 32">
                <a:extLst>
                  <a:ext uri="{FF2B5EF4-FFF2-40B4-BE49-F238E27FC236}">
                    <a16:creationId xmlns:a16="http://schemas.microsoft.com/office/drawing/2014/main" id="{4DEEFB2B-1B3D-4EC6-885A-D2042ED0D34A}"/>
                  </a:ext>
                </a:extLst>
              </p:cNvPr>
              <p:cNvSpPr/>
              <p:nvPr/>
            </p:nvSpPr>
            <p:spPr>
              <a:xfrm>
                <a:off x="8468914" y="4562364"/>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Flussdiagramm: Verbinder 33">
                <a:extLst>
                  <a:ext uri="{FF2B5EF4-FFF2-40B4-BE49-F238E27FC236}">
                    <a16:creationId xmlns:a16="http://schemas.microsoft.com/office/drawing/2014/main" id="{5DEDF9F7-DEF5-4B6A-BCAE-B5B8D7DEF251}"/>
                  </a:ext>
                </a:extLst>
              </p:cNvPr>
              <p:cNvSpPr/>
              <p:nvPr/>
            </p:nvSpPr>
            <p:spPr>
              <a:xfrm>
                <a:off x="8468914" y="4760848"/>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lussdiagramm: Verbinder 34">
                <a:extLst>
                  <a:ext uri="{FF2B5EF4-FFF2-40B4-BE49-F238E27FC236}">
                    <a16:creationId xmlns:a16="http://schemas.microsoft.com/office/drawing/2014/main" id="{BD73A005-A59A-4283-9BE9-BD48156EC70E}"/>
                  </a:ext>
                </a:extLst>
              </p:cNvPr>
              <p:cNvSpPr/>
              <p:nvPr/>
            </p:nvSpPr>
            <p:spPr>
              <a:xfrm>
                <a:off x="8468914" y="4954604"/>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Flussdiagramm: Verbinder 35">
                <a:extLst>
                  <a:ext uri="{FF2B5EF4-FFF2-40B4-BE49-F238E27FC236}">
                    <a16:creationId xmlns:a16="http://schemas.microsoft.com/office/drawing/2014/main" id="{FBBBFC45-146A-4EA1-8A5D-8ACCD391CFFA}"/>
                  </a:ext>
                </a:extLst>
              </p:cNvPr>
              <p:cNvSpPr/>
              <p:nvPr/>
            </p:nvSpPr>
            <p:spPr>
              <a:xfrm>
                <a:off x="9110085" y="4607464"/>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lussdiagramm: Verbinder 36">
                <a:extLst>
                  <a:ext uri="{FF2B5EF4-FFF2-40B4-BE49-F238E27FC236}">
                    <a16:creationId xmlns:a16="http://schemas.microsoft.com/office/drawing/2014/main" id="{CC29A72B-A2CE-4EB0-AA4C-149247767112}"/>
                  </a:ext>
                </a:extLst>
              </p:cNvPr>
              <p:cNvSpPr/>
              <p:nvPr/>
            </p:nvSpPr>
            <p:spPr>
              <a:xfrm>
                <a:off x="9097440" y="4828348"/>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lussdiagramm: Verbinder 37">
                <a:extLst>
                  <a:ext uri="{FF2B5EF4-FFF2-40B4-BE49-F238E27FC236}">
                    <a16:creationId xmlns:a16="http://schemas.microsoft.com/office/drawing/2014/main" id="{E4728F8C-08E4-4D78-9F4C-C26F7F63FC86}"/>
                  </a:ext>
                </a:extLst>
              </p:cNvPr>
              <p:cNvSpPr/>
              <p:nvPr/>
            </p:nvSpPr>
            <p:spPr>
              <a:xfrm>
                <a:off x="9333767" y="4607463"/>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lussdiagramm: Verbinder 38">
                <a:extLst>
                  <a:ext uri="{FF2B5EF4-FFF2-40B4-BE49-F238E27FC236}">
                    <a16:creationId xmlns:a16="http://schemas.microsoft.com/office/drawing/2014/main" id="{15E092D7-7830-4E99-91F3-7D1125920684}"/>
                  </a:ext>
                </a:extLst>
              </p:cNvPr>
              <p:cNvSpPr/>
              <p:nvPr/>
            </p:nvSpPr>
            <p:spPr>
              <a:xfrm>
                <a:off x="9340640" y="4836932"/>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84ED6952-CEAF-480F-BE2F-F446E5E9386B}"/>
                  </a:ext>
                </a:extLst>
              </p:cNvPr>
              <p:cNvSpPr txBox="1"/>
              <p:nvPr/>
            </p:nvSpPr>
            <p:spPr>
              <a:xfrm>
                <a:off x="8690800" y="4457234"/>
                <a:ext cx="375786" cy="646331"/>
              </a:xfrm>
              <a:prstGeom prst="rect">
                <a:avLst/>
              </a:prstGeom>
              <a:noFill/>
              <a:ln>
                <a:noFill/>
              </a:ln>
            </p:spPr>
            <p:txBody>
              <a:bodyPr wrap="square">
                <a:spAutoFit/>
              </a:bodyPr>
              <a:lstStyle/>
              <a:p>
                <a:r>
                  <a:rPr lang="de-DE" sz="3600" b="1" dirty="0"/>
                  <a:t>&gt;</a:t>
                </a:r>
                <a:endParaRPr lang="de-DE" b="1" dirty="0"/>
              </a:p>
            </p:txBody>
          </p:sp>
        </p:grpSp>
        <p:sp>
          <p:nvSpPr>
            <p:cNvPr id="28" name="Rechteck: abgerundete Ecken 27">
              <a:extLst>
                <a:ext uri="{FF2B5EF4-FFF2-40B4-BE49-F238E27FC236}">
                  <a16:creationId xmlns:a16="http://schemas.microsoft.com/office/drawing/2014/main" id="{B4068B66-B02D-4764-A4D9-D0CAD58248CC}"/>
                </a:ext>
              </a:extLst>
            </p:cNvPr>
            <p:cNvSpPr/>
            <p:nvPr/>
          </p:nvSpPr>
          <p:spPr>
            <a:xfrm>
              <a:off x="7965613" y="4395975"/>
              <a:ext cx="1899401" cy="864745"/>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4" name="Gruppieren 63">
            <a:extLst>
              <a:ext uri="{FF2B5EF4-FFF2-40B4-BE49-F238E27FC236}">
                <a16:creationId xmlns:a16="http://schemas.microsoft.com/office/drawing/2014/main" id="{9C8E8D1C-B257-4B10-B876-A00F144F6125}"/>
              </a:ext>
            </a:extLst>
          </p:cNvPr>
          <p:cNvGrpSpPr/>
          <p:nvPr/>
        </p:nvGrpSpPr>
        <p:grpSpPr>
          <a:xfrm rot="20655545">
            <a:off x="3205320" y="1945194"/>
            <a:ext cx="1730914" cy="348558"/>
            <a:chOff x="2531327" y="5253587"/>
            <a:chExt cx="3315171" cy="478140"/>
          </a:xfrm>
        </p:grpSpPr>
        <p:cxnSp>
          <p:nvCxnSpPr>
            <p:cNvPr id="56" name="Gerader Verbinder 55">
              <a:extLst>
                <a:ext uri="{FF2B5EF4-FFF2-40B4-BE49-F238E27FC236}">
                  <a16:creationId xmlns:a16="http://schemas.microsoft.com/office/drawing/2014/main" id="{3A6A90C9-FA1B-4871-BEE7-562F8C1AA63F}"/>
                </a:ext>
              </a:extLst>
            </p:cNvPr>
            <p:cNvCxnSpPr>
              <a:cxnSpLocks/>
            </p:cNvCxnSpPr>
            <p:nvPr/>
          </p:nvCxnSpPr>
          <p:spPr>
            <a:xfrm flipV="1">
              <a:off x="2955073" y="5253587"/>
              <a:ext cx="135662" cy="4781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F6717EE4-F36F-445C-BFB2-FB8D7A740FAC}"/>
                </a:ext>
              </a:extLst>
            </p:cNvPr>
            <p:cNvCxnSpPr>
              <a:cxnSpLocks/>
            </p:cNvCxnSpPr>
            <p:nvPr/>
          </p:nvCxnSpPr>
          <p:spPr>
            <a:xfrm>
              <a:off x="3090735" y="5731726"/>
              <a:ext cx="275576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731757ED-077D-4B3F-9284-C507DAB41BAB}"/>
                </a:ext>
              </a:extLst>
            </p:cNvPr>
            <p:cNvCxnSpPr>
              <a:cxnSpLocks/>
            </p:cNvCxnSpPr>
            <p:nvPr/>
          </p:nvCxnSpPr>
          <p:spPr>
            <a:xfrm flipV="1">
              <a:off x="3090735" y="5280037"/>
              <a:ext cx="0" cy="45168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BD0523C-5EBF-4846-99D5-83917A4E4CA0}"/>
                </a:ext>
              </a:extLst>
            </p:cNvPr>
            <p:cNvCxnSpPr/>
            <p:nvPr/>
          </p:nvCxnSpPr>
          <p:spPr>
            <a:xfrm>
              <a:off x="2531327" y="5731727"/>
              <a:ext cx="42374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6" name="Gruppieren 65">
            <a:extLst>
              <a:ext uri="{FF2B5EF4-FFF2-40B4-BE49-F238E27FC236}">
                <a16:creationId xmlns:a16="http://schemas.microsoft.com/office/drawing/2014/main" id="{32986B55-5050-4DA9-82D1-116F7E7AA353}"/>
              </a:ext>
            </a:extLst>
          </p:cNvPr>
          <p:cNvGrpSpPr/>
          <p:nvPr/>
        </p:nvGrpSpPr>
        <p:grpSpPr>
          <a:xfrm>
            <a:off x="1844570" y="1930126"/>
            <a:ext cx="910721" cy="2032026"/>
            <a:chOff x="3908112" y="1449781"/>
            <a:chExt cx="883508" cy="3875933"/>
          </a:xfrm>
        </p:grpSpPr>
        <p:grpSp>
          <p:nvGrpSpPr>
            <p:cNvPr id="67" name="Gruppieren 66">
              <a:extLst>
                <a:ext uri="{FF2B5EF4-FFF2-40B4-BE49-F238E27FC236}">
                  <a16:creationId xmlns:a16="http://schemas.microsoft.com/office/drawing/2014/main" id="{1AB67BD4-A65E-40C6-8B66-DA0809890528}"/>
                </a:ext>
              </a:extLst>
            </p:cNvPr>
            <p:cNvGrpSpPr/>
            <p:nvPr/>
          </p:nvGrpSpPr>
          <p:grpSpPr>
            <a:xfrm>
              <a:off x="4122745" y="1449781"/>
              <a:ext cx="668875" cy="763892"/>
              <a:chOff x="4122745" y="1449781"/>
              <a:chExt cx="668875" cy="763892"/>
            </a:xfrm>
          </p:grpSpPr>
          <p:sp>
            <p:nvSpPr>
              <p:cNvPr id="89" name="Flussdiagramm: Verbinder 88">
                <a:extLst>
                  <a:ext uri="{FF2B5EF4-FFF2-40B4-BE49-F238E27FC236}">
                    <a16:creationId xmlns:a16="http://schemas.microsoft.com/office/drawing/2014/main" id="{625C51A4-1CE5-4E10-A464-5B159C679289}"/>
                  </a:ext>
                </a:extLst>
              </p:cNvPr>
              <p:cNvSpPr/>
              <p:nvPr/>
            </p:nvSpPr>
            <p:spPr>
              <a:xfrm>
                <a:off x="4122745" y="1449781"/>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Flussdiagramm: Verbinder 89">
                <a:extLst>
                  <a:ext uri="{FF2B5EF4-FFF2-40B4-BE49-F238E27FC236}">
                    <a16:creationId xmlns:a16="http://schemas.microsoft.com/office/drawing/2014/main" id="{F380040F-FE85-40A3-8991-F53BA665DE92}"/>
                  </a:ext>
                </a:extLst>
              </p:cNvPr>
              <p:cNvSpPr/>
              <p:nvPr/>
            </p:nvSpPr>
            <p:spPr>
              <a:xfrm>
                <a:off x="4363583" y="1734469"/>
                <a:ext cx="158266" cy="172936"/>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Flussdiagramm: Verbinder 91">
                <a:extLst>
                  <a:ext uri="{FF2B5EF4-FFF2-40B4-BE49-F238E27FC236}">
                    <a16:creationId xmlns:a16="http://schemas.microsoft.com/office/drawing/2014/main" id="{8A4DEC98-DFF3-44CC-879A-3497C9D7BB6F}"/>
                  </a:ext>
                </a:extLst>
              </p:cNvPr>
              <p:cNvSpPr/>
              <p:nvPr/>
            </p:nvSpPr>
            <p:spPr>
              <a:xfrm rot="584947">
                <a:off x="4633355" y="2067315"/>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68" name="Gruppieren 67">
              <a:extLst>
                <a:ext uri="{FF2B5EF4-FFF2-40B4-BE49-F238E27FC236}">
                  <a16:creationId xmlns:a16="http://schemas.microsoft.com/office/drawing/2014/main" id="{67565F38-1846-4264-B987-73235FD6CE83}"/>
                </a:ext>
              </a:extLst>
            </p:cNvPr>
            <p:cNvGrpSpPr/>
            <p:nvPr/>
          </p:nvGrpSpPr>
          <p:grpSpPr>
            <a:xfrm rot="19510108">
              <a:off x="3908112" y="2976206"/>
              <a:ext cx="714387" cy="428258"/>
              <a:chOff x="2689838" y="4086826"/>
              <a:chExt cx="714387" cy="428258"/>
            </a:xfrm>
          </p:grpSpPr>
          <p:sp>
            <p:nvSpPr>
              <p:cNvPr id="76" name="Flussdiagramm: Verbinder 75">
                <a:extLst>
                  <a:ext uri="{FF2B5EF4-FFF2-40B4-BE49-F238E27FC236}">
                    <a16:creationId xmlns:a16="http://schemas.microsoft.com/office/drawing/2014/main" id="{71B945A2-A92F-4DDE-8FC4-7D952B3022DC}"/>
                  </a:ext>
                </a:extLst>
              </p:cNvPr>
              <p:cNvSpPr/>
              <p:nvPr/>
            </p:nvSpPr>
            <p:spPr>
              <a:xfrm rot="12625913">
                <a:off x="2991862" y="4195187"/>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Flussdiagramm: Verbinder 76">
                <a:extLst>
                  <a:ext uri="{FF2B5EF4-FFF2-40B4-BE49-F238E27FC236}">
                    <a16:creationId xmlns:a16="http://schemas.microsoft.com/office/drawing/2014/main" id="{8C1E0C6E-0F1C-4E3E-8371-C75C5FD9B52B}"/>
                  </a:ext>
                </a:extLst>
              </p:cNvPr>
              <p:cNvSpPr/>
              <p:nvPr/>
            </p:nvSpPr>
            <p:spPr>
              <a:xfrm rot="12625913">
                <a:off x="3245959" y="4342146"/>
                <a:ext cx="158266" cy="172938"/>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Flussdiagramm: Verbinder 78">
                <a:extLst>
                  <a:ext uri="{FF2B5EF4-FFF2-40B4-BE49-F238E27FC236}">
                    <a16:creationId xmlns:a16="http://schemas.microsoft.com/office/drawing/2014/main" id="{3ACDACA1-6138-4517-BAB3-ED7DB4A448DB}"/>
                  </a:ext>
                </a:extLst>
              </p:cNvPr>
              <p:cNvSpPr/>
              <p:nvPr/>
            </p:nvSpPr>
            <p:spPr>
              <a:xfrm rot="12625913">
                <a:off x="2689838" y="4086826"/>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9" name="Gruppieren 68">
              <a:extLst>
                <a:ext uri="{FF2B5EF4-FFF2-40B4-BE49-F238E27FC236}">
                  <a16:creationId xmlns:a16="http://schemas.microsoft.com/office/drawing/2014/main" id="{70A4FF5F-C217-49A0-B718-51DD6A0110BC}"/>
                </a:ext>
              </a:extLst>
            </p:cNvPr>
            <p:cNvGrpSpPr/>
            <p:nvPr/>
          </p:nvGrpSpPr>
          <p:grpSpPr>
            <a:xfrm rot="17662945">
              <a:off x="3757908" y="4511761"/>
              <a:ext cx="1480121" cy="147785"/>
              <a:chOff x="1531304" y="4384904"/>
              <a:chExt cx="1480121" cy="147785"/>
            </a:xfrm>
          </p:grpSpPr>
          <p:sp>
            <p:nvSpPr>
              <p:cNvPr id="70" name="Flussdiagramm: Verbinder 69">
                <a:extLst>
                  <a:ext uri="{FF2B5EF4-FFF2-40B4-BE49-F238E27FC236}">
                    <a16:creationId xmlns:a16="http://schemas.microsoft.com/office/drawing/2014/main" id="{8A0A992E-2316-4E40-825E-76E82104DFF7}"/>
                  </a:ext>
                </a:extLst>
              </p:cNvPr>
              <p:cNvSpPr/>
              <p:nvPr/>
            </p:nvSpPr>
            <p:spPr>
              <a:xfrm rot="12260529">
                <a:off x="2854339" y="4419617"/>
                <a:ext cx="157086" cy="10538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4" name="Flussdiagramm: Verbinder 93">
                <a:extLst>
                  <a:ext uri="{FF2B5EF4-FFF2-40B4-BE49-F238E27FC236}">
                    <a16:creationId xmlns:a16="http://schemas.microsoft.com/office/drawing/2014/main" id="{15A51306-F910-4435-A3D4-1532815B8453}"/>
                  </a:ext>
                </a:extLst>
              </p:cNvPr>
              <p:cNvSpPr/>
              <p:nvPr/>
            </p:nvSpPr>
            <p:spPr>
              <a:xfrm rot="13210860" flipV="1">
                <a:off x="2062746" y="4395190"/>
                <a:ext cx="197653" cy="11067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Flussdiagramm: Verbinder 94">
                <a:extLst>
                  <a:ext uri="{FF2B5EF4-FFF2-40B4-BE49-F238E27FC236}">
                    <a16:creationId xmlns:a16="http://schemas.microsoft.com/office/drawing/2014/main" id="{2ECDB885-3198-42E4-99E6-ECA457FC1EDA}"/>
                  </a:ext>
                </a:extLst>
              </p:cNvPr>
              <p:cNvSpPr/>
              <p:nvPr/>
            </p:nvSpPr>
            <p:spPr>
              <a:xfrm rot="12625913">
                <a:off x="2433511" y="4384904"/>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Flussdiagramm: Verbinder 95">
                <a:extLst>
                  <a:ext uri="{FF2B5EF4-FFF2-40B4-BE49-F238E27FC236}">
                    <a16:creationId xmlns:a16="http://schemas.microsoft.com/office/drawing/2014/main" id="{D5053FC8-BA42-4A69-B37E-CE433B573BE3}"/>
                  </a:ext>
                </a:extLst>
              </p:cNvPr>
              <p:cNvSpPr/>
              <p:nvPr/>
            </p:nvSpPr>
            <p:spPr>
              <a:xfrm rot="12625913">
                <a:off x="1531304" y="4395944"/>
                <a:ext cx="181207" cy="136745"/>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87" name="Gruppieren 86">
            <a:extLst>
              <a:ext uri="{FF2B5EF4-FFF2-40B4-BE49-F238E27FC236}">
                <a16:creationId xmlns:a16="http://schemas.microsoft.com/office/drawing/2014/main" id="{14B5CD5A-DF13-4772-A7C8-4B0583C67028}"/>
              </a:ext>
            </a:extLst>
          </p:cNvPr>
          <p:cNvGrpSpPr/>
          <p:nvPr/>
        </p:nvGrpSpPr>
        <p:grpSpPr>
          <a:xfrm>
            <a:off x="2997438" y="2478820"/>
            <a:ext cx="1515820" cy="1544540"/>
            <a:chOff x="4509308" y="4424413"/>
            <a:chExt cx="1572196" cy="1432156"/>
          </a:xfrm>
        </p:grpSpPr>
        <p:sp>
          <p:nvSpPr>
            <p:cNvPr id="46" name="Flussdiagramm: Verbinder 45">
              <a:extLst>
                <a:ext uri="{FF2B5EF4-FFF2-40B4-BE49-F238E27FC236}">
                  <a16:creationId xmlns:a16="http://schemas.microsoft.com/office/drawing/2014/main" id="{B9444BEA-1210-497F-84BE-E33E9BC34DE8}"/>
                </a:ext>
              </a:extLst>
            </p:cNvPr>
            <p:cNvSpPr/>
            <p:nvPr/>
          </p:nvSpPr>
          <p:spPr>
            <a:xfrm>
              <a:off x="4509308" y="4424413"/>
              <a:ext cx="158266" cy="172937"/>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3" name="Gerader Verbinder 52">
              <a:extLst>
                <a:ext uri="{FF2B5EF4-FFF2-40B4-BE49-F238E27FC236}">
                  <a16:creationId xmlns:a16="http://schemas.microsoft.com/office/drawing/2014/main" id="{CC49FDA7-35B9-44CA-AE16-9DE5582C1F45}"/>
                </a:ext>
              </a:extLst>
            </p:cNvPr>
            <p:cNvCxnSpPr>
              <a:cxnSpLocks/>
              <a:stCxn id="4" idx="5"/>
            </p:cNvCxnSpPr>
            <p:nvPr/>
          </p:nvCxnSpPr>
          <p:spPr>
            <a:xfrm>
              <a:off x="4672273" y="4574831"/>
              <a:ext cx="234265" cy="8112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1E260E6F-C1FB-480E-A383-3FDFC8B84271}"/>
                </a:ext>
              </a:extLst>
            </p:cNvPr>
            <p:cNvCxnSpPr>
              <a:cxnSpLocks/>
            </p:cNvCxnSpPr>
            <p:nvPr/>
          </p:nvCxnSpPr>
          <p:spPr>
            <a:xfrm>
              <a:off x="4877374" y="5361894"/>
              <a:ext cx="1204130" cy="494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1" name="Gerader Verbinder 100">
            <a:extLst>
              <a:ext uri="{FF2B5EF4-FFF2-40B4-BE49-F238E27FC236}">
                <a16:creationId xmlns:a16="http://schemas.microsoft.com/office/drawing/2014/main" id="{D149E1F9-1ED7-4A9C-8228-D9BFD0D69FC0}"/>
              </a:ext>
            </a:extLst>
          </p:cNvPr>
          <p:cNvCxnSpPr>
            <a:cxnSpLocks/>
          </p:cNvCxnSpPr>
          <p:nvPr/>
        </p:nvCxnSpPr>
        <p:spPr>
          <a:xfrm>
            <a:off x="6647986" y="1323975"/>
            <a:ext cx="0" cy="531942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8EEF8F6D-B751-40D4-B42D-E39593052A5C}"/>
              </a:ext>
            </a:extLst>
          </p:cNvPr>
          <p:cNvSpPr/>
          <p:nvPr/>
        </p:nvSpPr>
        <p:spPr>
          <a:xfrm>
            <a:off x="0" y="-1"/>
            <a:ext cx="12192000" cy="13932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solidFill>
                  <a:schemeClr val="bg1">
                    <a:lumMod val="95000"/>
                  </a:schemeClr>
                </a:solidFill>
              </a:rPr>
              <a:t>                          Modell eines biologischen Neurons</a:t>
            </a:r>
            <a:endParaRPr lang="de-DE" sz="3200" dirty="0">
              <a:solidFill>
                <a:schemeClr val="bg1">
                  <a:lumMod val="95000"/>
                </a:schemeClr>
              </a:solidFill>
              <a:latin typeface="Arial" panose="020B0604020202020204" pitchFamily="34" charset="0"/>
              <a:cs typeface="Arial" panose="020B0604020202020204" pitchFamily="34" charset="0"/>
            </a:endParaRPr>
          </a:p>
        </p:txBody>
      </p:sp>
      <p:sp>
        <p:nvSpPr>
          <p:cNvPr id="86" name="Flussdiagramm: Verbinder 85">
            <a:extLst>
              <a:ext uri="{FF2B5EF4-FFF2-40B4-BE49-F238E27FC236}">
                <a16:creationId xmlns:a16="http://schemas.microsoft.com/office/drawing/2014/main" id="{67E095D1-9A84-4F3E-8297-3EDD93996462}"/>
              </a:ext>
            </a:extLst>
          </p:cNvPr>
          <p:cNvSpPr/>
          <p:nvPr/>
        </p:nvSpPr>
        <p:spPr>
          <a:xfrm>
            <a:off x="7651730" y="3266506"/>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8" name="Grafik 97">
            <a:extLst>
              <a:ext uri="{FF2B5EF4-FFF2-40B4-BE49-F238E27FC236}">
                <a16:creationId xmlns:a16="http://schemas.microsoft.com/office/drawing/2014/main" id="{61FE0C25-A936-4976-94A9-3F0CA3558F80}"/>
              </a:ext>
            </a:extLst>
          </p:cNvPr>
          <p:cNvPicPr>
            <a:picLocks noChangeAspect="1"/>
          </p:cNvPicPr>
          <p:nvPr/>
        </p:nvPicPr>
        <p:blipFill>
          <a:blip r:embed="rId3"/>
          <a:stretch>
            <a:fillRect/>
          </a:stretch>
        </p:blipFill>
        <p:spPr>
          <a:xfrm>
            <a:off x="6931759" y="1993556"/>
            <a:ext cx="4830948" cy="3502100"/>
          </a:xfrm>
          <a:prstGeom prst="rect">
            <a:avLst/>
          </a:prstGeom>
        </p:spPr>
      </p:pic>
      <p:grpSp>
        <p:nvGrpSpPr>
          <p:cNvPr id="6" name="Gruppieren 5">
            <a:extLst>
              <a:ext uri="{FF2B5EF4-FFF2-40B4-BE49-F238E27FC236}">
                <a16:creationId xmlns:a16="http://schemas.microsoft.com/office/drawing/2014/main" id="{FB70B4FD-CE17-4ACB-88E1-6E4BEE8A0B1D}"/>
              </a:ext>
            </a:extLst>
          </p:cNvPr>
          <p:cNvGrpSpPr/>
          <p:nvPr/>
        </p:nvGrpSpPr>
        <p:grpSpPr>
          <a:xfrm>
            <a:off x="7139821" y="2730025"/>
            <a:ext cx="3031054" cy="2676615"/>
            <a:chOff x="7139821" y="2730025"/>
            <a:chExt cx="3031054" cy="2676615"/>
          </a:xfrm>
        </p:grpSpPr>
        <p:sp>
          <p:nvSpPr>
            <p:cNvPr id="72" name="Flussdiagramm: Verbinder 71">
              <a:extLst>
                <a:ext uri="{FF2B5EF4-FFF2-40B4-BE49-F238E27FC236}">
                  <a16:creationId xmlns:a16="http://schemas.microsoft.com/office/drawing/2014/main" id="{0DDC9A6F-85E0-4DE2-B8A7-C68581D49FFD}"/>
                </a:ext>
              </a:extLst>
            </p:cNvPr>
            <p:cNvSpPr/>
            <p:nvPr/>
          </p:nvSpPr>
          <p:spPr>
            <a:xfrm>
              <a:off x="10067670" y="3979474"/>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Flussdiagramm: Verbinder 77">
              <a:extLst>
                <a:ext uri="{FF2B5EF4-FFF2-40B4-BE49-F238E27FC236}">
                  <a16:creationId xmlns:a16="http://schemas.microsoft.com/office/drawing/2014/main" id="{F29E07C4-ACF9-45AA-9383-2530149B0578}"/>
                </a:ext>
              </a:extLst>
            </p:cNvPr>
            <p:cNvSpPr/>
            <p:nvPr/>
          </p:nvSpPr>
          <p:spPr>
            <a:xfrm>
              <a:off x="7864525" y="4234548"/>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Flussdiagramm: Verbinder 79">
              <a:extLst>
                <a:ext uri="{FF2B5EF4-FFF2-40B4-BE49-F238E27FC236}">
                  <a16:creationId xmlns:a16="http://schemas.microsoft.com/office/drawing/2014/main" id="{2A2493FA-CB91-4090-83F6-77DFB67675CC}"/>
                </a:ext>
              </a:extLst>
            </p:cNvPr>
            <p:cNvSpPr/>
            <p:nvPr/>
          </p:nvSpPr>
          <p:spPr>
            <a:xfrm>
              <a:off x="7910214" y="4448119"/>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Flussdiagramm: Verbinder 80">
              <a:extLst>
                <a:ext uri="{FF2B5EF4-FFF2-40B4-BE49-F238E27FC236}">
                  <a16:creationId xmlns:a16="http://schemas.microsoft.com/office/drawing/2014/main" id="{45415283-39E6-487E-A385-4E88C25F4A17}"/>
                </a:ext>
              </a:extLst>
            </p:cNvPr>
            <p:cNvSpPr/>
            <p:nvPr/>
          </p:nvSpPr>
          <p:spPr>
            <a:xfrm>
              <a:off x="8045097" y="4822030"/>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Flussdiagramm: Verbinder 81">
              <a:extLst>
                <a:ext uri="{FF2B5EF4-FFF2-40B4-BE49-F238E27FC236}">
                  <a16:creationId xmlns:a16="http://schemas.microsoft.com/office/drawing/2014/main" id="{C09D932B-7C6E-43D7-97A1-7EF83019A95B}"/>
                </a:ext>
              </a:extLst>
            </p:cNvPr>
            <p:cNvSpPr/>
            <p:nvPr/>
          </p:nvSpPr>
          <p:spPr>
            <a:xfrm>
              <a:off x="7329726" y="3794786"/>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Flussdiagramm: Verbinder 82">
              <a:extLst>
                <a:ext uri="{FF2B5EF4-FFF2-40B4-BE49-F238E27FC236}">
                  <a16:creationId xmlns:a16="http://schemas.microsoft.com/office/drawing/2014/main" id="{2237177D-D627-425E-BB32-3DEF6D79496B}"/>
                </a:ext>
              </a:extLst>
            </p:cNvPr>
            <p:cNvSpPr/>
            <p:nvPr/>
          </p:nvSpPr>
          <p:spPr>
            <a:xfrm>
              <a:off x="7584187" y="3744606"/>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Flussdiagramm: Verbinder 83">
              <a:extLst>
                <a:ext uri="{FF2B5EF4-FFF2-40B4-BE49-F238E27FC236}">
                  <a16:creationId xmlns:a16="http://schemas.microsoft.com/office/drawing/2014/main" id="{5C95EA28-3581-423F-8372-913A6165D4D5}"/>
                </a:ext>
              </a:extLst>
            </p:cNvPr>
            <p:cNvSpPr/>
            <p:nvPr/>
          </p:nvSpPr>
          <p:spPr>
            <a:xfrm>
              <a:off x="7537594" y="2942001"/>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Flussdiagramm: Verbinder 90">
              <a:extLst>
                <a:ext uri="{FF2B5EF4-FFF2-40B4-BE49-F238E27FC236}">
                  <a16:creationId xmlns:a16="http://schemas.microsoft.com/office/drawing/2014/main" id="{2D3C7AE6-8045-4FA7-9A60-4D057120AA23}"/>
                </a:ext>
              </a:extLst>
            </p:cNvPr>
            <p:cNvSpPr/>
            <p:nvPr/>
          </p:nvSpPr>
          <p:spPr>
            <a:xfrm>
              <a:off x="9539500" y="3953464"/>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Flussdiagramm: Verbinder 92">
              <a:extLst>
                <a:ext uri="{FF2B5EF4-FFF2-40B4-BE49-F238E27FC236}">
                  <a16:creationId xmlns:a16="http://schemas.microsoft.com/office/drawing/2014/main" id="{EE3E8F40-EE5C-44B2-952E-D6B3829EAC78}"/>
                </a:ext>
              </a:extLst>
            </p:cNvPr>
            <p:cNvSpPr/>
            <p:nvPr/>
          </p:nvSpPr>
          <p:spPr>
            <a:xfrm>
              <a:off x="9906773" y="4011106"/>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Flussdiagramm: Verbinder 96">
              <a:extLst>
                <a:ext uri="{FF2B5EF4-FFF2-40B4-BE49-F238E27FC236}">
                  <a16:creationId xmlns:a16="http://schemas.microsoft.com/office/drawing/2014/main" id="{CFBFB522-2064-42F2-B082-B9C92685AA49}"/>
                </a:ext>
              </a:extLst>
            </p:cNvPr>
            <p:cNvSpPr/>
            <p:nvPr/>
          </p:nvSpPr>
          <p:spPr>
            <a:xfrm>
              <a:off x="7139821" y="3953464"/>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Flussdiagramm: Verbinder 98">
              <a:extLst>
                <a:ext uri="{FF2B5EF4-FFF2-40B4-BE49-F238E27FC236}">
                  <a16:creationId xmlns:a16="http://schemas.microsoft.com/office/drawing/2014/main" id="{64DF2CD7-E5F7-4DA5-9835-38BBC1A34ABE}"/>
                </a:ext>
              </a:extLst>
            </p:cNvPr>
            <p:cNvSpPr/>
            <p:nvPr/>
          </p:nvSpPr>
          <p:spPr>
            <a:xfrm>
              <a:off x="7219183" y="3483159"/>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Flussdiagramm: Verbinder 99">
              <a:extLst>
                <a:ext uri="{FF2B5EF4-FFF2-40B4-BE49-F238E27FC236}">
                  <a16:creationId xmlns:a16="http://schemas.microsoft.com/office/drawing/2014/main" id="{86B16331-708B-43DC-B045-8A3A48F479D9}"/>
                </a:ext>
              </a:extLst>
            </p:cNvPr>
            <p:cNvSpPr/>
            <p:nvPr/>
          </p:nvSpPr>
          <p:spPr>
            <a:xfrm>
              <a:off x="7455404" y="2730025"/>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Flussdiagramm: Verbinder 101">
              <a:extLst>
                <a:ext uri="{FF2B5EF4-FFF2-40B4-BE49-F238E27FC236}">
                  <a16:creationId xmlns:a16="http://schemas.microsoft.com/office/drawing/2014/main" id="{260D0318-5F96-40C8-B35D-712276C67EF7}"/>
                </a:ext>
              </a:extLst>
            </p:cNvPr>
            <p:cNvSpPr/>
            <p:nvPr/>
          </p:nvSpPr>
          <p:spPr>
            <a:xfrm>
              <a:off x="7680956" y="3354144"/>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Flussdiagramm: Verbinder 102">
              <a:extLst>
                <a:ext uri="{FF2B5EF4-FFF2-40B4-BE49-F238E27FC236}">
                  <a16:creationId xmlns:a16="http://schemas.microsoft.com/office/drawing/2014/main" id="{D24C5E72-E5EE-4329-84E3-70835058E2CE}"/>
                </a:ext>
              </a:extLst>
            </p:cNvPr>
            <p:cNvSpPr/>
            <p:nvPr/>
          </p:nvSpPr>
          <p:spPr>
            <a:xfrm>
              <a:off x="7449303" y="3756949"/>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Flussdiagramm: Verbinder 103">
              <a:extLst>
                <a:ext uri="{FF2B5EF4-FFF2-40B4-BE49-F238E27FC236}">
                  <a16:creationId xmlns:a16="http://schemas.microsoft.com/office/drawing/2014/main" id="{5B359547-003A-453F-A752-F497B3E669AF}"/>
                </a:ext>
              </a:extLst>
            </p:cNvPr>
            <p:cNvSpPr/>
            <p:nvPr/>
          </p:nvSpPr>
          <p:spPr>
            <a:xfrm>
              <a:off x="7955381" y="4658333"/>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lussdiagramm: Verbinder 104">
              <a:extLst>
                <a:ext uri="{FF2B5EF4-FFF2-40B4-BE49-F238E27FC236}">
                  <a16:creationId xmlns:a16="http://schemas.microsoft.com/office/drawing/2014/main" id="{8174105C-EE3C-42F5-AE23-F0AEE36B9588}"/>
                </a:ext>
              </a:extLst>
            </p:cNvPr>
            <p:cNvSpPr/>
            <p:nvPr/>
          </p:nvSpPr>
          <p:spPr>
            <a:xfrm>
              <a:off x="8111062" y="5042227"/>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Flussdiagramm: Verbinder 105">
              <a:extLst>
                <a:ext uri="{FF2B5EF4-FFF2-40B4-BE49-F238E27FC236}">
                  <a16:creationId xmlns:a16="http://schemas.microsoft.com/office/drawing/2014/main" id="{E536BCBA-1442-46A6-93D4-7652B1C7D2B4}"/>
                </a:ext>
              </a:extLst>
            </p:cNvPr>
            <p:cNvSpPr/>
            <p:nvPr/>
          </p:nvSpPr>
          <p:spPr>
            <a:xfrm>
              <a:off x="7903778" y="5284067"/>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71" name="Grafik 70" descr="Ein Bild, das Text, Zeitung enthält.&#10;&#10;Automatisch generierte Beschreibung">
            <a:extLst>
              <a:ext uri="{FF2B5EF4-FFF2-40B4-BE49-F238E27FC236}">
                <a16:creationId xmlns:a16="http://schemas.microsoft.com/office/drawing/2014/main" id="{2679E018-49FA-4FEE-AC4F-C389C97D3403}"/>
              </a:ext>
            </a:extLst>
          </p:cNvPr>
          <p:cNvPicPr>
            <a:picLocks noChangeAspect="1"/>
          </p:cNvPicPr>
          <p:nvPr/>
        </p:nvPicPr>
        <p:blipFill>
          <a:blip r:embed="rId4"/>
          <a:stretch>
            <a:fillRect/>
          </a:stretch>
        </p:blipFill>
        <p:spPr>
          <a:xfrm>
            <a:off x="120211" y="4771975"/>
            <a:ext cx="4465885" cy="1808683"/>
          </a:xfrm>
          <a:prstGeom prst="rect">
            <a:avLst/>
          </a:prstGeom>
        </p:spPr>
      </p:pic>
      <p:sp>
        <p:nvSpPr>
          <p:cNvPr id="73" name="Textfeld 72">
            <a:extLst>
              <a:ext uri="{FF2B5EF4-FFF2-40B4-BE49-F238E27FC236}">
                <a16:creationId xmlns:a16="http://schemas.microsoft.com/office/drawing/2014/main" id="{F2CDB44A-176A-49BD-BCFB-A2533841DA59}"/>
              </a:ext>
            </a:extLst>
          </p:cNvPr>
          <p:cNvSpPr txBox="1"/>
          <p:nvPr/>
        </p:nvSpPr>
        <p:spPr>
          <a:xfrm rot="19852976">
            <a:off x="1348615" y="2893847"/>
            <a:ext cx="1134679" cy="369332"/>
          </a:xfrm>
          <a:prstGeom prst="rect">
            <a:avLst/>
          </a:prstGeom>
          <a:noFill/>
        </p:spPr>
        <p:txBody>
          <a:bodyPr wrap="square">
            <a:spAutoFit/>
          </a:bodyPr>
          <a:lstStyle/>
          <a:p>
            <a:r>
              <a:rPr lang="de-DE" dirty="0"/>
              <a:t>Dendriten</a:t>
            </a:r>
          </a:p>
        </p:txBody>
      </p:sp>
      <p:sp>
        <p:nvSpPr>
          <p:cNvPr id="74" name="Textfeld 73">
            <a:extLst>
              <a:ext uri="{FF2B5EF4-FFF2-40B4-BE49-F238E27FC236}">
                <a16:creationId xmlns:a16="http://schemas.microsoft.com/office/drawing/2014/main" id="{B39CF760-9214-4B27-8A7B-F258D24A0CF5}"/>
              </a:ext>
            </a:extLst>
          </p:cNvPr>
          <p:cNvSpPr txBox="1"/>
          <p:nvPr/>
        </p:nvSpPr>
        <p:spPr>
          <a:xfrm>
            <a:off x="3285055" y="2737511"/>
            <a:ext cx="819183" cy="369332"/>
          </a:xfrm>
          <a:prstGeom prst="rect">
            <a:avLst/>
          </a:prstGeom>
          <a:noFill/>
        </p:spPr>
        <p:txBody>
          <a:bodyPr wrap="square">
            <a:spAutoFit/>
          </a:bodyPr>
          <a:lstStyle/>
          <a:p>
            <a:r>
              <a:rPr lang="de-DE" dirty="0"/>
              <a:t>Axon</a:t>
            </a:r>
          </a:p>
        </p:txBody>
      </p:sp>
      <p:sp>
        <p:nvSpPr>
          <p:cNvPr id="75" name="Textfeld 74">
            <a:extLst>
              <a:ext uri="{FF2B5EF4-FFF2-40B4-BE49-F238E27FC236}">
                <a16:creationId xmlns:a16="http://schemas.microsoft.com/office/drawing/2014/main" id="{85F17004-43A4-4F4C-AFDB-6384C67CF70F}"/>
              </a:ext>
            </a:extLst>
          </p:cNvPr>
          <p:cNvSpPr txBox="1"/>
          <p:nvPr/>
        </p:nvSpPr>
        <p:spPr>
          <a:xfrm rot="20703090">
            <a:off x="4073410" y="2190023"/>
            <a:ext cx="1030931" cy="369332"/>
          </a:xfrm>
          <a:prstGeom prst="rect">
            <a:avLst/>
          </a:prstGeom>
          <a:noFill/>
        </p:spPr>
        <p:txBody>
          <a:bodyPr wrap="square">
            <a:spAutoFit/>
          </a:bodyPr>
          <a:lstStyle/>
          <a:p>
            <a:r>
              <a:rPr lang="de-DE" dirty="0"/>
              <a:t>Synapse</a:t>
            </a:r>
          </a:p>
        </p:txBody>
      </p:sp>
      <p:sp>
        <p:nvSpPr>
          <p:cNvPr id="2" name="Datumsplatzhalter 1">
            <a:extLst>
              <a:ext uri="{FF2B5EF4-FFF2-40B4-BE49-F238E27FC236}">
                <a16:creationId xmlns:a16="http://schemas.microsoft.com/office/drawing/2014/main" id="{A37573B1-65A9-4FF6-BEE9-5D0A2C936E73}"/>
              </a:ext>
            </a:extLst>
          </p:cNvPr>
          <p:cNvSpPr>
            <a:spLocks noGrp="1"/>
          </p:cNvSpPr>
          <p:nvPr>
            <p:ph type="dt" sz="half" idx="10"/>
          </p:nvPr>
        </p:nvSpPr>
        <p:spPr/>
        <p:txBody>
          <a:bodyPr/>
          <a:lstStyle/>
          <a:p>
            <a:fld id="{2EC6A105-8CE2-41D1-9B32-C9A9EB75A9DF}" type="datetime1">
              <a:rPr lang="de-DE" smtClean="0"/>
              <a:t>24.04.2022</a:t>
            </a:fld>
            <a:endParaRPr lang="de-DE"/>
          </a:p>
        </p:txBody>
      </p:sp>
    </p:spTree>
    <p:extLst>
      <p:ext uri="{BB962C8B-B14F-4D97-AF65-F5344CB8AC3E}">
        <p14:creationId xmlns:p14="http://schemas.microsoft.com/office/powerpoint/2010/main" val="381374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1000"/>
                                        <p:tgtEl>
                                          <p:spTgt spid="66"/>
                                        </p:tgtEl>
                                      </p:cBhvr>
                                    </p:animEffect>
                                    <p:anim calcmode="lin" valueType="num">
                                      <p:cBhvr>
                                        <p:cTn id="14" dur="1000" fill="hold"/>
                                        <p:tgtEl>
                                          <p:spTgt spid="66"/>
                                        </p:tgtEl>
                                        <p:attrNameLst>
                                          <p:attrName>ppt_x</p:attrName>
                                        </p:attrNameLst>
                                      </p:cBhvr>
                                      <p:tavLst>
                                        <p:tav tm="0">
                                          <p:val>
                                            <p:strVal val="#ppt_x"/>
                                          </p:val>
                                        </p:tav>
                                        <p:tav tm="100000">
                                          <p:val>
                                            <p:strVal val="#ppt_x"/>
                                          </p:val>
                                        </p:tav>
                                      </p:tavLst>
                                    </p:anim>
                                    <p:anim calcmode="lin" valueType="num">
                                      <p:cBhvr>
                                        <p:cTn id="1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circle(in)">
                                      <p:cBhvr>
                                        <p:cTn id="36" dur="2000"/>
                                        <p:tgtEl>
                                          <p:spTgt spid="87"/>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circle(in)">
                                      <p:cBhvr>
                                        <p:cTn id="39" dur="20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circle(in)">
                                      <p:cBhvr>
                                        <p:cTn id="44"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5446674" y="1223567"/>
            <a:ext cx="1728935" cy="461665"/>
          </a:xfrm>
          <a:prstGeom prst="rect">
            <a:avLst/>
          </a:prstGeom>
        </p:spPr>
        <p:txBody>
          <a:bodyPr wrap="none">
            <a:spAutoFit/>
          </a:bodyPr>
          <a:lstStyle/>
          <a:p>
            <a:r>
              <a:rPr lang="de-DE" sz="2400" b="1" dirty="0"/>
              <a:t>Aggregation</a:t>
            </a:r>
            <a:endParaRPr lang="de-DE" b="1" dirty="0"/>
          </a:p>
        </p:txBody>
      </p:sp>
      <mc:AlternateContent xmlns:mc="http://schemas.openxmlformats.org/markup-compatibility/2006" xmlns:a14="http://schemas.microsoft.com/office/drawing/2010/main">
        <mc:Choice Requires="a14">
          <p:sp>
            <p:nvSpPr>
              <p:cNvPr id="3" name="Textfeld 2"/>
              <p:cNvSpPr txBox="1"/>
              <p:nvPr/>
            </p:nvSpPr>
            <p:spPr>
              <a:xfrm>
                <a:off x="6778286" y="1242561"/>
                <a:ext cx="41314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b="1" i="1" smtClean="0">
                          <a:latin typeface="Cambria Math" panose="02040503050406030204" pitchFamily="18" charset="0"/>
                        </a:rPr>
                        <m:t>𝒇</m:t>
                      </m:r>
                      <m:r>
                        <a:rPr lang="de-DE" sz="2400" b="1" i="0">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i="0">
                              <a:latin typeface="Cambria Math" panose="02040503050406030204" pitchFamily="18" charset="0"/>
                            </a:rPr>
                            <m:t>𝟏</m:t>
                          </m:r>
                        </m:sub>
                      </m:sSub>
                      <m:sSub>
                        <m:sSubPr>
                          <m:ctrlPr>
                            <a:rPr lang="de-DE" sz="2400" b="1" i="1" smtClean="0">
                              <a:solidFill>
                                <a:schemeClr val="accent1">
                                  <a:lumMod val="75000"/>
                                </a:schemeClr>
                              </a:solidFill>
                              <a:latin typeface="Cambria Math" panose="02040503050406030204" pitchFamily="18" charset="0"/>
                            </a:rPr>
                          </m:ctrlPr>
                        </m:sSubPr>
                        <m:e>
                          <m:r>
                            <a:rPr lang="de-DE" sz="2400" b="1" i="1">
                              <a:solidFill>
                                <a:schemeClr val="accent1">
                                  <a:lumMod val="75000"/>
                                </a:schemeClr>
                              </a:solidFill>
                              <a:latin typeface="Cambria Math" panose="02040503050406030204" pitchFamily="18" charset="0"/>
                            </a:rPr>
                            <m:t>𝒙</m:t>
                          </m:r>
                        </m:e>
                        <m:sub>
                          <m:r>
                            <a:rPr lang="de-DE" sz="2400" b="1" i="0">
                              <a:solidFill>
                                <a:schemeClr val="accent1">
                                  <a:lumMod val="75000"/>
                                </a:schemeClr>
                              </a:solidFill>
                              <a:latin typeface="Cambria Math" panose="02040503050406030204" pitchFamily="18" charset="0"/>
                            </a:rPr>
                            <m:t>𝟏</m:t>
                          </m:r>
                        </m:sub>
                      </m:sSub>
                      <m:r>
                        <a:rPr lang="de-DE" sz="2400" b="1" i="0">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i="0">
                              <a:latin typeface="Cambria Math" panose="02040503050406030204" pitchFamily="18" charset="0"/>
                            </a:rPr>
                            <m:t>𝟐</m:t>
                          </m:r>
                        </m:sub>
                      </m:sSub>
                      <m:sSub>
                        <m:sSubPr>
                          <m:ctrlPr>
                            <a:rPr lang="de-DE" sz="2400" b="1" i="1" smtClean="0">
                              <a:solidFill>
                                <a:schemeClr val="accent1">
                                  <a:lumMod val="75000"/>
                                </a:schemeClr>
                              </a:solidFill>
                              <a:latin typeface="Cambria Math" panose="02040503050406030204" pitchFamily="18" charset="0"/>
                            </a:rPr>
                          </m:ctrlPr>
                        </m:sSubPr>
                        <m:e>
                          <m:r>
                            <a:rPr lang="de-DE" sz="2400" b="1" i="1">
                              <a:solidFill>
                                <a:schemeClr val="accent1">
                                  <a:lumMod val="75000"/>
                                </a:schemeClr>
                              </a:solidFill>
                              <a:latin typeface="Cambria Math" panose="02040503050406030204" pitchFamily="18" charset="0"/>
                            </a:rPr>
                            <m:t>𝒙</m:t>
                          </m:r>
                        </m:e>
                        <m:sub>
                          <m:r>
                            <a:rPr lang="de-DE" sz="2400" b="1" i="0">
                              <a:solidFill>
                                <a:schemeClr val="accent1">
                                  <a:lumMod val="75000"/>
                                </a:schemeClr>
                              </a:solidFill>
                              <a:latin typeface="Cambria Math" panose="02040503050406030204" pitchFamily="18" charset="0"/>
                            </a:rPr>
                            <m:t>𝟐</m:t>
                          </m:r>
                        </m:sub>
                      </m:sSub>
                      <m:r>
                        <a:rPr lang="de-DE" sz="2400" b="1" i="0">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i="0">
                              <a:latin typeface="Cambria Math" panose="02040503050406030204" pitchFamily="18" charset="0"/>
                            </a:rPr>
                            <m:t>𝟑</m:t>
                          </m:r>
                        </m:sub>
                      </m:sSub>
                      <m:sSub>
                        <m:sSubPr>
                          <m:ctrlPr>
                            <a:rPr lang="de-DE" sz="2400" b="1" i="1" smtClean="0">
                              <a:solidFill>
                                <a:schemeClr val="accent1">
                                  <a:lumMod val="75000"/>
                                </a:schemeClr>
                              </a:solidFill>
                              <a:latin typeface="Cambria Math" panose="02040503050406030204" pitchFamily="18" charset="0"/>
                            </a:rPr>
                          </m:ctrlPr>
                        </m:sSubPr>
                        <m:e>
                          <m:r>
                            <a:rPr lang="de-DE" sz="2400" b="1" i="1">
                              <a:solidFill>
                                <a:schemeClr val="accent1">
                                  <a:lumMod val="75000"/>
                                </a:schemeClr>
                              </a:solidFill>
                              <a:latin typeface="Cambria Math" panose="02040503050406030204" pitchFamily="18" charset="0"/>
                            </a:rPr>
                            <m:t>𝒙</m:t>
                          </m:r>
                        </m:e>
                        <m:sub>
                          <m:r>
                            <a:rPr lang="de-DE" sz="2400" b="1" i="0">
                              <a:solidFill>
                                <a:schemeClr val="accent1">
                                  <a:lumMod val="75000"/>
                                </a:schemeClr>
                              </a:solidFill>
                              <a:latin typeface="Cambria Math" panose="02040503050406030204" pitchFamily="18" charset="0"/>
                            </a:rPr>
                            <m:t>𝟑</m:t>
                          </m:r>
                        </m:sub>
                      </m:sSub>
                    </m:oMath>
                  </m:oMathPara>
                </a14:m>
                <a:endParaRPr lang="de-DE" sz="2400" b="1" dirty="0">
                  <a:latin typeface="Arial Nova" panose="020B0504020202020204" pitchFamily="34" charset="0"/>
                </a:endParaRPr>
              </a:p>
            </p:txBody>
          </p:sp>
        </mc:Choice>
        <mc:Fallback xmlns="">
          <p:sp>
            <p:nvSpPr>
              <p:cNvPr id="3" name="Textfeld 2"/>
              <p:cNvSpPr txBox="1">
                <a:spLocks noRot="1" noChangeAspect="1" noMove="1" noResize="1" noEditPoints="1" noAdjustHandles="1" noChangeArrowheads="1" noChangeShapeType="1" noTextEdit="1"/>
              </p:cNvSpPr>
              <p:nvPr/>
            </p:nvSpPr>
            <p:spPr>
              <a:xfrm>
                <a:off x="6778286" y="1242561"/>
                <a:ext cx="4131407" cy="369332"/>
              </a:xfrm>
              <a:prstGeom prst="rect">
                <a:avLst/>
              </a:prstGeom>
              <a:blipFill>
                <a:blip r:embed="rId3"/>
                <a:stretch>
                  <a:fillRect b="-38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Rechteck 3"/>
              <p:cNvSpPr/>
              <p:nvPr/>
            </p:nvSpPr>
            <p:spPr>
              <a:xfrm>
                <a:off x="6537707" y="3174125"/>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1">
                                  <a:lumMod val="75000"/>
                                </a:schemeClr>
                              </a:solidFill>
                              <a:latin typeface="Cambria Math" panose="02040503050406030204" pitchFamily="18" charset="0"/>
                            </a:rPr>
                          </m:ctrlPr>
                        </m:sSubPr>
                        <m:e>
                          <m:r>
                            <a:rPr lang="de-DE" b="1" i="1">
                              <a:solidFill>
                                <a:schemeClr val="accent1">
                                  <a:lumMod val="75000"/>
                                </a:schemeClr>
                              </a:solidFill>
                              <a:latin typeface="Cambria Math" panose="02040503050406030204" pitchFamily="18" charset="0"/>
                            </a:rPr>
                            <m:t>𝒙</m:t>
                          </m:r>
                        </m:e>
                        <m:sub>
                          <m:r>
                            <a:rPr lang="de-DE" b="1">
                              <a:solidFill>
                                <a:schemeClr val="accent1">
                                  <a:lumMod val="75000"/>
                                </a:schemeClr>
                              </a:solidFill>
                              <a:latin typeface="Cambria Math" panose="02040503050406030204" pitchFamily="18" charset="0"/>
                            </a:rPr>
                            <m:t>𝟏</m:t>
                          </m:r>
                        </m:sub>
                      </m:sSub>
                    </m:oMath>
                  </m:oMathPara>
                </a14:m>
                <a:endParaRPr lang="de-DE" dirty="0"/>
              </a:p>
            </p:txBody>
          </p:sp>
        </mc:Choice>
        <mc:Fallback xmlns="">
          <p:sp>
            <p:nvSpPr>
              <p:cNvPr id="4" name="Rechteck 3"/>
              <p:cNvSpPr>
                <a:spLocks noRot="1" noChangeAspect="1" noMove="1" noResize="1" noEditPoints="1" noAdjustHandles="1" noChangeArrowheads="1" noChangeShapeType="1" noTextEdit="1"/>
              </p:cNvSpPr>
              <p:nvPr/>
            </p:nvSpPr>
            <p:spPr>
              <a:xfrm>
                <a:off x="6537707" y="3174125"/>
                <a:ext cx="481157" cy="369332"/>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Rechteck 4"/>
              <p:cNvSpPr/>
              <p:nvPr/>
            </p:nvSpPr>
            <p:spPr>
              <a:xfrm>
                <a:off x="7137889" y="3363036"/>
                <a:ext cx="408571" cy="358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a:latin typeface="Cambria Math" panose="02040503050406030204" pitchFamily="18" charset="0"/>
                            </a:rPr>
                            <m:t>𝟏</m:t>
                          </m:r>
                        </m:sub>
                      </m:sSub>
                    </m:oMath>
                  </m:oMathPara>
                </a14:m>
                <a:endParaRPr lang="de-DE" dirty="0"/>
              </a:p>
            </p:txBody>
          </p:sp>
        </mc:Choice>
        <mc:Fallback xmlns="">
          <p:sp>
            <p:nvSpPr>
              <p:cNvPr id="5" name="Rechteck 4"/>
              <p:cNvSpPr>
                <a:spLocks noRot="1" noChangeAspect="1" noMove="1" noResize="1" noEditPoints="1" noAdjustHandles="1" noChangeArrowheads="1" noChangeShapeType="1" noTextEdit="1"/>
              </p:cNvSpPr>
              <p:nvPr/>
            </p:nvSpPr>
            <p:spPr>
              <a:xfrm>
                <a:off x="7137889" y="3363036"/>
                <a:ext cx="408571" cy="358831"/>
              </a:xfrm>
              <a:prstGeom prst="rect">
                <a:avLst/>
              </a:prstGeom>
              <a:blipFill>
                <a:blip r:embed="rId5"/>
                <a:stretch>
                  <a:fillRect r="-7463" b="-1695"/>
                </a:stretch>
              </a:blipFill>
            </p:spPr>
            <p:txBody>
              <a:bodyPr/>
              <a:lstStyle/>
              <a:p>
                <a:r>
                  <a:rPr lang="de-DE">
                    <a:noFill/>
                  </a:rPr>
                  <a:t> </a:t>
                </a:r>
              </a:p>
            </p:txBody>
          </p:sp>
        </mc:Fallback>
      </mc:AlternateContent>
      <p:grpSp>
        <p:nvGrpSpPr>
          <p:cNvPr id="13" name="Gruppieren 12">
            <a:extLst>
              <a:ext uri="{FF2B5EF4-FFF2-40B4-BE49-F238E27FC236}">
                <a16:creationId xmlns:a16="http://schemas.microsoft.com/office/drawing/2014/main" id="{7D31B979-2991-4EAF-B625-52CEFC5E762B}"/>
              </a:ext>
            </a:extLst>
          </p:cNvPr>
          <p:cNvGrpSpPr/>
          <p:nvPr/>
        </p:nvGrpSpPr>
        <p:grpSpPr>
          <a:xfrm>
            <a:off x="7809246" y="3906002"/>
            <a:ext cx="610511" cy="630286"/>
            <a:chOff x="1997550" y="4437424"/>
            <a:chExt cx="610511" cy="630286"/>
          </a:xfrm>
        </p:grpSpPr>
        <mc:AlternateContent xmlns:mc="http://schemas.openxmlformats.org/markup-compatibility/2006" xmlns:a14="http://schemas.microsoft.com/office/drawing/2010/main">
          <mc:Choice Requires="a14">
            <p:sp>
              <p:nvSpPr>
                <p:cNvPr id="6" name="Rechteck 5"/>
                <p:cNvSpPr/>
                <p:nvPr/>
              </p:nvSpPr>
              <p:spPr>
                <a:xfrm>
                  <a:off x="2119810" y="4437424"/>
                  <a:ext cx="356451" cy="5083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800" b="1" i="1">
                            <a:latin typeface="Cambria Math" panose="02040503050406030204" pitchFamily="18" charset="0"/>
                          </a:rPr>
                          <m:t>𝒇</m:t>
                        </m:r>
                      </m:oMath>
                    </m:oMathPara>
                  </a14:m>
                  <a:endParaRPr lang="de-DE" sz="2800" dirty="0"/>
                </a:p>
              </p:txBody>
            </p:sp>
          </mc:Choice>
          <mc:Fallback xmlns="">
            <p:sp>
              <p:nvSpPr>
                <p:cNvPr id="6" name="Rechteck 5"/>
                <p:cNvSpPr>
                  <a:spLocks noRot="1" noChangeAspect="1" noMove="1" noResize="1" noEditPoints="1" noAdjustHandles="1" noChangeArrowheads="1" noChangeShapeType="1" noTextEdit="1"/>
                </p:cNvSpPr>
                <p:nvPr/>
              </p:nvSpPr>
              <p:spPr>
                <a:xfrm>
                  <a:off x="2119810" y="4437424"/>
                  <a:ext cx="356451" cy="508343"/>
                </a:xfrm>
                <a:prstGeom prst="rect">
                  <a:avLst/>
                </a:prstGeom>
                <a:blipFill>
                  <a:blip r:embed="rId6"/>
                  <a:stretch>
                    <a:fillRect/>
                  </a:stretch>
                </a:blipFill>
              </p:spPr>
              <p:txBody>
                <a:bodyPr/>
                <a:lstStyle/>
                <a:p>
                  <a:r>
                    <a:rPr lang="de-DE">
                      <a:noFill/>
                    </a:rPr>
                    <a:t> </a:t>
                  </a:r>
                </a:p>
              </p:txBody>
            </p:sp>
          </mc:Fallback>
        </mc:AlternateContent>
        <p:sp>
          <p:nvSpPr>
            <p:cNvPr id="7" name="Ellipse 6"/>
            <p:cNvSpPr/>
            <p:nvPr/>
          </p:nvSpPr>
          <p:spPr>
            <a:xfrm>
              <a:off x="1997550" y="4437425"/>
              <a:ext cx="610511" cy="630285"/>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9" name="Gerade Verbindung mit Pfeil 8"/>
          <p:cNvCxnSpPr/>
          <p:nvPr/>
        </p:nvCxnSpPr>
        <p:spPr>
          <a:xfrm>
            <a:off x="6886352" y="3477925"/>
            <a:ext cx="911646" cy="48788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a:off x="6819739" y="4160174"/>
            <a:ext cx="978259" cy="10251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flipV="1">
            <a:off x="6886352" y="4536288"/>
            <a:ext cx="1020861" cy="42807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hteck 17"/>
              <p:cNvSpPr/>
              <p:nvPr/>
            </p:nvSpPr>
            <p:spPr>
              <a:xfrm>
                <a:off x="6387162" y="3952527"/>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1">
                                  <a:lumMod val="75000"/>
                                </a:schemeClr>
                              </a:solidFill>
                              <a:latin typeface="Cambria Math" panose="02040503050406030204" pitchFamily="18" charset="0"/>
                            </a:rPr>
                          </m:ctrlPr>
                        </m:sSubPr>
                        <m:e>
                          <m:r>
                            <a:rPr lang="de-DE" b="1" i="1">
                              <a:solidFill>
                                <a:schemeClr val="accent1">
                                  <a:lumMod val="75000"/>
                                </a:schemeClr>
                              </a:solidFill>
                              <a:latin typeface="Cambria Math" panose="02040503050406030204" pitchFamily="18" charset="0"/>
                            </a:rPr>
                            <m:t>𝒙</m:t>
                          </m:r>
                        </m:e>
                        <m:sub>
                          <m:r>
                            <a:rPr lang="de-DE" b="1" i="0" smtClean="0">
                              <a:solidFill>
                                <a:schemeClr val="accent1">
                                  <a:lumMod val="75000"/>
                                </a:schemeClr>
                              </a:solidFill>
                              <a:latin typeface="Cambria Math" panose="02040503050406030204" pitchFamily="18" charset="0"/>
                            </a:rPr>
                            <m:t>𝟐</m:t>
                          </m:r>
                        </m:sub>
                      </m:sSub>
                    </m:oMath>
                  </m:oMathPara>
                </a14:m>
                <a:endParaRPr lang="de-DE" dirty="0"/>
              </a:p>
            </p:txBody>
          </p:sp>
        </mc:Choice>
        <mc:Fallback xmlns="">
          <p:sp>
            <p:nvSpPr>
              <p:cNvPr id="18" name="Rechteck 17"/>
              <p:cNvSpPr>
                <a:spLocks noRot="1" noChangeAspect="1" noMove="1" noResize="1" noEditPoints="1" noAdjustHandles="1" noChangeArrowheads="1" noChangeShapeType="1" noTextEdit="1"/>
              </p:cNvSpPr>
              <p:nvPr/>
            </p:nvSpPr>
            <p:spPr>
              <a:xfrm>
                <a:off x="6387162" y="3952527"/>
                <a:ext cx="481157" cy="369332"/>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Rechteck 18"/>
              <p:cNvSpPr/>
              <p:nvPr/>
            </p:nvSpPr>
            <p:spPr>
              <a:xfrm>
                <a:off x="6423611" y="4860433"/>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1">
                                  <a:lumMod val="75000"/>
                                </a:schemeClr>
                              </a:solidFill>
                              <a:latin typeface="Cambria Math" panose="02040503050406030204" pitchFamily="18" charset="0"/>
                            </a:rPr>
                          </m:ctrlPr>
                        </m:sSubPr>
                        <m:e>
                          <m:r>
                            <a:rPr lang="de-DE" b="1" i="1">
                              <a:solidFill>
                                <a:schemeClr val="accent1">
                                  <a:lumMod val="75000"/>
                                </a:schemeClr>
                              </a:solidFill>
                              <a:latin typeface="Cambria Math" panose="02040503050406030204" pitchFamily="18" charset="0"/>
                            </a:rPr>
                            <m:t>𝒙</m:t>
                          </m:r>
                        </m:e>
                        <m:sub>
                          <m:r>
                            <a:rPr lang="de-DE" b="1" i="1" smtClean="0">
                              <a:solidFill>
                                <a:schemeClr val="accent1">
                                  <a:lumMod val="75000"/>
                                </a:schemeClr>
                              </a:solidFill>
                              <a:latin typeface="Cambria Math" panose="02040503050406030204" pitchFamily="18" charset="0"/>
                            </a:rPr>
                            <m:t>𝟑</m:t>
                          </m:r>
                        </m:sub>
                      </m:sSub>
                    </m:oMath>
                  </m:oMathPara>
                </a14:m>
                <a:endParaRPr lang="de-DE" dirty="0"/>
              </a:p>
            </p:txBody>
          </p:sp>
        </mc:Choice>
        <mc:Fallback xmlns="">
          <p:sp>
            <p:nvSpPr>
              <p:cNvPr id="19" name="Rechteck 18"/>
              <p:cNvSpPr>
                <a:spLocks noRot="1" noChangeAspect="1" noMove="1" noResize="1" noEditPoints="1" noAdjustHandles="1" noChangeArrowheads="1" noChangeShapeType="1" noTextEdit="1"/>
              </p:cNvSpPr>
              <p:nvPr/>
            </p:nvSpPr>
            <p:spPr>
              <a:xfrm>
                <a:off x="6423611" y="4860433"/>
                <a:ext cx="481157" cy="369332"/>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Rechteck 19"/>
              <p:cNvSpPr/>
              <p:nvPr/>
            </p:nvSpPr>
            <p:spPr>
              <a:xfrm>
                <a:off x="7150742" y="4441089"/>
                <a:ext cx="408571" cy="358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a:latin typeface="Cambria Math" panose="02040503050406030204" pitchFamily="18" charset="0"/>
                            </a:rPr>
                            <m:t>𝒘</m:t>
                          </m:r>
                        </m:e>
                        <m:sub>
                          <m:r>
                            <a:rPr lang="de-DE" b="1" i="1" smtClean="0">
                              <a:latin typeface="Cambria Math" panose="02040503050406030204" pitchFamily="18" charset="0"/>
                            </a:rPr>
                            <m:t>𝟑</m:t>
                          </m:r>
                        </m:sub>
                      </m:sSub>
                    </m:oMath>
                  </m:oMathPara>
                </a14:m>
                <a:endParaRPr lang="de-DE" dirty="0"/>
              </a:p>
            </p:txBody>
          </p:sp>
        </mc:Choice>
        <mc:Fallback xmlns="">
          <p:sp>
            <p:nvSpPr>
              <p:cNvPr id="20" name="Rechteck 19"/>
              <p:cNvSpPr>
                <a:spLocks noRot="1" noChangeAspect="1" noMove="1" noResize="1" noEditPoints="1" noAdjustHandles="1" noChangeArrowheads="1" noChangeShapeType="1" noTextEdit="1"/>
              </p:cNvSpPr>
              <p:nvPr/>
            </p:nvSpPr>
            <p:spPr>
              <a:xfrm>
                <a:off x="7150742" y="4441089"/>
                <a:ext cx="408571" cy="358831"/>
              </a:xfrm>
              <a:prstGeom prst="rect">
                <a:avLst/>
              </a:prstGeom>
              <a:blipFill>
                <a:blip r:embed="rId9"/>
                <a:stretch>
                  <a:fillRect r="-7463" b="-344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1" name="Rechteck 20"/>
              <p:cNvSpPr/>
              <p:nvPr/>
            </p:nvSpPr>
            <p:spPr>
              <a:xfrm>
                <a:off x="7079641" y="3870610"/>
                <a:ext cx="408571" cy="358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a:latin typeface="Cambria Math" panose="02040503050406030204" pitchFamily="18" charset="0"/>
                            </a:rPr>
                            <m:t>𝒘</m:t>
                          </m:r>
                        </m:e>
                        <m:sub>
                          <m:r>
                            <a:rPr lang="de-DE" b="1" i="0" smtClean="0">
                              <a:latin typeface="Cambria Math" panose="02040503050406030204" pitchFamily="18" charset="0"/>
                            </a:rPr>
                            <m:t>𝟐</m:t>
                          </m:r>
                        </m:sub>
                      </m:sSub>
                    </m:oMath>
                  </m:oMathPara>
                </a14:m>
                <a:endParaRPr lang="de-DE" dirty="0"/>
              </a:p>
            </p:txBody>
          </p:sp>
        </mc:Choice>
        <mc:Fallback xmlns="">
          <p:sp>
            <p:nvSpPr>
              <p:cNvPr id="21" name="Rechteck 20"/>
              <p:cNvSpPr>
                <a:spLocks noRot="1" noChangeAspect="1" noMove="1" noResize="1" noEditPoints="1" noAdjustHandles="1" noChangeArrowheads="1" noChangeShapeType="1" noTextEdit="1"/>
              </p:cNvSpPr>
              <p:nvPr/>
            </p:nvSpPr>
            <p:spPr>
              <a:xfrm>
                <a:off x="7079641" y="3870610"/>
                <a:ext cx="408571" cy="358831"/>
              </a:xfrm>
              <a:prstGeom prst="rect">
                <a:avLst/>
              </a:prstGeom>
              <a:blipFill>
                <a:blip r:embed="rId10"/>
                <a:stretch>
                  <a:fillRect r="-7463" b="-1695"/>
                </a:stretch>
              </a:blipFill>
            </p:spPr>
            <p:txBody>
              <a:bodyPr/>
              <a:lstStyle/>
              <a:p>
                <a:r>
                  <a:rPr lang="de-DE">
                    <a:noFill/>
                  </a:rPr>
                  <a:t> </a:t>
                </a:r>
              </a:p>
            </p:txBody>
          </p:sp>
        </mc:Fallback>
      </mc:AlternateContent>
      <p:cxnSp>
        <p:nvCxnSpPr>
          <p:cNvPr id="26" name="Gerade Verbindung mit Pfeil 25"/>
          <p:cNvCxnSpPr/>
          <p:nvPr/>
        </p:nvCxnSpPr>
        <p:spPr>
          <a:xfrm>
            <a:off x="8449696" y="4211433"/>
            <a:ext cx="1020699" cy="180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feld 27"/>
              <p:cNvSpPr txBox="1"/>
              <p:nvPr/>
            </p:nvSpPr>
            <p:spPr>
              <a:xfrm>
                <a:off x="9470395" y="3980758"/>
                <a:ext cx="486502" cy="3588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𝑦</m:t>
                      </m:r>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9470395" y="3980758"/>
                <a:ext cx="486502" cy="358831"/>
              </a:xfrm>
              <a:prstGeom prst="rect">
                <a:avLst/>
              </a:prstGeom>
              <a:blipFill>
                <a:blip r:embed="rId11"/>
                <a:stretch>
                  <a:fillRect b="-28814"/>
                </a:stretch>
              </a:blipFill>
            </p:spPr>
            <p:txBody>
              <a:bodyPr/>
              <a:lstStyle/>
              <a:p>
                <a:r>
                  <a:rPr lang="de-DE">
                    <a:noFill/>
                  </a:rPr>
                  <a:t> </a:t>
                </a:r>
              </a:p>
            </p:txBody>
          </p:sp>
        </mc:Fallback>
      </mc:AlternateContent>
      <p:grpSp>
        <p:nvGrpSpPr>
          <p:cNvPr id="51" name="Gruppieren 50"/>
          <p:cNvGrpSpPr/>
          <p:nvPr/>
        </p:nvGrpSpPr>
        <p:grpSpPr>
          <a:xfrm>
            <a:off x="7565875" y="5359537"/>
            <a:ext cx="2564028" cy="769441"/>
            <a:chOff x="5640859" y="2562165"/>
            <a:chExt cx="2564028" cy="769441"/>
          </a:xfrm>
        </p:grpSpPr>
        <mc:AlternateContent xmlns:mc="http://schemas.openxmlformats.org/markup-compatibility/2006" xmlns:a14="http://schemas.microsoft.com/office/drawing/2010/main">
          <mc:Choice Requires="a14">
            <p:sp>
              <p:nvSpPr>
                <p:cNvPr id="52" name="Textfeld 51"/>
                <p:cNvSpPr txBox="1"/>
                <p:nvPr/>
              </p:nvSpPr>
              <p:spPr>
                <a:xfrm>
                  <a:off x="5640859" y="2656704"/>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rgbClr val="002060"/>
                            </a:solidFill>
                            <a:latin typeface="Cambria Math" panose="02040503050406030204" pitchFamily="18" charset="0"/>
                          </a:rPr>
                          <m:t>𝒚</m:t>
                        </m:r>
                        <m:r>
                          <a:rPr lang="de-DE" sz="2000" b="1" i="0">
                            <a:solidFill>
                              <a:srgbClr val="002060"/>
                            </a:solidFill>
                            <a:latin typeface="Cambria Math" panose="02040503050406030204" pitchFamily="18" charset="0"/>
                          </a:rPr>
                          <m:t>=</m:t>
                        </m:r>
                        <m:r>
                          <a:rPr lang="de-DE" sz="2000" b="1" i="0">
                            <a:solidFill>
                              <a:srgbClr val="002060"/>
                            </a:solidFill>
                            <a:latin typeface="Cambria Math" panose="02040503050406030204" pitchFamily="18" charset="0"/>
                          </a:rPr>
                          <m:t>𝟏</m:t>
                        </m:r>
                      </m:oMath>
                    </m:oMathPara>
                  </a14:m>
                  <a:endParaRPr lang="de-DE" sz="2000" b="1" dirty="0">
                    <a:solidFill>
                      <a:srgbClr val="002060"/>
                    </a:solidFill>
                  </a:endParaRPr>
                </a:p>
              </p:txBody>
            </p:sp>
          </mc:Choice>
          <mc:Fallback xmlns="">
            <p:sp>
              <p:nvSpPr>
                <p:cNvPr id="52" name="Textfeld 51"/>
                <p:cNvSpPr txBox="1">
                  <a:spLocks noRot="1" noChangeAspect="1" noMove="1" noResize="1" noEditPoints="1" noAdjustHandles="1" noChangeArrowheads="1" noChangeShapeType="1" noTextEdit="1"/>
                </p:cNvSpPr>
                <p:nvPr/>
              </p:nvSpPr>
              <p:spPr>
                <a:xfrm>
                  <a:off x="5640859" y="2656704"/>
                  <a:ext cx="1143000" cy="307777"/>
                </a:xfrm>
                <a:prstGeom prst="rect">
                  <a:avLst/>
                </a:prstGeom>
                <a:blipFill>
                  <a:blip r:embed="rId12"/>
                  <a:stretch>
                    <a:fillRect b="-254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Textfeld 52"/>
                <p:cNvSpPr txBox="1"/>
                <p:nvPr/>
              </p:nvSpPr>
              <p:spPr>
                <a:xfrm>
                  <a:off x="5640859" y="2979870"/>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rgbClr val="002060"/>
                            </a:solidFill>
                            <a:latin typeface="Cambria Math" panose="02040503050406030204" pitchFamily="18" charset="0"/>
                          </a:rPr>
                          <m:t>𝒚</m:t>
                        </m:r>
                        <m:r>
                          <a:rPr lang="de-DE" sz="2000" b="1" i="0">
                            <a:solidFill>
                              <a:srgbClr val="002060"/>
                            </a:solidFill>
                            <a:latin typeface="Cambria Math" panose="02040503050406030204" pitchFamily="18" charset="0"/>
                          </a:rPr>
                          <m:t>=</m:t>
                        </m:r>
                        <m:r>
                          <a:rPr lang="de-DE" sz="2000" b="1" i="0" smtClean="0">
                            <a:solidFill>
                              <a:srgbClr val="002060"/>
                            </a:solidFill>
                            <a:latin typeface="Cambria Math" panose="02040503050406030204" pitchFamily="18" charset="0"/>
                          </a:rPr>
                          <m:t>𝟎</m:t>
                        </m:r>
                      </m:oMath>
                    </m:oMathPara>
                  </a14:m>
                  <a:endParaRPr lang="de-DE" sz="2000" b="1" dirty="0">
                    <a:solidFill>
                      <a:srgbClr val="002060"/>
                    </a:solidFill>
                  </a:endParaRPr>
                </a:p>
              </p:txBody>
            </p:sp>
          </mc:Choice>
          <mc:Fallback xmlns="">
            <p:sp>
              <p:nvSpPr>
                <p:cNvPr id="53" name="Textfeld 52"/>
                <p:cNvSpPr txBox="1">
                  <a:spLocks noRot="1" noChangeAspect="1" noMove="1" noResize="1" noEditPoints="1" noAdjustHandles="1" noChangeArrowheads="1" noChangeShapeType="1" noTextEdit="1"/>
                </p:cNvSpPr>
                <p:nvPr/>
              </p:nvSpPr>
              <p:spPr>
                <a:xfrm>
                  <a:off x="5640859" y="2979870"/>
                  <a:ext cx="1143000" cy="307777"/>
                </a:xfrm>
                <a:prstGeom prst="rect">
                  <a:avLst/>
                </a:prstGeom>
                <a:blipFill>
                  <a:blip r:embed="rId13"/>
                  <a:stretch>
                    <a:fillRect b="-254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4" name="Rechteck 53"/>
                <p:cNvSpPr/>
                <p:nvPr/>
              </p:nvSpPr>
              <p:spPr>
                <a:xfrm>
                  <a:off x="6654114" y="2562165"/>
                  <a:ext cx="1550773" cy="769441"/>
                </a:xfrm>
                <a:prstGeom prst="rect">
                  <a:avLst/>
                </a:prstGeom>
              </p:spPr>
              <p:txBody>
                <a:bodyPr wrap="square">
                  <a:spAutoFit/>
                </a:bodyPr>
                <a:lstStyle/>
                <a:p>
                  <a:r>
                    <a:rPr lang="de-DE" dirty="0"/>
                    <a:t>wenn</a:t>
                  </a:r>
                  <a:r>
                    <a:rPr lang="de-DE" sz="2000" dirty="0"/>
                    <a:t> </a:t>
                  </a:r>
                  <a:r>
                    <a:rPr lang="de-DE" sz="2400" b="1" dirty="0">
                      <a:solidFill>
                        <a:schemeClr val="accent1">
                          <a:lumMod val="75000"/>
                        </a:schemeClr>
                      </a:solidFill>
                    </a:rPr>
                    <a:t>f</a:t>
                  </a:r>
                  <a:r>
                    <a:rPr lang="de-DE" sz="2400" b="1" dirty="0">
                      <a:solidFill>
                        <a:schemeClr val="accent2"/>
                      </a:solidFill>
                    </a:rPr>
                    <a:t> </a:t>
                  </a:r>
                  <a14:m>
                    <m:oMath xmlns:m="http://schemas.openxmlformats.org/officeDocument/2006/math">
                      <m:r>
                        <a:rPr lang="de-DE" b="1" i="1" smtClean="0">
                          <a:latin typeface="Cambria Math" panose="02040503050406030204" pitchFamily="18" charset="0"/>
                          <a:ea typeface="Cambria Math" panose="02040503050406030204" pitchFamily="18" charset="0"/>
                        </a:rPr>
                        <m:t>≥</m:t>
                      </m:r>
                    </m:oMath>
                  </a14:m>
                  <a:r>
                    <a:rPr lang="de-DE" sz="2400" dirty="0"/>
                    <a:t> </a:t>
                  </a:r>
                  <a:r>
                    <a:rPr lang="de-DE" sz="2400" dirty="0">
                      <a:solidFill>
                        <a:srgbClr val="7030A0"/>
                      </a:solidFill>
                    </a:rPr>
                    <a:t>0</a:t>
                  </a:r>
                </a:p>
                <a:p>
                  <a:r>
                    <a:rPr lang="de-DE" sz="2000" dirty="0"/>
                    <a:t>sonst</a:t>
                  </a:r>
                </a:p>
              </p:txBody>
            </p:sp>
          </mc:Choice>
          <mc:Fallback xmlns="">
            <p:sp>
              <p:nvSpPr>
                <p:cNvPr id="54" name="Rechteck 53"/>
                <p:cNvSpPr>
                  <a:spLocks noRot="1" noChangeAspect="1" noMove="1" noResize="1" noEditPoints="1" noAdjustHandles="1" noChangeArrowheads="1" noChangeShapeType="1" noTextEdit="1"/>
                </p:cNvSpPr>
                <p:nvPr/>
              </p:nvSpPr>
              <p:spPr>
                <a:xfrm>
                  <a:off x="6654114" y="2562165"/>
                  <a:ext cx="1550773" cy="769441"/>
                </a:xfrm>
                <a:prstGeom prst="rect">
                  <a:avLst/>
                </a:prstGeom>
                <a:blipFill>
                  <a:blip r:embed="rId14"/>
                  <a:stretch>
                    <a:fillRect l="-3937" t="-6349" b="-13492"/>
                  </a:stretch>
                </a:blipFill>
              </p:spPr>
              <p:txBody>
                <a:bodyPr/>
                <a:lstStyle/>
                <a:p>
                  <a:r>
                    <a:rPr lang="de-DE">
                      <a:noFill/>
                    </a:rPr>
                    <a:t> </a:t>
                  </a:r>
                </a:p>
              </p:txBody>
            </p:sp>
          </mc:Fallback>
        </mc:AlternateContent>
        <p:sp>
          <p:nvSpPr>
            <p:cNvPr id="55" name="Geschweifte Klammer links 54"/>
            <p:cNvSpPr/>
            <p:nvPr/>
          </p:nvSpPr>
          <p:spPr>
            <a:xfrm>
              <a:off x="5640860" y="2747749"/>
              <a:ext cx="216244" cy="539898"/>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002060"/>
                </a:solidFill>
              </a:endParaRPr>
            </a:p>
          </p:txBody>
        </p:sp>
      </p:grpSp>
      <p:sp>
        <p:nvSpPr>
          <p:cNvPr id="56" name="Rechteck 55"/>
          <p:cNvSpPr/>
          <p:nvPr/>
        </p:nvSpPr>
        <p:spPr>
          <a:xfrm>
            <a:off x="6016455" y="5695475"/>
            <a:ext cx="1338572" cy="369332"/>
          </a:xfrm>
          <a:prstGeom prst="rect">
            <a:avLst/>
          </a:prstGeom>
        </p:spPr>
        <p:txBody>
          <a:bodyPr wrap="none">
            <a:spAutoFit/>
          </a:bodyPr>
          <a:lstStyle/>
          <a:p>
            <a:r>
              <a:rPr lang="de-DE" b="1" dirty="0"/>
              <a:t>Aktivation</a:t>
            </a:r>
            <a:r>
              <a:rPr lang="de-DE" dirty="0"/>
              <a:t> =</a:t>
            </a:r>
          </a:p>
        </p:txBody>
      </p:sp>
      <p:sp>
        <p:nvSpPr>
          <p:cNvPr id="57" name="Rechteck 56">
            <a:extLst>
              <a:ext uri="{FF2B5EF4-FFF2-40B4-BE49-F238E27FC236}">
                <a16:creationId xmlns:a16="http://schemas.microsoft.com/office/drawing/2014/main" id="{3458AC5B-360A-4CFB-A5E5-BC3E71675A1A}"/>
              </a:ext>
            </a:extLst>
          </p:cNvPr>
          <p:cNvSpPr/>
          <p:nvPr/>
        </p:nvSpPr>
        <p:spPr>
          <a:xfrm>
            <a:off x="0" y="1"/>
            <a:ext cx="12192000" cy="119076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latin typeface="Arial" panose="020B0604020202020204" pitchFamily="34" charset="0"/>
                <a:cs typeface="Arial" panose="020B0604020202020204" pitchFamily="34" charset="0"/>
              </a:rPr>
              <a:t>Die Motivation hinter neuronalen Netzen</a:t>
            </a:r>
            <a:endParaRPr lang="de-DE" sz="1800" dirty="0">
              <a:latin typeface="Arial" panose="020B0604020202020204" pitchFamily="34" charset="0"/>
              <a:cs typeface="Arial" panose="020B0604020202020204" pitchFamily="34" charset="0"/>
            </a:endParaRPr>
          </a:p>
        </p:txBody>
      </p:sp>
      <p:grpSp>
        <p:nvGrpSpPr>
          <p:cNvPr id="12" name="Gruppieren 11">
            <a:extLst>
              <a:ext uri="{FF2B5EF4-FFF2-40B4-BE49-F238E27FC236}">
                <a16:creationId xmlns:a16="http://schemas.microsoft.com/office/drawing/2014/main" id="{52BC9914-5357-4472-8E39-3B5FA92236D1}"/>
              </a:ext>
            </a:extLst>
          </p:cNvPr>
          <p:cNvGrpSpPr/>
          <p:nvPr/>
        </p:nvGrpSpPr>
        <p:grpSpPr>
          <a:xfrm rot="208586">
            <a:off x="6235052" y="1724859"/>
            <a:ext cx="2052877" cy="1165827"/>
            <a:chOff x="4098405" y="2042039"/>
            <a:chExt cx="2254565" cy="1300366"/>
          </a:xfrm>
        </p:grpSpPr>
        <mc:AlternateContent xmlns:mc="http://schemas.openxmlformats.org/markup-compatibility/2006" xmlns:a14="http://schemas.microsoft.com/office/drawing/2010/main">
          <mc:Choice Requires="a14">
            <p:sp>
              <p:nvSpPr>
                <p:cNvPr id="34" name="Rechteck 33"/>
                <p:cNvSpPr/>
                <p:nvPr/>
              </p:nvSpPr>
              <p:spPr>
                <a:xfrm>
                  <a:off x="4149740" y="2042039"/>
                  <a:ext cx="49295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chemeClr val="accent1">
                                    <a:lumMod val="75000"/>
                                  </a:schemeClr>
                                </a:solidFill>
                                <a:latin typeface="Cambria Math" panose="02040503050406030204" pitchFamily="18" charset="0"/>
                              </a:rPr>
                            </m:ctrlPr>
                          </m:sSubPr>
                          <m:e>
                            <m:r>
                              <a:rPr lang="de-DE" sz="1600" b="1" i="1">
                                <a:solidFill>
                                  <a:schemeClr val="accent1">
                                    <a:lumMod val="75000"/>
                                  </a:schemeClr>
                                </a:solidFill>
                                <a:latin typeface="Cambria Math" panose="02040503050406030204" pitchFamily="18" charset="0"/>
                              </a:rPr>
                              <m:t> </m:t>
                            </m:r>
                            <m:r>
                              <a:rPr lang="de-DE" sz="1600" b="1" i="1">
                                <a:solidFill>
                                  <a:schemeClr val="accent1">
                                    <a:lumMod val="75000"/>
                                  </a:schemeClr>
                                </a:solidFill>
                                <a:latin typeface="Cambria Math" panose="02040503050406030204" pitchFamily="18" charset="0"/>
                              </a:rPr>
                              <m:t>𝒙</m:t>
                            </m:r>
                          </m:e>
                          <m:sub>
                            <m:r>
                              <a:rPr lang="de-DE" sz="1600" b="1">
                                <a:solidFill>
                                  <a:schemeClr val="accent1">
                                    <a:lumMod val="75000"/>
                                  </a:schemeClr>
                                </a:solidFill>
                                <a:latin typeface="Cambria Math" panose="02040503050406030204" pitchFamily="18" charset="0"/>
                              </a:rPr>
                              <m:t>𝟏</m:t>
                            </m:r>
                          </m:sub>
                        </m:sSub>
                      </m:oMath>
                    </m:oMathPara>
                  </a14:m>
                  <a:endParaRPr lang="de-DE" dirty="0"/>
                </a:p>
              </p:txBody>
            </p:sp>
          </mc:Choice>
          <mc:Fallback xmlns="">
            <p:sp>
              <p:nvSpPr>
                <p:cNvPr id="34" name="Rechteck 33"/>
                <p:cNvSpPr>
                  <a:spLocks noRot="1" noChangeAspect="1" noMove="1" noResize="1" noEditPoints="1" noAdjustHandles="1" noChangeArrowheads="1" noChangeShapeType="1" noTextEdit="1"/>
                </p:cNvSpPr>
                <p:nvPr/>
              </p:nvSpPr>
              <p:spPr>
                <a:xfrm>
                  <a:off x="4149740" y="2042039"/>
                  <a:ext cx="492955" cy="338554"/>
                </a:xfrm>
                <a:prstGeom prst="rect">
                  <a:avLst/>
                </a:prstGeom>
                <a:blipFill>
                  <a:blip r:embed="rId15"/>
                  <a:stretch>
                    <a:fillRect b="-545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5" name="Rechteck 34"/>
                <p:cNvSpPr/>
                <p:nvPr/>
              </p:nvSpPr>
              <p:spPr>
                <a:xfrm>
                  <a:off x="4098405" y="2501934"/>
                  <a:ext cx="4480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chemeClr val="accent1">
                                    <a:lumMod val="75000"/>
                                  </a:schemeClr>
                                </a:solidFill>
                                <a:latin typeface="Cambria Math" panose="02040503050406030204" pitchFamily="18" charset="0"/>
                              </a:rPr>
                            </m:ctrlPr>
                          </m:sSubPr>
                          <m:e>
                            <m:r>
                              <a:rPr lang="de-DE" sz="1600" b="1" i="1">
                                <a:solidFill>
                                  <a:schemeClr val="accent1">
                                    <a:lumMod val="75000"/>
                                  </a:schemeClr>
                                </a:solidFill>
                                <a:latin typeface="Cambria Math" panose="02040503050406030204" pitchFamily="18" charset="0"/>
                              </a:rPr>
                              <m:t>𝒙</m:t>
                            </m:r>
                          </m:e>
                          <m:sub>
                            <m:r>
                              <a:rPr lang="de-DE" sz="1600" b="1">
                                <a:solidFill>
                                  <a:schemeClr val="accent1">
                                    <a:lumMod val="75000"/>
                                  </a:schemeClr>
                                </a:solidFill>
                                <a:latin typeface="Cambria Math" panose="02040503050406030204" pitchFamily="18" charset="0"/>
                              </a:rPr>
                              <m:t>𝟐</m:t>
                            </m:r>
                          </m:sub>
                        </m:sSub>
                      </m:oMath>
                    </m:oMathPara>
                  </a14:m>
                  <a:endParaRPr lang="de-DE" dirty="0"/>
                </a:p>
              </p:txBody>
            </p:sp>
          </mc:Choice>
          <mc:Fallback xmlns="">
            <p:sp>
              <p:nvSpPr>
                <p:cNvPr id="35" name="Rechteck 34"/>
                <p:cNvSpPr>
                  <a:spLocks noRot="1" noChangeAspect="1" noMove="1" noResize="1" noEditPoints="1" noAdjustHandles="1" noChangeArrowheads="1" noChangeShapeType="1" noTextEdit="1"/>
                </p:cNvSpPr>
                <p:nvPr/>
              </p:nvSpPr>
              <p:spPr>
                <a:xfrm>
                  <a:off x="4098405" y="2501934"/>
                  <a:ext cx="448071" cy="338554"/>
                </a:xfrm>
                <a:prstGeom prst="rect">
                  <a:avLst/>
                </a:prstGeom>
                <a:blipFill>
                  <a:blip r:embed="rId16"/>
                  <a:stretch>
                    <a:fillRect b="-5455"/>
                  </a:stretch>
                </a:blipFill>
              </p:spPr>
              <p:txBody>
                <a:bodyPr/>
                <a:lstStyle/>
                <a:p>
                  <a:r>
                    <a:rPr lang="de-DE">
                      <a:noFill/>
                    </a:rPr>
                    <a:t> </a:t>
                  </a:r>
                </a:p>
              </p:txBody>
            </p:sp>
          </mc:Fallback>
        </mc:AlternateContent>
        <p:grpSp>
          <p:nvGrpSpPr>
            <p:cNvPr id="58" name="Gruppieren 57">
              <a:extLst>
                <a:ext uri="{FF2B5EF4-FFF2-40B4-BE49-F238E27FC236}">
                  <a16:creationId xmlns:a16="http://schemas.microsoft.com/office/drawing/2014/main" id="{D9787E0D-3A7F-4DCF-AA39-F5F5139AF528}"/>
                </a:ext>
              </a:extLst>
            </p:cNvPr>
            <p:cNvGrpSpPr/>
            <p:nvPr/>
          </p:nvGrpSpPr>
          <p:grpSpPr>
            <a:xfrm>
              <a:off x="4474881" y="2286285"/>
              <a:ext cx="1740731" cy="926485"/>
              <a:chOff x="4036741" y="2743200"/>
              <a:chExt cx="1740731" cy="926485"/>
            </a:xfrm>
          </p:grpSpPr>
          <p:sp>
            <p:nvSpPr>
              <p:cNvPr id="59" name="Google Shape;135;p26">
                <a:extLst>
                  <a:ext uri="{FF2B5EF4-FFF2-40B4-BE49-F238E27FC236}">
                    <a16:creationId xmlns:a16="http://schemas.microsoft.com/office/drawing/2014/main" id="{396339B8-E94F-490E-ACA5-56F34E9F71E9}"/>
                  </a:ext>
                </a:extLst>
              </p:cNvPr>
              <p:cNvSpPr/>
              <p:nvPr/>
            </p:nvSpPr>
            <p:spPr>
              <a:xfrm>
                <a:off x="4036741" y="2743200"/>
                <a:ext cx="1740731" cy="926485"/>
              </a:xfrm>
              <a:custGeom>
                <a:avLst/>
                <a:gdLst/>
                <a:ahLst/>
                <a:cxnLst/>
                <a:rect l="l" t="t" r="r" b="b"/>
                <a:pathLst>
                  <a:path w="281023" h="93377" extrusionOk="0">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w="76200" cap="flat" cmpd="sng">
                <a:solidFill>
                  <a:srgbClr val="A64D79"/>
                </a:solidFill>
                <a:prstDash val="solid"/>
                <a:round/>
                <a:headEnd type="none" w="med" len="med"/>
                <a:tailEnd type="none" w="med" len="med"/>
              </a:ln>
            </p:spPr>
          </p:sp>
          <p:sp>
            <p:nvSpPr>
              <p:cNvPr id="60" name="Google Shape;139;p26">
                <a:extLst>
                  <a:ext uri="{FF2B5EF4-FFF2-40B4-BE49-F238E27FC236}">
                    <a16:creationId xmlns:a16="http://schemas.microsoft.com/office/drawing/2014/main" id="{C06937E5-5805-40D5-B0DD-74C783FC7727}"/>
                  </a:ext>
                </a:extLst>
              </p:cNvPr>
              <p:cNvSpPr/>
              <p:nvPr/>
            </p:nvSpPr>
            <p:spPr>
              <a:xfrm>
                <a:off x="4661212" y="2943922"/>
                <a:ext cx="167268" cy="165557"/>
              </a:xfrm>
              <a:prstGeom prst="ellipse">
                <a:avLst/>
              </a:prstGeom>
              <a:solidFill>
                <a:srgbClr val="EAD1DC"/>
              </a:solidFill>
              <a:ln w="76200" cap="flat" cmpd="sng">
                <a:solidFill>
                  <a:srgbClr val="674EA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mc:AlternateContent xmlns:mc="http://schemas.openxmlformats.org/markup-compatibility/2006" xmlns:a14="http://schemas.microsoft.com/office/drawing/2010/main">
          <mc:Choice Requires="a14">
            <p:sp>
              <p:nvSpPr>
                <p:cNvPr id="62" name="Rechteck 61">
                  <a:extLst>
                    <a:ext uri="{FF2B5EF4-FFF2-40B4-BE49-F238E27FC236}">
                      <a16:creationId xmlns:a16="http://schemas.microsoft.com/office/drawing/2014/main" id="{1B96E81E-9BBE-45CA-906D-D059240A11E6}"/>
                    </a:ext>
                  </a:extLst>
                </p:cNvPr>
                <p:cNvSpPr/>
                <p:nvPr/>
              </p:nvSpPr>
              <p:spPr>
                <a:xfrm>
                  <a:off x="4149740" y="3003851"/>
                  <a:ext cx="79347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chemeClr val="accent1">
                                    <a:lumMod val="75000"/>
                                  </a:schemeClr>
                                </a:solidFill>
                                <a:latin typeface="Cambria Math" panose="02040503050406030204" pitchFamily="18" charset="0"/>
                              </a:rPr>
                            </m:ctrlPr>
                          </m:sSubPr>
                          <m:e>
                            <m:r>
                              <a:rPr lang="de-DE" sz="1600" b="1" i="1">
                                <a:solidFill>
                                  <a:schemeClr val="accent1">
                                    <a:lumMod val="75000"/>
                                  </a:schemeClr>
                                </a:solidFill>
                                <a:latin typeface="Cambria Math" panose="02040503050406030204" pitchFamily="18" charset="0"/>
                              </a:rPr>
                              <m:t> </m:t>
                            </m:r>
                            <m:r>
                              <a:rPr lang="de-DE" sz="1600" b="1" i="1">
                                <a:solidFill>
                                  <a:schemeClr val="accent1">
                                    <a:lumMod val="75000"/>
                                  </a:schemeClr>
                                </a:solidFill>
                                <a:latin typeface="Cambria Math" panose="02040503050406030204" pitchFamily="18" charset="0"/>
                              </a:rPr>
                              <m:t>𝒙</m:t>
                            </m:r>
                          </m:e>
                          <m:sub>
                            <m:r>
                              <a:rPr lang="de-DE" sz="1600" b="1">
                                <a:solidFill>
                                  <a:schemeClr val="accent1">
                                    <a:lumMod val="75000"/>
                                  </a:schemeClr>
                                </a:solidFill>
                                <a:latin typeface="Cambria Math" panose="02040503050406030204" pitchFamily="18" charset="0"/>
                              </a:rPr>
                              <m:t>𝟑</m:t>
                            </m:r>
                          </m:sub>
                        </m:sSub>
                      </m:oMath>
                    </m:oMathPara>
                  </a14:m>
                  <a:endParaRPr lang="de-DE" dirty="0"/>
                </a:p>
              </p:txBody>
            </p:sp>
          </mc:Choice>
          <mc:Fallback xmlns="">
            <p:sp>
              <p:nvSpPr>
                <p:cNvPr id="62" name="Rechteck 61">
                  <a:extLst>
                    <a:ext uri="{FF2B5EF4-FFF2-40B4-BE49-F238E27FC236}">
                      <a16:creationId xmlns:a16="http://schemas.microsoft.com/office/drawing/2014/main" id="{1B96E81E-9BBE-45CA-906D-D059240A11E6}"/>
                    </a:ext>
                  </a:extLst>
                </p:cNvPr>
                <p:cNvSpPr>
                  <a:spLocks noRot="1" noChangeAspect="1" noMove="1" noResize="1" noEditPoints="1" noAdjustHandles="1" noChangeArrowheads="1" noChangeShapeType="1" noTextEdit="1"/>
                </p:cNvSpPr>
                <p:nvPr/>
              </p:nvSpPr>
              <p:spPr>
                <a:xfrm>
                  <a:off x="4149740" y="3003851"/>
                  <a:ext cx="793472" cy="338554"/>
                </a:xfrm>
                <a:prstGeom prst="rect">
                  <a:avLst/>
                </a:prstGeom>
                <a:blipFill>
                  <a:blip r:embed="rId17"/>
                  <a:stretch>
                    <a:fillRect b="-344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4" name="Textfeld 63">
                  <a:extLst>
                    <a:ext uri="{FF2B5EF4-FFF2-40B4-BE49-F238E27FC236}">
                      <a16:creationId xmlns:a16="http://schemas.microsoft.com/office/drawing/2014/main" id="{8B882309-99A9-4ACF-8F11-0AAC1E2B6B17}"/>
                    </a:ext>
                  </a:extLst>
                </p:cNvPr>
                <p:cNvSpPr txBox="1"/>
                <p:nvPr/>
              </p:nvSpPr>
              <p:spPr>
                <a:xfrm>
                  <a:off x="5982193" y="2408854"/>
                  <a:ext cx="3707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solidFill>
                              <a:srgbClr val="002060"/>
                            </a:solidFill>
                            <a:latin typeface="Cambria Math" panose="02040503050406030204" pitchFamily="18" charset="0"/>
                          </a:rPr>
                          <m:t>𝒚</m:t>
                        </m:r>
                      </m:oMath>
                    </m:oMathPara>
                  </a14:m>
                  <a:endParaRPr lang="de-DE" dirty="0"/>
                </a:p>
              </p:txBody>
            </p:sp>
          </mc:Choice>
          <mc:Fallback xmlns="">
            <p:sp>
              <p:nvSpPr>
                <p:cNvPr id="64" name="Textfeld 63">
                  <a:extLst>
                    <a:ext uri="{FF2B5EF4-FFF2-40B4-BE49-F238E27FC236}">
                      <a16:creationId xmlns:a16="http://schemas.microsoft.com/office/drawing/2014/main" id="{8B882309-99A9-4ACF-8F11-0AAC1E2B6B17}"/>
                    </a:ext>
                  </a:extLst>
                </p:cNvPr>
                <p:cNvSpPr txBox="1">
                  <a:spLocks noRot="1" noChangeAspect="1" noMove="1" noResize="1" noEditPoints="1" noAdjustHandles="1" noChangeArrowheads="1" noChangeShapeType="1" noTextEdit="1"/>
                </p:cNvSpPr>
                <p:nvPr/>
              </p:nvSpPr>
              <p:spPr>
                <a:xfrm>
                  <a:off x="5982193" y="2408854"/>
                  <a:ext cx="370777" cy="369332"/>
                </a:xfrm>
                <a:prstGeom prst="rect">
                  <a:avLst/>
                </a:prstGeom>
                <a:blipFill>
                  <a:blip r:embed="rId18"/>
                  <a:stretch>
                    <a:fillRect b="-15254"/>
                  </a:stretch>
                </a:blipFill>
              </p:spPr>
              <p:txBody>
                <a:bodyPr/>
                <a:lstStyle/>
                <a:p>
                  <a:r>
                    <a:rPr lang="de-DE">
                      <a:noFill/>
                    </a:rPr>
                    <a:t> </a:t>
                  </a:r>
                </a:p>
              </p:txBody>
            </p:sp>
          </mc:Fallback>
        </mc:AlternateContent>
      </p:grpSp>
      <p:sp>
        <p:nvSpPr>
          <p:cNvPr id="65" name="Textfeld 64">
            <a:extLst>
              <a:ext uri="{FF2B5EF4-FFF2-40B4-BE49-F238E27FC236}">
                <a16:creationId xmlns:a16="http://schemas.microsoft.com/office/drawing/2014/main" id="{4B5AC8E1-15BF-4348-A665-114CB91E1D81}"/>
              </a:ext>
            </a:extLst>
          </p:cNvPr>
          <p:cNvSpPr txBox="1"/>
          <p:nvPr/>
        </p:nvSpPr>
        <p:spPr>
          <a:xfrm>
            <a:off x="9695016" y="2322357"/>
            <a:ext cx="2324299" cy="400110"/>
          </a:xfrm>
          <a:prstGeom prst="rect">
            <a:avLst/>
          </a:prstGeom>
          <a:noFill/>
        </p:spPr>
        <p:txBody>
          <a:bodyPr wrap="square">
            <a:spAutoFit/>
          </a:bodyPr>
          <a:lstStyle/>
          <a:p>
            <a:r>
              <a:rPr lang="de-DE" b="1" dirty="0"/>
              <a:t>W</a:t>
            </a:r>
            <a:r>
              <a:rPr lang="de-DE" dirty="0"/>
              <a:t>(Aufreger):    </a:t>
            </a:r>
            <a:r>
              <a:rPr lang="de-DE" sz="2000" b="1" dirty="0">
                <a:solidFill>
                  <a:srgbClr val="002060"/>
                </a:solidFill>
              </a:rPr>
              <a:t>+ 1</a:t>
            </a:r>
            <a:endParaRPr lang="de-DE" b="1" dirty="0">
              <a:solidFill>
                <a:srgbClr val="002060"/>
              </a:solidFill>
            </a:endParaRPr>
          </a:p>
        </p:txBody>
      </p:sp>
      <p:sp>
        <p:nvSpPr>
          <p:cNvPr id="66" name="Textfeld 65">
            <a:extLst>
              <a:ext uri="{FF2B5EF4-FFF2-40B4-BE49-F238E27FC236}">
                <a16:creationId xmlns:a16="http://schemas.microsoft.com/office/drawing/2014/main" id="{0FD6A80A-7615-4260-83F3-EB76A8E568F9}"/>
              </a:ext>
            </a:extLst>
          </p:cNvPr>
          <p:cNvSpPr txBox="1"/>
          <p:nvPr/>
        </p:nvSpPr>
        <p:spPr>
          <a:xfrm>
            <a:off x="9835047" y="2877242"/>
            <a:ext cx="2044236" cy="400110"/>
          </a:xfrm>
          <a:prstGeom prst="rect">
            <a:avLst/>
          </a:prstGeom>
          <a:noFill/>
        </p:spPr>
        <p:txBody>
          <a:bodyPr wrap="square">
            <a:spAutoFit/>
          </a:bodyPr>
          <a:lstStyle/>
          <a:p>
            <a:r>
              <a:rPr lang="de-DE" b="1" dirty="0"/>
              <a:t>W</a:t>
            </a:r>
            <a:r>
              <a:rPr lang="de-DE" dirty="0"/>
              <a:t> (Inhibitoren): </a:t>
            </a:r>
            <a:r>
              <a:rPr lang="de-DE" sz="2000" b="1" dirty="0">
                <a:solidFill>
                  <a:srgbClr val="FF0000"/>
                </a:solidFill>
              </a:rPr>
              <a:t>-1</a:t>
            </a:r>
            <a:endParaRPr lang="de-DE" b="1" dirty="0">
              <a:solidFill>
                <a:srgbClr val="FF0000"/>
              </a:solidFill>
            </a:endParaRPr>
          </a:p>
        </p:txBody>
      </p:sp>
      <p:sp>
        <p:nvSpPr>
          <p:cNvPr id="67" name="Rechteck: abgerundete Ecken 66">
            <a:extLst>
              <a:ext uri="{FF2B5EF4-FFF2-40B4-BE49-F238E27FC236}">
                <a16:creationId xmlns:a16="http://schemas.microsoft.com/office/drawing/2014/main" id="{388A2F97-B259-4D30-8126-2F7C911B1F32}"/>
              </a:ext>
            </a:extLst>
          </p:cNvPr>
          <p:cNvSpPr/>
          <p:nvPr/>
        </p:nvSpPr>
        <p:spPr>
          <a:xfrm>
            <a:off x="8579130" y="5348462"/>
            <a:ext cx="1304317" cy="4133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hteck: abgerundete Ecken 67">
            <a:extLst>
              <a:ext uri="{FF2B5EF4-FFF2-40B4-BE49-F238E27FC236}">
                <a16:creationId xmlns:a16="http://schemas.microsoft.com/office/drawing/2014/main" id="{15ACDE2D-95AE-4B3D-82FC-80F4ED31EC8F}"/>
              </a:ext>
            </a:extLst>
          </p:cNvPr>
          <p:cNvSpPr/>
          <p:nvPr/>
        </p:nvSpPr>
        <p:spPr>
          <a:xfrm>
            <a:off x="7755301" y="5395243"/>
            <a:ext cx="793472" cy="37611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039C7CFA-370F-4CE3-BB5E-0CC8D8954114}"/>
              </a:ext>
            </a:extLst>
          </p:cNvPr>
          <p:cNvSpPr/>
          <p:nvPr/>
        </p:nvSpPr>
        <p:spPr>
          <a:xfrm>
            <a:off x="0" y="1190763"/>
            <a:ext cx="5098774" cy="566723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a:p>
            <a:pPr algn="ctr"/>
            <a:r>
              <a:rPr lang="de-DE" sz="3600" b="1" dirty="0"/>
              <a:t>Aggregation</a:t>
            </a:r>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p:txBody>
      </p:sp>
      <p:sp>
        <p:nvSpPr>
          <p:cNvPr id="8" name="Rechteck 7">
            <a:extLst>
              <a:ext uri="{FF2B5EF4-FFF2-40B4-BE49-F238E27FC236}">
                <a16:creationId xmlns:a16="http://schemas.microsoft.com/office/drawing/2014/main" id="{9695060D-9D29-4029-B5B2-F15D7FCA5780}"/>
              </a:ext>
            </a:extLst>
          </p:cNvPr>
          <p:cNvSpPr/>
          <p:nvPr/>
        </p:nvSpPr>
        <p:spPr>
          <a:xfrm>
            <a:off x="1135799" y="5555157"/>
            <a:ext cx="2827176" cy="8955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b="1" dirty="0"/>
              <a:t>Aktivation</a:t>
            </a:r>
            <a:endParaRPr lang="de-DE" sz="3600" dirty="0"/>
          </a:p>
        </p:txBody>
      </p:sp>
      <p:sp>
        <p:nvSpPr>
          <p:cNvPr id="14" name="Datumsplatzhalter 13">
            <a:extLst>
              <a:ext uri="{FF2B5EF4-FFF2-40B4-BE49-F238E27FC236}">
                <a16:creationId xmlns:a16="http://schemas.microsoft.com/office/drawing/2014/main" id="{769BD97E-E79A-446F-8CE8-201E7DFD4690}"/>
              </a:ext>
            </a:extLst>
          </p:cNvPr>
          <p:cNvSpPr>
            <a:spLocks noGrp="1"/>
          </p:cNvSpPr>
          <p:nvPr>
            <p:ph type="dt" sz="half" idx="10"/>
          </p:nvPr>
        </p:nvSpPr>
        <p:spPr/>
        <p:txBody>
          <a:bodyPr/>
          <a:lstStyle/>
          <a:p>
            <a:fld id="{A23C4C22-2C2F-4FF0-B277-1DEE7E72B6B7}" type="datetime1">
              <a:rPr lang="de-DE" smtClean="0"/>
              <a:t>24.04.2022</a:t>
            </a:fld>
            <a:endParaRPr lang="de-DE"/>
          </a:p>
        </p:txBody>
      </p:sp>
      <p:sp>
        <p:nvSpPr>
          <p:cNvPr id="16" name="Foliennummernplatzhalter 15">
            <a:extLst>
              <a:ext uri="{FF2B5EF4-FFF2-40B4-BE49-F238E27FC236}">
                <a16:creationId xmlns:a16="http://schemas.microsoft.com/office/drawing/2014/main" id="{D7C7D861-C09B-4028-825B-0255434B0C0C}"/>
              </a:ext>
            </a:extLst>
          </p:cNvPr>
          <p:cNvSpPr>
            <a:spLocks noGrp="1"/>
          </p:cNvSpPr>
          <p:nvPr>
            <p:ph type="sldNum" sz="quarter" idx="12"/>
          </p:nvPr>
        </p:nvSpPr>
        <p:spPr/>
        <p:txBody>
          <a:bodyPr/>
          <a:lstStyle/>
          <a:p>
            <a:fld id="{F7B85D95-4385-4A8C-B85C-EB91828EDBB4}" type="slidenum">
              <a:rPr lang="de-DE" smtClean="0"/>
              <a:t>7</a:t>
            </a:fld>
            <a:endParaRPr lang="de-DE"/>
          </a:p>
        </p:txBody>
      </p:sp>
      <p:sp>
        <p:nvSpPr>
          <p:cNvPr id="41" name="Rechteck: abgerundete Ecken 40">
            <a:extLst>
              <a:ext uri="{FF2B5EF4-FFF2-40B4-BE49-F238E27FC236}">
                <a16:creationId xmlns:a16="http://schemas.microsoft.com/office/drawing/2014/main" id="{2C42D1C5-EC8D-470C-86DD-88081211EB51}"/>
              </a:ext>
            </a:extLst>
          </p:cNvPr>
          <p:cNvSpPr/>
          <p:nvPr/>
        </p:nvSpPr>
        <p:spPr>
          <a:xfrm>
            <a:off x="7767433" y="5793446"/>
            <a:ext cx="793472" cy="37611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782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ircle(in)">
                                      <p:cBhvr>
                                        <p:cTn id="18" dur="2000"/>
                                        <p:tgtEl>
                                          <p:spTgt spid="18"/>
                                        </p:tgtEl>
                                      </p:cBhvr>
                                    </p:animEffect>
                                  </p:childTnLst>
                                </p:cTn>
                              </p:par>
                              <p:par>
                                <p:cTn id="19" presetID="6"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par>
                                <p:cTn id="25" presetID="6" presetClass="entr" presetSubtype="1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in)">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arn(inVertical)">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inVertical)">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circle(in)">
                                      <p:cBhvr>
                                        <p:cTn id="48" dur="2000"/>
                                        <p:tgtEl>
                                          <p:spTgt spid="21"/>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circle(in)">
                                      <p:cBhvr>
                                        <p:cTn id="51" dur="2000"/>
                                        <p:tgtEl>
                                          <p:spTgt spid="5"/>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circle(in)">
                                      <p:cBhvr>
                                        <p:cTn id="54" dur="20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circle(in)">
                                      <p:cBhvr>
                                        <p:cTn id="73" dur="20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Effect transition="in" filter="fade">
                                      <p:cBhvr>
                                        <p:cTn id="80" dur="500"/>
                                        <p:tgtEl>
                                          <p:spTgt spid="67"/>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p:cTn id="85" dur="500" fill="hold"/>
                                        <p:tgtEl>
                                          <p:spTgt spid="68"/>
                                        </p:tgtEl>
                                        <p:attrNameLst>
                                          <p:attrName>ppt_w</p:attrName>
                                        </p:attrNameLst>
                                      </p:cBhvr>
                                      <p:tavLst>
                                        <p:tav tm="0">
                                          <p:val>
                                            <p:fltVal val="0"/>
                                          </p:val>
                                        </p:tav>
                                        <p:tav tm="100000">
                                          <p:val>
                                            <p:strVal val="#ppt_w"/>
                                          </p:val>
                                        </p:tav>
                                      </p:tavLst>
                                    </p:anim>
                                    <p:anim calcmode="lin" valueType="num">
                                      <p:cBhvr>
                                        <p:cTn id="86" dur="500" fill="hold"/>
                                        <p:tgtEl>
                                          <p:spTgt spid="68"/>
                                        </p:tgtEl>
                                        <p:attrNameLst>
                                          <p:attrName>ppt_h</p:attrName>
                                        </p:attrNameLst>
                                      </p:cBhvr>
                                      <p:tavLst>
                                        <p:tav tm="0">
                                          <p:val>
                                            <p:fltVal val="0"/>
                                          </p:val>
                                        </p:tav>
                                        <p:tav tm="100000">
                                          <p:val>
                                            <p:strVal val="#ppt_h"/>
                                          </p:val>
                                        </p:tav>
                                      </p:tavLst>
                                    </p:anim>
                                    <p:animEffect transition="in" filter="fade">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41"/>
                                        </p:tgtEl>
                                        <p:attrNameLst>
                                          <p:attrName>style.visibility</p:attrName>
                                        </p:attrNameLst>
                                      </p:cBhvr>
                                      <p:to>
                                        <p:strVal val="visible"/>
                                      </p:to>
                                    </p:set>
                                    <p:anim calcmode="lin" valueType="num">
                                      <p:cBhvr>
                                        <p:cTn id="92" dur="500" fill="hold"/>
                                        <p:tgtEl>
                                          <p:spTgt spid="41"/>
                                        </p:tgtEl>
                                        <p:attrNameLst>
                                          <p:attrName>ppt_w</p:attrName>
                                        </p:attrNameLst>
                                      </p:cBhvr>
                                      <p:tavLst>
                                        <p:tav tm="0">
                                          <p:val>
                                            <p:fltVal val="0"/>
                                          </p:val>
                                        </p:tav>
                                        <p:tav tm="100000">
                                          <p:val>
                                            <p:strVal val="#ppt_w"/>
                                          </p:val>
                                        </p:tav>
                                      </p:tavLst>
                                    </p:anim>
                                    <p:anim calcmode="lin" valueType="num">
                                      <p:cBhvr>
                                        <p:cTn id="93" dur="500" fill="hold"/>
                                        <p:tgtEl>
                                          <p:spTgt spid="41"/>
                                        </p:tgtEl>
                                        <p:attrNameLst>
                                          <p:attrName>ppt_h</p:attrName>
                                        </p:attrNameLst>
                                      </p:cBhvr>
                                      <p:tavLst>
                                        <p:tav tm="0">
                                          <p:val>
                                            <p:fltVal val="0"/>
                                          </p:val>
                                        </p:tav>
                                        <p:tav tm="100000">
                                          <p:val>
                                            <p:strVal val="#ppt_h"/>
                                          </p:val>
                                        </p:tav>
                                      </p:tavLst>
                                    </p:anim>
                                    <p:animEffect transition="in" filter="fade">
                                      <p:cBhvr>
                                        <p:cTn id="9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8" grpId="0"/>
      <p:bldP spid="19" grpId="0"/>
      <p:bldP spid="20" grpId="0"/>
      <p:bldP spid="21" grpId="0"/>
      <p:bldP spid="28" grpId="0"/>
      <p:bldP spid="56" grpId="0"/>
      <p:bldP spid="65" grpId="0"/>
      <p:bldP spid="66" grpId="0"/>
      <p:bldP spid="67" grpId="0" animBg="1"/>
      <p:bldP spid="68" grpId="0" animBg="1"/>
      <p:bldP spid="8"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E5E5E9A5-3C56-4102-85E0-77C9B6E8734D}"/>
              </a:ext>
            </a:extLst>
          </p:cNvPr>
          <p:cNvSpPr/>
          <p:nvPr/>
        </p:nvSpPr>
        <p:spPr>
          <a:xfrm>
            <a:off x="13694" y="1294815"/>
            <a:ext cx="5808301" cy="556318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EC5FEC06-E3AB-4762-8E0D-E6726B083F83}"/>
              </a:ext>
            </a:extLst>
          </p:cNvPr>
          <p:cNvGrpSpPr/>
          <p:nvPr/>
        </p:nvGrpSpPr>
        <p:grpSpPr>
          <a:xfrm>
            <a:off x="1058287" y="3896075"/>
            <a:ext cx="3495838" cy="2044023"/>
            <a:chOff x="1198825" y="3323967"/>
            <a:chExt cx="2813305" cy="1424160"/>
          </a:xfrm>
        </p:grpSpPr>
        <mc:AlternateContent xmlns:mc="http://schemas.openxmlformats.org/markup-compatibility/2006" xmlns:a14="http://schemas.microsoft.com/office/drawing/2010/main">
          <mc:Choice Requires="a14">
            <p:sp>
              <p:nvSpPr>
                <p:cNvPr id="3" name="Rechteck 2"/>
                <p:cNvSpPr/>
                <p:nvPr/>
              </p:nvSpPr>
              <p:spPr>
                <a:xfrm>
                  <a:off x="1200091" y="3323967"/>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rgbClr val="002060"/>
                                </a:solidFill>
                                <a:latin typeface="Cambria Math" panose="02040503050406030204" pitchFamily="18" charset="0"/>
                              </a:rPr>
                            </m:ctrlPr>
                          </m:sSubPr>
                          <m:e>
                            <m:r>
                              <a:rPr lang="de-DE" b="1" i="1">
                                <a:solidFill>
                                  <a:srgbClr val="002060"/>
                                </a:solidFill>
                                <a:latin typeface="Cambria Math" panose="02040503050406030204" pitchFamily="18" charset="0"/>
                              </a:rPr>
                              <m:t>𝒙</m:t>
                            </m:r>
                          </m:e>
                          <m:sub>
                            <m:r>
                              <a:rPr lang="de-DE" b="1">
                                <a:solidFill>
                                  <a:srgbClr val="002060"/>
                                </a:solidFill>
                                <a:latin typeface="Cambria Math" panose="02040503050406030204" pitchFamily="18" charset="0"/>
                              </a:rPr>
                              <m:t>𝟏</m:t>
                            </m:r>
                          </m:sub>
                        </m:sSub>
                      </m:oMath>
                    </m:oMathPara>
                  </a14:m>
                  <a:endParaRPr lang="de-DE" dirty="0"/>
                </a:p>
              </p:txBody>
            </p:sp>
          </mc:Choice>
          <mc:Fallback xmlns="">
            <p:sp>
              <p:nvSpPr>
                <p:cNvPr id="3" name="Rechteck 2"/>
                <p:cNvSpPr>
                  <a:spLocks noRot="1" noChangeAspect="1" noMove="1" noResize="1" noEditPoints="1" noAdjustHandles="1" noChangeArrowheads="1" noChangeShapeType="1" noTextEdit="1"/>
                </p:cNvSpPr>
                <p:nvPr/>
              </p:nvSpPr>
              <p:spPr>
                <a:xfrm>
                  <a:off x="1200091" y="3323967"/>
                  <a:ext cx="481157" cy="369332"/>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Rechteck 4"/>
                <p:cNvSpPr/>
                <p:nvPr/>
              </p:nvSpPr>
              <p:spPr>
                <a:xfrm>
                  <a:off x="2405361" y="3785480"/>
                  <a:ext cx="289959" cy="3374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800" b="1" i="1">
                            <a:latin typeface="Cambria Math" panose="02040503050406030204" pitchFamily="18" charset="0"/>
                          </a:rPr>
                          <m:t>𝒇</m:t>
                        </m:r>
                      </m:oMath>
                    </m:oMathPara>
                  </a14:m>
                  <a:endParaRPr lang="de-DE" sz="2800" dirty="0"/>
                </a:p>
              </p:txBody>
            </p:sp>
          </mc:Choice>
          <mc:Fallback xmlns="">
            <p:sp>
              <p:nvSpPr>
                <p:cNvPr id="5" name="Rechteck 4"/>
                <p:cNvSpPr>
                  <a:spLocks noRot="1" noChangeAspect="1" noMove="1" noResize="1" noEditPoints="1" noAdjustHandles="1" noChangeArrowheads="1" noChangeShapeType="1" noTextEdit="1"/>
                </p:cNvSpPr>
                <p:nvPr/>
              </p:nvSpPr>
              <p:spPr>
                <a:xfrm>
                  <a:off x="2405361" y="3785480"/>
                  <a:ext cx="289959" cy="337400"/>
                </a:xfrm>
                <a:prstGeom prst="rect">
                  <a:avLst/>
                </a:prstGeom>
                <a:blipFill>
                  <a:blip r:embed="rId4"/>
                  <a:stretch>
                    <a:fillRect b="-38182"/>
                  </a:stretch>
                </a:blipFill>
              </p:spPr>
              <p:txBody>
                <a:bodyPr/>
                <a:lstStyle/>
                <a:p>
                  <a:r>
                    <a:rPr lang="de-DE">
                      <a:noFill/>
                    </a:rPr>
                    <a:t> </a:t>
                  </a:r>
                </a:p>
              </p:txBody>
            </p:sp>
          </mc:Fallback>
        </mc:AlternateContent>
        <p:sp>
          <p:nvSpPr>
            <p:cNvPr id="6" name="Ellipse 5"/>
            <p:cNvSpPr/>
            <p:nvPr/>
          </p:nvSpPr>
          <p:spPr>
            <a:xfrm>
              <a:off x="2305907" y="3785480"/>
              <a:ext cx="626988" cy="5933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 Verbindung mit Pfeil 6"/>
            <p:cNvCxnSpPr/>
            <p:nvPr/>
          </p:nvCxnSpPr>
          <p:spPr>
            <a:xfrm>
              <a:off x="1544651" y="3675005"/>
              <a:ext cx="741588" cy="32382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a:cxnSpLocks/>
            </p:cNvCxnSpPr>
            <p:nvPr/>
          </p:nvCxnSpPr>
          <p:spPr>
            <a:xfrm flipV="1">
              <a:off x="1544651" y="4197014"/>
              <a:ext cx="752106" cy="36644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hteck 9"/>
                <p:cNvSpPr/>
                <p:nvPr/>
              </p:nvSpPr>
              <p:spPr>
                <a:xfrm>
                  <a:off x="1198825" y="4378795"/>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tx1"/>
                                </a:solidFill>
                                <a:latin typeface="Cambria Math" panose="02040503050406030204" pitchFamily="18" charset="0"/>
                              </a:rPr>
                            </m:ctrlPr>
                          </m:sSubPr>
                          <m:e>
                            <m:r>
                              <a:rPr lang="de-DE" b="1" i="1">
                                <a:solidFill>
                                  <a:schemeClr val="tx1"/>
                                </a:solidFill>
                                <a:latin typeface="Cambria Math" panose="02040503050406030204" pitchFamily="18" charset="0"/>
                              </a:rPr>
                              <m:t>𝒙</m:t>
                            </m:r>
                          </m:e>
                          <m:sub>
                            <m:r>
                              <a:rPr lang="de-DE" b="1" i="0" smtClean="0">
                                <a:solidFill>
                                  <a:schemeClr val="tx1"/>
                                </a:solidFill>
                                <a:latin typeface="Cambria Math" panose="02040503050406030204" pitchFamily="18" charset="0"/>
                              </a:rPr>
                              <m:t>𝟐</m:t>
                            </m:r>
                          </m:sub>
                        </m:sSub>
                      </m:oMath>
                    </m:oMathPara>
                  </a14:m>
                  <a:endParaRPr lang="de-DE" dirty="0"/>
                </a:p>
              </p:txBody>
            </p:sp>
          </mc:Choice>
          <mc:Fallback xmlns="">
            <p:sp>
              <p:nvSpPr>
                <p:cNvPr id="10" name="Rechteck 9"/>
                <p:cNvSpPr>
                  <a:spLocks noRot="1" noChangeAspect="1" noMove="1" noResize="1" noEditPoints="1" noAdjustHandles="1" noChangeArrowheads="1" noChangeShapeType="1" noTextEdit="1"/>
                </p:cNvSpPr>
                <p:nvPr/>
              </p:nvSpPr>
              <p:spPr>
                <a:xfrm>
                  <a:off x="1198825" y="4378795"/>
                  <a:ext cx="481157" cy="369332"/>
                </a:xfrm>
                <a:prstGeom prst="rect">
                  <a:avLst/>
                </a:prstGeom>
                <a:blipFill>
                  <a:blip r:embed="rId5"/>
                  <a:stretch>
                    <a:fillRect/>
                  </a:stretch>
                </a:blipFill>
              </p:spPr>
              <p:txBody>
                <a:bodyPr/>
                <a:lstStyle/>
                <a:p>
                  <a:r>
                    <a:rPr lang="de-DE">
                      <a:noFill/>
                    </a:rPr>
                    <a:t> </a:t>
                  </a:r>
                </a:p>
              </p:txBody>
            </p:sp>
          </mc:Fallback>
        </mc:AlternateContent>
        <p:cxnSp>
          <p:nvCxnSpPr>
            <p:cNvPr id="14" name="Gerade Verbindung mit Pfeil 13"/>
            <p:cNvCxnSpPr/>
            <p:nvPr/>
          </p:nvCxnSpPr>
          <p:spPr>
            <a:xfrm>
              <a:off x="2991543" y="4067172"/>
              <a:ext cx="624837" cy="13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feld 14"/>
                <p:cNvSpPr txBox="1"/>
                <p:nvPr/>
              </p:nvSpPr>
              <p:spPr>
                <a:xfrm>
                  <a:off x="3616380" y="3884715"/>
                  <a:ext cx="395750" cy="238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𝑦</m:t>
                        </m:r>
                      </m:oMath>
                    </m:oMathPara>
                  </a14:m>
                  <a:endParaRPr lang="de-DE" dirty="0"/>
                </a:p>
              </p:txBody>
            </p:sp>
          </mc:Choice>
          <mc:Fallback xmlns="">
            <p:sp>
              <p:nvSpPr>
                <p:cNvPr id="15" name="Textfeld 14"/>
                <p:cNvSpPr txBox="1">
                  <a:spLocks noRot="1" noChangeAspect="1" noMove="1" noResize="1" noEditPoints="1" noAdjustHandles="1" noChangeArrowheads="1" noChangeShapeType="1" noTextEdit="1"/>
                </p:cNvSpPr>
                <p:nvPr/>
              </p:nvSpPr>
              <p:spPr>
                <a:xfrm>
                  <a:off x="3616380" y="3884715"/>
                  <a:ext cx="395750" cy="238165"/>
                </a:xfrm>
                <a:prstGeom prst="rect">
                  <a:avLst/>
                </a:prstGeom>
                <a:blipFill>
                  <a:blip r:embed="rId6"/>
                  <a:stretch>
                    <a:fillRect b="-94872"/>
                  </a:stretch>
                </a:blipFill>
              </p:spPr>
              <p:txBody>
                <a:bodyPr/>
                <a:lstStyle/>
                <a:p>
                  <a:r>
                    <a:rPr lang="de-DE">
                      <a:noFill/>
                    </a:rPr>
                    <a:t> </a:t>
                  </a:r>
                </a:p>
              </p:txBody>
            </p:sp>
          </mc:Fallback>
        </mc:AlternateContent>
      </p:grpSp>
      <mc:AlternateContent xmlns:mc="http://schemas.openxmlformats.org/markup-compatibility/2006" xmlns:a14="http://schemas.microsoft.com/office/drawing/2010/main">
        <mc:Choice Requires="a14">
          <p:sp>
            <p:nvSpPr>
              <p:cNvPr id="16" name="Rechteck 15"/>
              <p:cNvSpPr/>
              <p:nvPr/>
            </p:nvSpPr>
            <p:spPr>
              <a:xfrm>
                <a:off x="171114" y="1879429"/>
                <a:ext cx="26337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2400" b="1" i="1">
                          <a:latin typeface="Cambria Math" panose="02040503050406030204" pitchFamily="18" charset="0"/>
                        </a:rPr>
                        <m:t>𝒇</m:t>
                      </m:r>
                      <m:r>
                        <a:rPr lang="de-DE" sz="2400" b="1">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a:latin typeface="Cambria Math" panose="02040503050406030204" pitchFamily="18" charset="0"/>
                            </a:rPr>
                            <m:t>𝟏</m:t>
                          </m:r>
                        </m:sub>
                      </m:sSub>
                      <m:sSub>
                        <m:sSubPr>
                          <m:ctrlPr>
                            <a:rPr lang="de-DE" sz="2400" b="1" i="1" smtClean="0">
                              <a:solidFill>
                                <a:srgbClr val="FF0000"/>
                              </a:solidFill>
                              <a:latin typeface="Cambria Math" panose="02040503050406030204" pitchFamily="18" charset="0"/>
                            </a:rPr>
                          </m:ctrlPr>
                        </m:sSubPr>
                        <m:e>
                          <m:r>
                            <a:rPr lang="de-DE" sz="2400" b="1" i="1">
                              <a:solidFill>
                                <a:srgbClr val="FF0000"/>
                              </a:solidFill>
                              <a:latin typeface="Cambria Math" panose="02040503050406030204" pitchFamily="18" charset="0"/>
                            </a:rPr>
                            <m:t>𝒙</m:t>
                          </m:r>
                        </m:e>
                        <m:sub>
                          <m:r>
                            <a:rPr lang="de-DE" sz="2400" b="1">
                              <a:solidFill>
                                <a:srgbClr val="FF0000"/>
                              </a:solidFill>
                              <a:latin typeface="Cambria Math" panose="02040503050406030204" pitchFamily="18" charset="0"/>
                            </a:rPr>
                            <m:t>𝟏</m:t>
                          </m:r>
                        </m:sub>
                      </m:sSub>
                      <m:r>
                        <a:rPr lang="de-DE" sz="2400" b="1">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a:latin typeface="Cambria Math" panose="02040503050406030204" pitchFamily="18" charset="0"/>
                            </a:rPr>
                            <m:t>𝟐</m:t>
                          </m:r>
                        </m:sub>
                      </m:sSub>
                      <m:sSub>
                        <m:sSubPr>
                          <m:ctrlPr>
                            <a:rPr lang="de-DE" sz="2400" b="1" i="1" smtClean="0">
                              <a:solidFill>
                                <a:srgbClr val="FF0000"/>
                              </a:solidFill>
                              <a:latin typeface="Cambria Math" panose="02040503050406030204" pitchFamily="18" charset="0"/>
                            </a:rPr>
                          </m:ctrlPr>
                        </m:sSubPr>
                        <m:e>
                          <m:r>
                            <a:rPr lang="de-DE" sz="2400" b="1" i="1">
                              <a:solidFill>
                                <a:srgbClr val="FF0000"/>
                              </a:solidFill>
                              <a:latin typeface="Cambria Math" panose="02040503050406030204" pitchFamily="18" charset="0"/>
                            </a:rPr>
                            <m:t>𝒙</m:t>
                          </m:r>
                        </m:e>
                        <m:sub>
                          <m:r>
                            <a:rPr lang="de-DE" sz="2400" b="1">
                              <a:solidFill>
                                <a:srgbClr val="FF0000"/>
                              </a:solidFill>
                              <a:latin typeface="Cambria Math" panose="02040503050406030204" pitchFamily="18" charset="0"/>
                            </a:rPr>
                            <m:t>𝟐</m:t>
                          </m:r>
                        </m:sub>
                      </m:sSub>
                    </m:oMath>
                  </m:oMathPara>
                </a14:m>
                <a:endParaRPr lang="de-DE" sz="2400" dirty="0">
                  <a:latin typeface="Arial Nova Light" panose="020B0304020202020204" pitchFamily="34" charset="0"/>
                </a:endParaRPr>
              </a:p>
            </p:txBody>
          </p:sp>
        </mc:Choice>
        <mc:Fallback xmlns="">
          <p:sp>
            <p:nvSpPr>
              <p:cNvPr id="16" name="Rechteck 15"/>
              <p:cNvSpPr>
                <a:spLocks noRot="1" noChangeAspect="1" noMove="1" noResize="1" noEditPoints="1" noAdjustHandles="1" noChangeArrowheads="1" noChangeShapeType="1" noTextEdit="1"/>
              </p:cNvSpPr>
              <p:nvPr/>
            </p:nvSpPr>
            <p:spPr>
              <a:xfrm>
                <a:off x="171114" y="1879429"/>
                <a:ext cx="2633798" cy="461665"/>
              </a:xfrm>
              <a:prstGeom prst="rect">
                <a:avLst/>
              </a:prstGeom>
              <a:blipFill>
                <a:blip r:embed="rId7"/>
                <a:stretch>
                  <a:fillRect b="-19737"/>
                </a:stretch>
              </a:blipFill>
            </p:spPr>
            <p:txBody>
              <a:bodyPr/>
              <a:lstStyle/>
              <a:p>
                <a:r>
                  <a:rPr lang="de-DE">
                    <a:noFill/>
                  </a:rPr>
                  <a:t> </a:t>
                </a:r>
              </a:p>
            </p:txBody>
          </p:sp>
        </mc:Fallback>
      </mc:AlternateContent>
      <p:grpSp>
        <p:nvGrpSpPr>
          <p:cNvPr id="17" name="Gruppieren 16"/>
          <p:cNvGrpSpPr/>
          <p:nvPr/>
        </p:nvGrpSpPr>
        <p:grpSpPr>
          <a:xfrm>
            <a:off x="374163" y="2558433"/>
            <a:ext cx="2564028" cy="769441"/>
            <a:chOff x="5640859" y="2562165"/>
            <a:chExt cx="2564028" cy="769441"/>
          </a:xfrm>
        </p:grpSpPr>
        <mc:AlternateContent xmlns:mc="http://schemas.openxmlformats.org/markup-compatibility/2006" xmlns:a14="http://schemas.microsoft.com/office/drawing/2010/main">
          <mc:Choice Requires="a14">
            <p:sp>
              <p:nvSpPr>
                <p:cNvPr id="18" name="Textfeld 17"/>
                <p:cNvSpPr txBox="1"/>
                <p:nvPr/>
              </p:nvSpPr>
              <p:spPr>
                <a:xfrm>
                  <a:off x="5640859" y="2656704"/>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chemeClr val="accent6">
                                <a:lumMod val="75000"/>
                              </a:schemeClr>
                            </a:solidFill>
                            <a:latin typeface="Cambria Math" panose="02040503050406030204" pitchFamily="18" charset="0"/>
                          </a:rPr>
                          <m:t>𝒚</m:t>
                        </m:r>
                        <m:r>
                          <a:rPr lang="de-DE" sz="2000" b="1" i="0">
                            <a:solidFill>
                              <a:schemeClr val="accent6">
                                <a:lumMod val="75000"/>
                              </a:schemeClr>
                            </a:solidFill>
                            <a:latin typeface="Cambria Math" panose="02040503050406030204" pitchFamily="18" charset="0"/>
                          </a:rPr>
                          <m:t>=</m:t>
                        </m:r>
                        <m:r>
                          <a:rPr lang="de-DE" sz="2000" b="1" i="0">
                            <a:solidFill>
                              <a:schemeClr val="accent6">
                                <a:lumMod val="75000"/>
                              </a:schemeClr>
                            </a:solidFill>
                            <a:latin typeface="Cambria Math" panose="02040503050406030204" pitchFamily="18" charset="0"/>
                          </a:rPr>
                          <m:t>𝟏</m:t>
                        </m:r>
                      </m:oMath>
                    </m:oMathPara>
                  </a14:m>
                  <a:endParaRPr lang="de-DE" sz="2000" b="1" dirty="0">
                    <a:solidFill>
                      <a:schemeClr val="accent6">
                        <a:lumMod val="75000"/>
                      </a:schemeClr>
                    </a:solidFill>
                  </a:endParaRPr>
                </a:p>
              </p:txBody>
            </p:sp>
          </mc:Choice>
          <mc:Fallback xmlns="">
            <p:sp>
              <p:nvSpPr>
                <p:cNvPr id="18" name="Textfeld 17"/>
                <p:cNvSpPr txBox="1">
                  <a:spLocks noRot="1" noChangeAspect="1" noMove="1" noResize="1" noEditPoints="1" noAdjustHandles="1" noChangeArrowheads="1" noChangeShapeType="1" noTextEdit="1"/>
                </p:cNvSpPr>
                <p:nvPr/>
              </p:nvSpPr>
              <p:spPr>
                <a:xfrm>
                  <a:off x="5640859" y="2656704"/>
                  <a:ext cx="1143000" cy="307777"/>
                </a:xfrm>
                <a:prstGeom prst="rect">
                  <a:avLst/>
                </a:prstGeom>
                <a:blipFill>
                  <a:blip r:embed="rId9"/>
                  <a:stretch>
                    <a:fillRect b="-26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p:cNvSpPr txBox="1"/>
                <p:nvPr/>
              </p:nvSpPr>
              <p:spPr>
                <a:xfrm>
                  <a:off x="5640859" y="2979870"/>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chemeClr val="accent6">
                                <a:lumMod val="75000"/>
                              </a:schemeClr>
                            </a:solidFill>
                            <a:latin typeface="Cambria Math" panose="02040503050406030204" pitchFamily="18" charset="0"/>
                          </a:rPr>
                          <m:t>𝒚</m:t>
                        </m:r>
                        <m:r>
                          <a:rPr lang="de-DE" sz="2000" b="1" i="0">
                            <a:solidFill>
                              <a:schemeClr val="accent6">
                                <a:lumMod val="75000"/>
                              </a:schemeClr>
                            </a:solidFill>
                            <a:latin typeface="Cambria Math" panose="02040503050406030204" pitchFamily="18" charset="0"/>
                          </a:rPr>
                          <m:t>=</m:t>
                        </m:r>
                        <m:r>
                          <a:rPr lang="de-DE" sz="2000" b="1" i="0" smtClean="0">
                            <a:solidFill>
                              <a:schemeClr val="accent6">
                                <a:lumMod val="75000"/>
                              </a:schemeClr>
                            </a:solidFill>
                            <a:latin typeface="Cambria Math" panose="02040503050406030204" pitchFamily="18" charset="0"/>
                          </a:rPr>
                          <m:t>𝟎</m:t>
                        </m:r>
                      </m:oMath>
                    </m:oMathPara>
                  </a14:m>
                  <a:endParaRPr lang="de-DE" sz="2000" b="1" dirty="0">
                    <a:solidFill>
                      <a:schemeClr val="accent6">
                        <a:lumMod val="75000"/>
                      </a:schemeClr>
                    </a:solidFill>
                  </a:endParaRPr>
                </a:p>
              </p:txBody>
            </p:sp>
          </mc:Choice>
          <mc:Fallback xmlns="">
            <p:sp>
              <p:nvSpPr>
                <p:cNvPr id="19" name="Textfeld 18"/>
                <p:cNvSpPr txBox="1">
                  <a:spLocks noRot="1" noChangeAspect="1" noMove="1" noResize="1" noEditPoints="1" noAdjustHandles="1" noChangeArrowheads="1" noChangeShapeType="1" noTextEdit="1"/>
                </p:cNvSpPr>
                <p:nvPr/>
              </p:nvSpPr>
              <p:spPr>
                <a:xfrm>
                  <a:off x="5640859" y="2979870"/>
                  <a:ext cx="1143000" cy="307777"/>
                </a:xfrm>
                <a:prstGeom prst="rect">
                  <a:avLst/>
                </a:prstGeom>
                <a:blipFill>
                  <a:blip r:embed="rId10"/>
                  <a:stretch>
                    <a:fillRect b="-26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Rechteck 19"/>
                <p:cNvSpPr/>
                <p:nvPr/>
              </p:nvSpPr>
              <p:spPr>
                <a:xfrm>
                  <a:off x="6654114" y="2562165"/>
                  <a:ext cx="1550773" cy="769441"/>
                </a:xfrm>
                <a:prstGeom prst="rect">
                  <a:avLst/>
                </a:prstGeom>
              </p:spPr>
              <p:txBody>
                <a:bodyPr wrap="square">
                  <a:spAutoFit/>
                </a:bodyPr>
                <a:lstStyle/>
                <a:p>
                  <a:r>
                    <a:rPr lang="de-DE" dirty="0"/>
                    <a:t>wenn</a:t>
                  </a:r>
                  <a:r>
                    <a:rPr lang="de-DE" sz="2000" dirty="0"/>
                    <a:t> </a:t>
                  </a:r>
                  <a:r>
                    <a:rPr lang="de-DE" sz="2400" b="1" dirty="0">
                      <a:solidFill>
                        <a:schemeClr val="accent2"/>
                      </a:solidFill>
                    </a:rPr>
                    <a:t>f </a:t>
                  </a:r>
                  <a14:m>
                    <m:oMath xmlns:m="http://schemas.openxmlformats.org/officeDocument/2006/math">
                      <m:r>
                        <a:rPr lang="de-DE" b="1" i="1" smtClean="0">
                          <a:latin typeface="Cambria Math" panose="02040503050406030204" pitchFamily="18" charset="0"/>
                          <a:ea typeface="Cambria Math" panose="02040503050406030204" pitchFamily="18" charset="0"/>
                        </a:rPr>
                        <m:t>≥</m:t>
                      </m:r>
                    </m:oMath>
                  </a14:m>
                  <a:r>
                    <a:rPr lang="de-DE" sz="2400" dirty="0"/>
                    <a:t> </a:t>
                  </a:r>
                  <a:r>
                    <a:rPr lang="de-DE" sz="2400" dirty="0">
                      <a:solidFill>
                        <a:schemeClr val="accent2"/>
                      </a:solidFill>
                    </a:rPr>
                    <a:t>0</a:t>
                  </a:r>
                </a:p>
                <a:p>
                  <a:r>
                    <a:rPr lang="de-DE" sz="2000" dirty="0"/>
                    <a:t>sonst</a:t>
                  </a:r>
                </a:p>
              </p:txBody>
            </p:sp>
          </mc:Choice>
          <mc:Fallback xmlns="">
            <p:sp>
              <p:nvSpPr>
                <p:cNvPr id="20" name="Rechteck 19"/>
                <p:cNvSpPr>
                  <a:spLocks noRot="1" noChangeAspect="1" noMove="1" noResize="1" noEditPoints="1" noAdjustHandles="1" noChangeArrowheads="1" noChangeShapeType="1" noTextEdit="1"/>
                </p:cNvSpPr>
                <p:nvPr/>
              </p:nvSpPr>
              <p:spPr>
                <a:xfrm>
                  <a:off x="6654114" y="2562165"/>
                  <a:ext cx="1550773" cy="769441"/>
                </a:xfrm>
                <a:prstGeom prst="rect">
                  <a:avLst/>
                </a:prstGeom>
                <a:blipFill>
                  <a:blip r:embed="rId11"/>
                  <a:stretch>
                    <a:fillRect l="-4331" t="-6349" b="-13492"/>
                  </a:stretch>
                </a:blipFill>
              </p:spPr>
              <p:txBody>
                <a:bodyPr/>
                <a:lstStyle/>
                <a:p>
                  <a:r>
                    <a:rPr lang="de-DE">
                      <a:noFill/>
                    </a:rPr>
                    <a:t> </a:t>
                  </a:r>
                </a:p>
              </p:txBody>
            </p:sp>
          </mc:Fallback>
        </mc:AlternateContent>
        <p:sp>
          <p:nvSpPr>
            <p:cNvPr id="21" name="Geschweifte Klammer links 20"/>
            <p:cNvSpPr/>
            <p:nvPr/>
          </p:nvSpPr>
          <p:spPr>
            <a:xfrm>
              <a:off x="5640860" y="2747749"/>
              <a:ext cx="216244" cy="539898"/>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002060"/>
                </a:solidFill>
              </a:endParaRPr>
            </a:p>
          </p:txBody>
        </p:sp>
      </p:grpSp>
      <p:sp>
        <p:nvSpPr>
          <p:cNvPr id="38" name="Rechteck 37">
            <a:extLst>
              <a:ext uri="{FF2B5EF4-FFF2-40B4-BE49-F238E27FC236}">
                <a16:creationId xmlns:a16="http://schemas.microsoft.com/office/drawing/2014/main" id="{8D5DC8E7-479A-42A9-A885-825537B376B9}"/>
              </a:ext>
            </a:extLst>
          </p:cNvPr>
          <p:cNvSpPr/>
          <p:nvPr/>
        </p:nvSpPr>
        <p:spPr>
          <a:xfrm>
            <a:off x="0" y="0"/>
            <a:ext cx="12169302" cy="134575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latin typeface="Arial" panose="020B0604020202020204" pitchFamily="34" charset="0"/>
                <a:cs typeface="Arial" panose="020B0604020202020204" pitchFamily="34" charset="0"/>
              </a:rPr>
              <a:t>Perzeption 1957                     </a:t>
            </a:r>
            <a:r>
              <a:rPr lang="de-DE" b="1" dirty="0">
                <a:solidFill>
                  <a:schemeClr val="bg1">
                    <a:lumMod val="95000"/>
                  </a:schemeClr>
                </a:solidFill>
                <a:latin typeface="Arial Nova" panose="020B0504020202020204" pitchFamily="34" charset="0"/>
              </a:rPr>
              <a:t>Frank Rosenblatt</a:t>
            </a:r>
          </a:p>
          <a:p>
            <a:r>
              <a:rPr lang="de-DE" sz="1800" dirty="0">
                <a:latin typeface="Arial" panose="020B0604020202020204" pitchFamily="34" charset="0"/>
                <a:cs typeface="Arial" panose="020B0604020202020204" pitchFamily="34" charset="0"/>
              </a:rPr>
              <a:t>                                   Die Motivation hinter neuronalen Netzen</a:t>
            </a:r>
          </a:p>
        </p:txBody>
      </p:sp>
      <p:grpSp>
        <p:nvGrpSpPr>
          <p:cNvPr id="28" name="Gruppieren 27">
            <a:extLst>
              <a:ext uri="{FF2B5EF4-FFF2-40B4-BE49-F238E27FC236}">
                <a16:creationId xmlns:a16="http://schemas.microsoft.com/office/drawing/2014/main" id="{EF9A101F-A718-40C8-923E-7F5A7AFEDA6A}"/>
              </a:ext>
            </a:extLst>
          </p:cNvPr>
          <p:cNvGrpSpPr/>
          <p:nvPr/>
        </p:nvGrpSpPr>
        <p:grpSpPr>
          <a:xfrm>
            <a:off x="2848160" y="1794683"/>
            <a:ext cx="2761737" cy="1362208"/>
            <a:chOff x="2854147" y="1707617"/>
            <a:chExt cx="2761737" cy="1362208"/>
          </a:xfrm>
        </p:grpSpPr>
        <mc:AlternateContent xmlns:mc="http://schemas.openxmlformats.org/markup-compatibility/2006" xmlns:a14="http://schemas.microsoft.com/office/drawing/2010/main">
          <mc:Choice Requires="a14">
            <p:sp>
              <p:nvSpPr>
                <p:cNvPr id="47" name="Rechteck 46"/>
                <p:cNvSpPr/>
                <p:nvPr/>
              </p:nvSpPr>
              <p:spPr>
                <a:xfrm>
                  <a:off x="4779016" y="1707617"/>
                  <a:ext cx="8146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solidFill>
                              <a:schemeClr val="accent6">
                                <a:lumMod val="75000"/>
                              </a:schemeClr>
                            </a:solidFill>
                            <a:latin typeface="Cambria Math" panose="02040503050406030204" pitchFamily="18" charset="0"/>
                          </a:rPr>
                          <m:t>𝒚</m:t>
                        </m:r>
                        <m:r>
                          <a:rPr lang="de-DE" b="1">
                            <a:solidFill>
                              <a:schemeClr val="accent6">
                                <a:lumMod val="75000"/>
                              </a:schemeClr>
                            </a:solidFill>
                            <a:latin typeface="Cambria Math" panose="02040503050406030204" pitchFamily="18" charset="0"/>
                          </a:rPr>
                          <m:t>=</m:t>
                        </m:r>
                        <m:r>
                          <a:rPr lang="de-DE" b="1">
                            <a:solidFill>
                              <a:schemeClr val="accent6">
                                <a:lumMod val="75000"/>
                              </a:schemeClr>
                            </a:solidFill>
                            <a:latin typeface="Cambria Math" panose="02040503050406030204" pitchFamily="18" charset="0"/>
                          </a:rPr>
                          <m:t>𝟏</m:t>
                        </m:r>
                      </m:oMath>
                    </m:oMathPara>
                  </a14:m>
                  <a:endParaRPr lang="de-DE" b="1" dirty="0">
                    <a:solidFill>
                      <a:schemeClr val="accent6">
                        <a:lumMod val="75000"/>
                      </a:schemeClr>
                    </a:solidFill>
                  </a:endParaRPr>
                </a:p>
              </p:txBody>
            </p:sp>
          </mc:Choice>
          <mc:Fallback xmlns="">
            <p:sp>
              <p:nvSpPr>
                <p:cNvPr id="47" name="Rechteck 46"/>
                <p:cNvSpPr>
                  <a:spLocks noRot="1" noChangeAspect="1" noMove="1" noResize="1" noEditPoints="1" noAdjustHandles="1" noChangeArrowheads="1" noChangeShapeType="1" noTextEdit="1"/>
                </p:cNvSpPr>
                <p:nvPr/>
              </p:nvSpPr>
              <p:spPr>
                <a:xfrm>
                  <a:off x="4779016" y="1707617"/>
                  <a:ext cx="814647" cy="369332"/>
                </a:xfrm>
                <a:prstGeom prst="rect">
                  <a:avLst/>
                </a:prstGeom>
                <a:blipFill>
                  <a:blip r:embed="rId12"/>
                  <a:stretch>
                    <a:fillRect b="-6557"/>
                  </a:stretch>
                </a:blipFill>
              </p:spPr>
              <p:txBody>
                <a:bodyPr/>
                <a:lstStyle/>
                <a:p>
                  <a:r>
                    <a:rPr lang="de-DE">
                      <a:noFill/>
                    </a:rPr>
                    <a:t> </a:t>
                  </a:r>
                </a:p>
              </p:txBody>
            </p:sp>
          </mc:Fallback>
        </mc:AlternateContent>
        <p:grpSp>
          <p:nvGrpSpPr>
            <p:cNvPr id="11" name="Gruppieren 10">
              <a:extLst>
                <a:ext uri="{FF2B5EF4-FFF2-40B4-BE49-F238E27FC236}">
                  <a16:creationId xmlns:a16="http://schemas.microsoft.com/office/drawing/2014/main" id="{904C917D-36E0-4B3E-9EAF-448DC76EB7CB}"/>
                </a:ext>
              </a:extLst>
            </p:cNvPr>
            <p:cNvGrpSpPr/>
            <p:nvPr/>
          </p:nvGrpSpPr>
          <p:grpSpPr>
            <a:xfrm>
              <a:off x="2854147" y="2024720"/>
              <a:ext cx="2761737" cy="1045105"/>
              <a:chOff x="4631052" y="1511510"/>
              <a:chExt cx="2761737" cy="1045105"/>
            </a:xfrm>
          </p:grpSpPr>
          <p:cxnSp>
            <p:nvCxnSpPr>
              <p:cNvPr id="39" name="Gerader Verbinder 38">
                <a:extLst>
                  <a:ext uri="{FF2B5EF4-FFF2-40B4-BE49-F238E27FC236}">
                    <a16:creationId xmlns:a16="http://schemas.microsoft.com/office/drawing/2014/main" id="{1CCB0180-FEA4-4A6E-8632-4967A566EE73}"/>
                  </a:ext>
                </a:extLst>
              </p:cNvPr>
              <p:cNvCxnSpPr/>
              <p:nvPr/>
            </p:nvCxnSpPr>
            <p:spPr>
              <a:xfrm>
                <a:off x="4631052" y="2556615"/>
                <a:ext cx="145191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C9FD7D42-F361-4BC4-A00A-5148545AB64D}"/>
                  </a:ext>
                </a:extLst>
              </p:cNvPr>
              <p:cNvCxnSpPr/>
              <p:nvPr/>
            </p:nvCxnSpPr>
            <p:spPr>
              <a:xfrm>
                <a:off x="6082971" y="1511510"/>
                <a:ext cx="130981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AA0B0D9E-A3B5-48CD-B163-7F68449EDBC6}"/>
                  </a:ext>
                </a:extLst>
              </p:cNvPr>
              <p:cNvCxnSpPr/>
              <p:nvPr/>
            </p:nvCxnSpPr>
            <p:spPr>
              <a:xfrm flipV="1">
                <a:off x="6067492" y="1511510"/>
                <a:ext cx="0" cy="102570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Rechteck 58">
                  <a:extLst>
                    <a:ext uri="{FF2B5EF4-FFF2-40B4-BE49-F238E27FC236}">
                      <a16:creationId xmlns:a16="http://schemas.microsoft.com/office/drawing/2014/main" id="{D77CC87F-F84A-452E-A585-49DE50C4305C}"/>
                    </a:ext>
                  </a:extLst>
                </p:cNvPr>
                <p:cNvSpPr/>
                <p:nvPr/>
              </p:nvSpPr>
              <p:spPr>
                <a:xfrm>
                  <a:off x="2880178" y="2693157"/>
                  <a:ext cx="8146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solidFill>
                              <a:schemeClr val="accent6">
                                <a:lumMod val="75000"/>
                              </a:schemeClr>
                            </a:solidFill>
                            <a:latin typeface="Cambria Math" panose="02040503050406030204" pitchFamily="18" charset="0"/>
                          </a:rPr>
                          <m:t>𝒚</m:t>
                        </m:r>
                        <m:r>
                          <a:rPr lang="de-DE" b="1">
                            <a:solidFill>
                              <a:schemeClr val="accent6">
                                <a:lumMod val="75000"/>
                              </a:schemeClr>
                            </a:solidFill>
                            <a:latin typeface="Cambria Math" panose="02040503050406030204" pitchFamily="18" charset="0"/>
                          </a:rPr>
                          <m:t>=</m:t>
                        </m:r>
                        <m:r>
                          <a:rPr lang="de-DE" b="1" i="0" smtClean="0">
                            <a:solidFill>
                              <a:schemeClr val="accent6">
                                <a:lumMod val="75000"/>
                              </a:schemeClr>
                            </a:solidFill>
                            <a:latin typeface="Cambria Math" panose="02040503050406030204" pitchFamily="18" charset="0"/>
                          </a:rPr>
                          <m:t>𝟎</m:t>
                        </m:r>
                      </m:oMath>
                    </m:oMathPara>
                  </a14:m>
                  <a:endParaRPr lang="de-DE" b="1" dirty="0">
                    <a:solidFill>
                      <a:schemeClr val="accent6">
                        <a:lumMod val="75000"/>
                      </a:schemeClr>
                    </a:solidFill>
                  </a:endParaRPr>
                </a:p>
              </p:txBody>
            </p:sp>
          </mc:Choice>
          <mc:Fallback xmlns="">
            <p:sp>
              <p:nvSpPr>
                <p:cNvPr id="59" name="Rechteck 58">
                  <a:extLst>
                    <a:ext uri="{FF2B5EF4-FFF2-40B4-BE49-F238E27FC236}">
                      <a16:creationId xmlns:a16="http://schemas.microsoft.com/office/drawing/2014/main" id="{D77CC87F-F84A-452E-A585-49DE50C4305C}"/>
                    </a:ext>
                  </a:extLst>
                </p:cNvPr>
                <p:cNvSpPr>
                  <a:spLocks noRot="1" noChangeAspect="1" noMove="1" noResize="1" noEditPoints="1" noAdjustHandles="1" noChangeArrowheads="1" noChangeShapeType="1" noTextEdit="1"/>
                </p:cNvSpPr>
                <p:nvPr/>
              </p:nvSpPr>
              <p:spPr>
                <a:xfrm>
                  <a:off x="2880178" y="2693157"/>
                  <a:ext cx="814647" cy="369332"/>
                </a:xfrm>
                <a:prstGeom prst="rect">
                  <a:avLst/>
                </a:prstGeom>
                <a:blipFill>
                  <a:blip r:embed="rId13"/>
                  <a:stretch>
                    <a:fillRect b="-6557"/>
                  </a:stretch>
                </a:blipFill>
              </p:spPr>
              <p:txBody>
                <a:bodyPr/>
                <a:lstStyle/>
                <a:p>
                  <a:r>
                    <a:rPr lang="de-DE">
                      <a:noFill/>
                    </a:rPr>
                    <a:t> </a:t>
                  </a:r>
                </a:p>
              </p:txBody>
            </p:sp>
          </mc:Fallback>
        </mc:AlternateContent>
      </p:grpSp>
      <p:cxnSp>
        <p:nvCxnSpPr>
          <p:cNvPr id="26" name="Gerader Verbinder 25"/>
          <p:cNvCxnSpPr/>
          <p:nvPr/>
        </p:nvCxnSpPr>
        <p:spPr>
          <a:xfrm>
            <a:off x="2864279" y="3099716"/>
            <a:ext cx="28173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flipH="1" flipV="1">
            <a:off x="4259982" y="1865628"/>
            <a:ext cx="12968" cy="1234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4272949" y="2088976"/>
            <a:ext cx="14519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a:off x="3571703" y="3067285"/>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5681620" y="3042572"/>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2821030" y="3042572"/>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4927857" y="3053944"/>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hteck 48"/>
              <p:cNvSpPr/>
              <p:nvPr/>
            </p:nvSpPr>
            <p:spPr>
              <a:xfrm>
                <a:off x="3943699" y="1979887"/>
                <a:ext cx="3449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49" name="Rechteck 48"/>
              <p:cNvSpPr>
                <a:spLocks noRot="1" noChangeAspect="1" noMove="1" noResize="1" noEditPoints="1" noAdjustHandles="1" noChangeArrowheads="1" noChangeShapeType="1" noTextEdit="1"/>
              </p:cNvSpPr>
              <p:nvPr/>
            </p:nvSpPr>
            <p:spPr>
              <a:xfrm>
                <a:off x="3943699" y="1979887"/>
                <a:ext cx="344966" cy="338554"/>
              </a:xfrm>
              <a:prstGeom prst="rect">
                <a:avLst/>
              </a:prstGeom>
              <a:blipFill>
                <a:blip r:embed="rId1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0" name="Rechteck 49"/>
              <p:cNvSpPr/>
              <p:nvPr/>
            </p:nvSpPr>
            <p:spPr>
              <a:xfrm>
                <a:off x="4166001" y="1649711"/>
                <a:ext cx="35458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600" b="1" i="1" smtClean="0">
                          <a:solidFill>
                            <a:schemeClr val="accent3">
                              <a:lumMod val="50000"/>
                            </a:schemeClr>
                          </a:solidFill>
                          <a:latin typeface="Cambria Math" panose="02040503050406030204" pitchFamily="18" charset="0"/>
                        </a:rPr>
                        <m:t>𝒚</m:t>
                      </m:r>
                    </m:oMath>
                  </m:oMathPara>
                </a14:m>
                <a:endParaRPr lang="de-DE" dirty="0">
                  <a:solidFill>
                    <a:schemeClr val="accent3">
                      <a:lumMod val="50000"/>
                    </a:schemeClr>
                  </a:solidFill>
                </a:endParaRPr>
              </a:p>
            </p:txBody>
          </p:sp>
        </mc:Choice>
        <mc:Fallback xmlns="">
          <p:sp>
            <p:nvSpPr>
              <p:cNvPr id="50" name="Rechteck 49"/>
              <p:cNvSpPr>
                <a:spLocks noRot="1" noChangeAspect="1" noMove="1" noResize="1" noEditPoints="1" noAdjustHandles="1" noChangeArrowheads="1" noChangeShapeType="1" noTextEdit="1"/>
              </p:cNvSpPr>
              <p:nvPr/>
            </p:nvSpPr>
            <p:spPr>
              <a:xfrm>
                <a:off x="4166001" y="1649711"/>
                <a:ext cx="354584" cy="338554"/>
              </a:xfrm>
              <a:prstGeom prst="rect">
                <a:avLst/>
              </a:prstGeom>
              <a:blipFill>
                <a:blip r:embed="rId15"/>
                <a:stretch>
                  <a:fillRect b="-363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Rechteck 52"/>
              <p:cNvSpPr/>
              <p:nvPr/>
            </p:nvSpPr>
            <p:spPr>
              <a:xfrm>
                <a:off x="4725770" y="3178495"/>
                <a:ext cx="404173"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53" name="Rechteck 52"/>
              <p:cNvSpPr>
                <a:spLocks noRot="1" noChangeAspect="1" noMove="1" noResize="1" noEditPoints="1" noAdjustHandles="1" noChangeArrowheads="1" noChangeShapeType="1" noTextEdit="1"/>
              </p:cNvSpPr>
              <p:nvPr/>
            </p:nvSpPr>
            <p:spPr>
              <a:xfrm>
                <a:off x="4725770" y="3178495"/>
                <a:ext cx="404173" cy="338554"/>
              </a:xfrm>
              <a:prstGeom prst="rect">
                <a:avLst/>
              </a:prstGeom>
              <a:blipFill>
                <a:blip r:embed="rId1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4" name="Rechteck 53"/>
              <p:cNvSpPr/>
              <p:nvPr/>
            </p:nvSpPr>
            <p:spPr>
              <a:xfrm>
                <a:off x="5514098" y="3098177"/>
                <a:ext cx="367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a:latin typeface="Cambria Math" panose="02040503050406030204" pitchFamily="18" charset="0"/>
                        </a:rPr>
                        <m:t>𝒇</m:t>
                      </m:r>
                    </m:oMath>
                  </m:oMathPara>
                </a14:m>
                <a:endParaRPr lang="de-DE" dirty="0"/>
              </a:p>
            </p:txBody>
          </p:sp>
        </mc:Choice>
        <mc:Fallback xmlns="">
          <p:sp>
            <p:nvSpPr>
              <p:cNvPr id="54" name="Rechteck 53"/>
              <p:cNvSpPr>
                <a:spLocks noRot="1" noChangeAspect="1" noMove="1" noResize="1" noEditPoints="1" noAdjustHandles="1" noChangeArrowheads="1" noChangeShapeType="1" noTextEdit="1"/>
              </p:cNvSpPr>
              <p:nvPr/>
            </p:nvSpPr>
            <p:spPr>
              <a:xfrm>
                <a:off x="5514098" y="3098177"/>
                <a:ext cx="367408" cy="369332"/>
              </a:xfrm>
              <a:prstGeom prst="rect">
                <a:avLst/>
              </a:prstGeom>
              <a:blipFill>
                <a:blip r:embed="rId17"/>
                <a:stretch>
                  <a:fillRect b="-131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Rechteck 55">
                <a:extLst>
                  <a:ext uri="{FF2B5EF4-FFF2-40B4-BE49-F238E27FC236}">
                    <a16:creationId xmlns:a16="http://schemas.microsoft.com/office/drawing/2014/main" id="{B2BE767F-A87A-4B0D-8CCC-5719DE15539D}"/>
                  </a:ext>
                </a:extLst>
              </p:cNvPr>
              <p:cNvSpPr/>
              <p:nvPr/>
            </p:nvSpPr>
            <p:spPr>
              <a:xfrm>
                <a:off x="3273851" y="3156146"/>
                <a:ext cx="404173"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56" name="Rechteck 55">
                <a:extLst>
                  <a:ext uri="{FF2B5EF4-FFF2-40B4-BE49-F238E27FC236}">
                    <a16:creationId xmlns:a16="http://schemas.microsoft.com/office/drawing/2014/main" id="{B2BE767F-A87A-4B0D-8CCC-5719DE15539D}"/>
                  </a:ext>
                </a:extLst>
              </p:cNvPr>
              <p:cNvSpPr>
                <a:spLocks noRot="1" noChangeAspect="1" noMove="1" noResize="1" noEditPoints="1" noAdjustHandles="1" noChangeArrowheads="1" noChangeShapeType="1" noTextEdit="1"/>
              </p:cNvSpPr>
              <p:nvPr/>
            </p:nvSpPr>
            <p:spPr>
              <a:xfrm>
                <a:off x="3273851" y="3156146"/>
                <a:ext cx="404173" cy="338554"/>
              </a:xfrm>
              <a:prstGeom prst="rect">
                <a:avLst/>
              </a:prstGeom>
              <a:blipFill>
                <a:blip r:embed="rId18"/>
                <a:stretch>
                  <a:fillRect r="-6061"/>
                </a:stretch>
              </a:blipFill>
            </p:spPr>
            <p:txBody>
              <a:bodyPr/>
              <a:lstStyle/>
              <a:p>
                <a:r>
                  <a:rPr lang="de-DE">
                    <a:noFill/>
                  </a:rPr>
                  <a:t> </a:t>
                </a:r>
              </a:p>
            </p:txBody>
          </p:sp>
        </mc:Fallback>
      </mc:AlternateContent>
      <p:pic>
        <p:nvPicPr>
          <p:cNvPr id="44" name="Grafik 43">
            <a:extLst>
              <a:ext uri="{FF2B5EF4-FFF2-40B4-BE49-F238E27FC236}">
                <a16:creationId xmlns:a16="http://schemas.microsoft.com/office/drawing/2014/main" id="{C80CBDDF-90B9-4111-9AB2-3C29D01A71D1}"/>
              </a:ext>
            </a:extLst>
          </p:cNvPr>
          <p:cNvPicPr>
            <a:picLocks noChangeAspect="1"/>
          </p:cNvPicPr>
          <p:nvPr/>
        </p:nvPicPr>
        <p:blipFill>
          <a:blip r:embed="rId19"/>
          <a:stretch>
            <a:fillRect/>
          </a:stretch>
        </p:blipFill>
        <p:spPr>
          <a:xfrm>
            <a:off x="11021931" y="0"/>
            <a:ext cx="1170069" cy="1336431"/>
          </a:xfrm>
          <a:prstGeom prst="rect">
            <a:avLst/>
          </a:prstGeom>
        </p:spPr>
      </p:pic>
      <p:sp>
        <p:nvSpPr>
          <p:cNvPr id="65" name="Textfeld 64">
            <a:extLst>
              <a:ext uri="{FF2B5EF4-FFF2-40B4-BE49-F238E27FC236}">
                <a16:creationId xmlns:a16="http://schemas.microsoft.com/office/drawing/2014/main" id="{59224B9E-5B8E-4BBD-A8CC-E7C961018144}"/>
              </a:ext>
            </a:extLst>
          </p:cNvPr>
          <p:cNvSpPr txBox="1"/>
          <p:nvPr/>
        </p:nvSpPr>
        <p:spPr>
          <a:xfrm>
            <a:off x="5796819" y="1360310"/>
            <a:ext cx="6363238" cy="1384995"/>
          </a:xfrm>
          <a:prstGeom prst="rect">
            <a:avLst/>
          </a:prstGeom>
          <a:solidFill>
            <a:schemeClr val="accent2">
              <a:lumMod val="40000"/>
              <a:lumOff val="60000"/>
            </a:schemeClr>
          </a:solidFill>
        </p:spPr>
        <p:txBody>
          <a:bodyPr wrap="square">
            <a:spAutoFit/>
          </a:bodyPr>
          <a:lstStyle/>
          <a:p>
            <a:pPr algn="just"/>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Frank Rosenblatt hat einen Lernalgorithmus entwickelt, mit welchem ein künstliches Neuron auf </a:t>
            </a:r>
            <a:r>
              <a:rPr lang="de-DE" sz="16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Referenzdaten</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400" dirty="0">
                <a:solidFill>
                  <a:schemeClr val="bg2">
                    <a:lumMod val="25000"/>
                  </a:schemeClr>
                </a:solidFill>
                <a:effectLst/>
                <a:latin typeface="Amasis MT Pro" panose="02040504050005020304" pitchFamily="18" charset="0"/>
                <a:ea typeface="Calibri" panose="020F0502020204030204" pitchFamily="34" charset="0"/>
                <a:cs typeface="Times New Roman" panose="02020603050405020304" pitchFamily="18" charset="0"/>
              </a:rPr>
              <a:t>x</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0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y</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trainiert wird. Ziel ist es, die </a:t>
            </a:r>
            <a:r>
              <a:rPr lang="de-DE" sz="16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Parameter</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400" i="1"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w</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zu </a:t>
            </a:r>
            <a:r>
              <a:rPr lang="de-DE"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verstärken</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wenn ein </a:t>
            </a:r>
            <a:r>
              <a:rPr lang="de-DE" sz="16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Eingang </a:t>
            </a:r>
            <a:r>
              <a:rPr lang="de-DE" sz="2400" dirty="0">
                <a:solidFill>
                  <a:srgbClr val="7030A0"/>
                </a:solidFill>
                <a:effectLst/>
                <a:latin typeface="Amasis MT Pro" panose="02040504050005020304" pitchFamily="18" charset="0"/>
                <a:ea typeface="Calibri" panose="020F0502020204030204" pitchFamily="34" charset="0"/>
                <a:cs typeface="Times New Roman" panose="02020603050405020304" pitchFamily="18" charset="0"/>
              </a:rPr>
              <a:t>x</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gleichzeitig mit dem Ausgang </a:t>
            </a:r>
            <a:r>
              <a:rPr lang="de-DE" sz="2000" b="1" dirty="0">
                <a:solidFill>
                  <a:schemeClr val="bg2">
                    <a:lumMod val="25000"/>
                  </a:schemeClr>
                </a:solidFill>
                <a:latin typeface="Arial" panose="020B0604020202020204" pitchFamily="34" charset="0"/>
                <a:ea typeface="Calibri" panose="020F0502020204030204" pitchFamily="34" charset="0"/>
                <a:cs typeface="Times New Roman" panose="02020603050405020304" pitchFamily="18" charset="0"/>
              </a:rPr>
              <a:t>y</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in den Daten </a:t>
            </a:r>
            <a:r>
              <a:rPr lang="de-DE"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aktiviert</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wird.</a:t>
            </a:r>
          </a:p>
        </p:txBody>
      </p:sp>
      <mc:AlternateContent xmlns:mc="http://schemas.openxmlformats.org/markup-compatibility/2006" xmlns:a14="http://schemas.microsoft.com/office/drawing/2010/main">
        <mc:Choice Requires="a14">
          <p:sp>
            <p:nvSpPr>
              <p:cNvPr id="66" name="Textfeld 65">
                <a:extLst>
                  <a:ext uri="{FF2B5EF4-FFF2-40B4-BE49-F238E27FC236}">
                    <a16:creationId xmlns:a16="http://schemas.microsoft.com/office/drawing/2014/main" id="{8EB692DD-5465-40FE-86F2-2DAA6F3F787B}"/>
                  </a:ext>
                </a:extLst>
              </p:cNvPr>
              <p:cNvSpPr txBox="1"/>
              <p:nvPr/>
            </p:nvSpPr>
            <p:spPr>
              <a:xfrm>
                <a:off x="6879220" y="3332383"/>
                <a:ext cx="3308470" cy="369332"/>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𝛼</m:t>
                      </m:r>
                      <m:d>
                        <m:dPr>
                          <m:ctrlPr>
                            <a:rPr lang="de-DE" sz="2400" i="1">
                              <a:latin typeface="Cambria Math" panose="02040503050406030204" pitchFamily="18" charset="0"/>
                            </a:rPr>
                          </m:ctrlPr>
                        </m:dPr>
                        <m:e>
                          <m:sSub>
                            <m:sSubPr>
                              <m:ctrlPr>
                                <a:rPr lang="de-DE" sz="2400" i="1">
                                  <a:latin typeface="Cambria Math" panose="02040503050406030204" pitchFamily="18" charset="0"/>
                                </a:rPr>
                              </m:ctrlPr>
                            </m:sSubPr>
                            <m:e>
                              <m:r>
                                <a:rPr lang="de-DE" sz="2400" i="1">
                                  <a:latin typeface="Cambria Math" panose="02040503050406030204" pitchFamily="18" charset="0"/>
                                </a:rPr>
                                <m:t>𝑦</m:t>
                              </m:r>
                            </m:e>
                            <m:sub>
                              <m:r>
                                <a:rPr lang="de-DE" sz="2400" b="0" i="1" smtClean="0">
                                  <a:latin typeface="Cambria Math" panose="02040503050406030204" pitchFamily="18" charset="0"/>
                                </a:rPr>
                                <m:t>𝑡𝑟𝑢𝑒</m:t>
                              </m:r>
                            </m:sub>
                          </m:sSub>
                          <m:r>
                            <a:rPr lang="de-DE" sz="2400" i="0">
                              <a:latin typeface="Cambria Math" panose="02040503050406030204" pitchFamily="18" charset="0"/>
                            </a:rPr>
                            <m:t>−</m:t>
                          </m:r>
                          <m:r>
                            <a:rPr lang="de-DE" sz="2400" i="1">
                              <a:latin typeface="Cambria Math" panose="02040503050406030204" pitchFamily="18" charset="0"/>
                            </a:rPr>
                            <m:t>𝑦</m:t>
                          </m:r>
                        </m:e>
                      </m:d>
                      <m:r>
                        <a:rPr lang="de-DE" sz="2400" b="0" i="1" smtClean="0">
                          <a:latin typeface="Cambria Math" panose="02040503050406030204" pitchFamily="18" charset="0"/>
                        </a:rPr>
                        <m:t>𝑋</m:t>
                      </m:r>
                    </m:oMath>
                  </m:oMathPara>
                </a14:m>
                <a:endParaRPr lang="de-DE" dirty="0"/>
              </a:p>
            </p:txBody>
          </p:sp>
        </mc:Choice>
        <mc:Fallback xmlns="">
          <p:sp>
            <p:nvSpPr>
              <p:cNvPr id="66" name="Textfeld 65">
                <a:extLst>
                  <a:ext uri="{FF2B5EF4-FFF2-40B4-BE49-F238E27FC236}">
                    <a16:creationId xmlns:a16="http://schemas.microsoft.com/office/drawing/2014/main" id="{8EB692DD-5465-40FE-86F2-2DAA6F3F787B}"/>
                  </a:ext>
                </a:extLst>
              </p:cNvPr>
              <p:cNvSpPr txBox="1">
                <a:spLocks noRot="1" noChangeAspect="1" noMove="1" noResize="1" noEditPoints="1" noAdjustHandles="1" noChangeArrowheads="1" noChangeShapeType="1" noTextEdit="1"/>
              </p:cNvSpPr>
              <p:nvPr/>
            </p:nvSpPr>
            <p:spPr>
              <a:xfrm>
                <a:off x="6879220" y="3332383"/>
                <a:ext cx="3308470" cy="369332"/>
              </a:xfrm>
              <a:prstGeom prst="rect">
                <a:avLst/>
              </a:prstGeom>
              <a:blipFill>
                <a:blip r:embed="rId20"/>
                <a:stretch>
                  <a:fillRect l="-1468" r="-1468" b="-24194"/>
                </a:stretch>
              </a:blipFill>
              <a:ln>
                <a:solidFill>
                  <a:schemeClr val="accent1"/>
                </a:solidFill>
              </a:ln>
            </p:spPr>
            <p:txBody>
              <a:bodyPr/>
              <a:lstStyle/>
              <a:p>
                <a:r>
                  <a:rPr lang="de-DE">
                    <a:noFill/>
                  </a:rPr>
                  <a:t> </a:t>
                </a:r>
              </a:p>
            </p:txBody>
          </p:sp>
        </mc:Fallback>
      </mc:AlternateContent>
      <p:sp>
        <p:nvSpPr>
          <p:cNvPr id="67" name="Textfeld 66">
            <a:extLst>
              <a:ext uri="{FF2B5EF4-FFF2-40B4-BE49-F238E27FC236}">
                <a16:creationId xmlns:a16="http://schemas.microsoft.com/office/drawing/2014/main" id="{A1258A2E-4BFE-4C5E-B4FE-0D3D57C564E7}"/>
              </a:ext>
            </a:extLst>
          </p:cNvPr>
          <p:cNvSpPr txBox="1"/>
          <p:nvPr/>
        </p:nvSpPr>
        <p:spPr>
          <a:xfrm>
            <a:off x="6794996" y="3982062"/>
            <a:ext cx="4366884" cy="1200329"/>
          </a:xfrm>
          <a:prstGeom prst="rect">
            <a:avLst/>
          </a:prstGeom>
          <a:solidFill>
            <a:schemeClr val="bg2">
              <a:lumMod val="90000"/>
            </a:schemeClr>
          </a:solidFill>
        </p:spPr>
        <p:txBody>
          <a:bodyPr wrap="square">
            <a:spAutoFit/>
          </a:bodyPr>
          <a:lstStyle/>
          <a:p>
            <a:r>
              <a:rPr lang="de-DE" b="1" dirty="0">
                <a:solidFill>
                  <a:srgbClr val="002060"/>
                </a:solidFill>
              </a:rPr>
              <a:t>𝑦_𝑡𝑟𝑢𝑒</a:t>
            </a:r>
            <a:r>
              <a:rPr lang="de-DE" dirty="0">
                <a:solidFill>
                  <a:srgbClr val="002060"/>
                </a:solidFill>
              </a:rPr>
              <a:t>: Referenzausgang</a:t>
            </a:r>
          </a:p>
          <a:p>
            <a:r>
              <a:rPr lang="de-DE" dirty="0">
                <a:solidFill>
                  <a:srgbClr val="002060"/>
                </a:solidFill>
              </a:rPr>
              <a:t>         </a:t>
            </a:r>
            <a:r>
              <a:rPr lang="de-DE" b="1" dirty="0">
                <a:solidFill>
                  <a:srgbClr val="002060"/>
                </a:solidFill>
              </a:rPr>
              <a:t>𝑦</a:t>
            </a:r>
            <a:r>
              <a:rPr lang="de-DE" dirty="0">
                <a:solidFill>
                  <a:srgbClr val="002060"/>
                </a:solidFill>
              </a:rPr>
              <a:t>:  Ausgang, den das Neuron produziert</a:t>
            </a:r>
          </a:p>
          <a:p>
            <a:r>
              <a:rPr lang="de-DE" dirty="0">
                <a:solidFill>
                  <a:srgbClr val="002060"/>
                </a:solidFill>
              </a:rPr>
              <a:t>         </a:t>
            </a:r>
            <a:r>
              <a:rPr lang="de-DE" b="1" dirty="0">
                <a:solidFill>
                  <a:srgbClr val="002060"/>
                </a:solidFill>
              </a:rPr>
              <a:t>X</a:t>
            </a:r>
            <a:r>
              <a:rPr lang="de-DE" dirty="0">
                <a:solidFill>
                  <a:srgbClr val="002060"/>
                </a:solidFill>
              </a:rPr>
              <a:t>:  Input vom Neuron </a:t>
            </a:r>
          </a:p>
          <a:p>
            <a:r>
              <a:rPr lang="de-DE" dirty="0">
                <a:solidFill>
                  <a:srgbClr val="002060"/>
                </a:solidFill>
              </a:rPr>
              <a:t>        </a:t>
            </a:r>
            <a:r>
              <a:rPr lang="de-DE" b="1" dirty="0">
                <a:solidFill>
                  <a:srgbClr val="002060"/>
                </a:solidFill>
              </a:rPr>
              <a:t>𝛼</a:t>
            </a:r>
            <a:r>
              <a:rPr lang="de-DE" dirty="0">
                <a:solidFill>
                  <a:srgbClr val="002060"/>
                </a:solidFill>
              </a:rPr>
              <a:t>:   Lernrate</a:t>
            </a:r>
          </a:p>
        </p:txBody>
      </p:sp>
      <p:sp>
        <p:nvSpPr>
          <p:cNvPr id="60" name="Rechteck: abgerundete Ecken 59">
            <a:extLst>
              <a:ext uri="{FF2B5EF4-FFF2-40B4-BE49-F238E27FC236}">
                <a16:creationId xmlns:a16="http://schemas.microsoft.com/office/drawing/2014/main" id="{E6049A55-062F-4063-B902-12B84F83F928}"/>
              </a:ext>
            </a:extLst>
          </p:cNvPr>
          <p:cNvSpPr/>
          <p:nvPr/>
        </p:nvSpPr>
        <p:spPr>
          <a:xfrm>
            <a:off x="841622" y="1948835"/>
            <a:ext cx="433329" cy="398558"/>
          </a:xfrm>
          <a:prstGeom prst="roundRect">
            <a:avLst>
              <a:gd name="adj" fmla="val 21122"/>
            </a:avLst>
          </a:prstGeom>
          <a:no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abgerundete Ecken 60">
            <a:extLst>
              <a:ext uri="{FF2B5EF4-FFF2-40B4-BE49-F238E27FC236}">
                <a16:creationId xmlns:a16="http://schemas.microsoft.com/office/drawing/2014/main" id="{E1829D8C-B0A8-406E-9C19-606B17805AC0}"/>
              </a:ext>
            </a:extLst>
          </p:cNvPr>
          <p:cNvSpPr/>
          <p:nvPr/>
        </p:nvSpPr>
        <p:spPr>
          <a:xfrm>
            <a:off x="1911001" y="1948835"/>
            <a:ext cx="457706" cy="398558"/>
          </a:xfrm>
          <a:prstGeom prst="roundRect">
            <a:avLst>
              <a:gd name="adj" fmla="val 21122"/>
            </a:avLst>
          </a:prstGeom>
          <a:no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30A4B209-E7AB-48E8-ACFB-F4F70F489E19}"/>
                  </a:ext>
                </a:extLst>
              </p:cNvPr>
              <p:cNvSpPr txBox="1"/>
              <p:nvPr/>
            </p:nvSpPr>
            <p:spPr>
              <a:xfrm>
                <a:off x="1686215" y="4331556"/>
                <a:ext cx="597891" cy="369332"/>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rPr>
                          </m:ctrlPr>
                        </m:sSubPr>
                        <m:e>
                          <m:r>
                            <a:rPr lang="de-DE" sz="1800" b="1" i="1">
                              <a:latin typeface="Cambria Math" panose="02040503050406030204" pitchFamily="18" charset="0"/>
                            </a:rPr>
                            <m:t>𝒘</m:t>
                          </m:r>
                        </m:e>
                        <m:sub>
                          <m:r>
                            <a:rPr lang="de-DE" sz="1800" b="1">
                              <a:latin typeface="Cambria Math" panose="02040503050406030204" pitchFamily="18" charset="0"/>
                            </a:rPr>
                            <m:t>𝟏</m:t>
                          </m:r>
                        </m:sub>
                      </m:sSub>
                    </m:oMath>
                  </m:oMathPara>
                </a14:m>
                <a:endParaRPr lang="de-DE" dirty="0"/>
              </a:p>
            </p:txBody>
          </p:sp>
        </mc:Choice>
        <mc:Fallback xmlns="">
          <p:sp>
            <p:nvSpPr>
              <p:cNvPr id="62" name="Textfeld 61">
                <a:extLst>
                  <a:ext uri="{FF2B5EF4-FFF2-40B4-BE49-F238E27FC236}">
                    <a16:creationId xmlns:a16="http://schemas.microsoft.com/office/drawing/2014/main" id="{30A4B209-E7AB-48E8-ACFB-F4F70F489E19}"/>
                  </a:ext>
                </a:extLst>
              </p:cNvPr>
              <p:cNvSpPr txBox="1">
                <a:spLocks noRot="1" noChangeAspect="1" noMove="1" noResize="1" noEditPoints="1" noAdjustHandles="1" noChangeArrowheads="1" noChangeShapeType="1" noTextEdit="1"/>
              </p:cNvSpPr>
              <p:nvPr/>
            </p:nvSpPr>
            <p:spPr>
              <a:xfrm>
                <a:off x="1686215" y="4331556"/>
                <a:ext cx="597891" cy="369332"/>
              </a:xfrm>
              <a:prstGeom prst="rect">
                <a:avLst/>
              </a:prstGeom>
              <a:blipFill>
                <a:blip r:embed="rId21"/>
                <a:stretch>
                  <a:fillRect/>
                </a:stretch>
              </a:blipFill>
            </p:spPr>
            <p:txBody>
              <a:bodyPr/>
              <a:lstStyle/>
              <a:p>
                <a:r>
                  <a:rPr lang="de-DE">
                    <a:noFill/>
                  </a:rPr>
                  <a:t> </a:t>
                </a:r>
              </a:p>
            </p:txBody>
          </p:sp>
        </mc:Fallback>
      </mc:AlternateContent>
      <p:grpSp>
        <p:nvGrpSpPr>
          <p:cNvPr id="64" name="Gruppieren 63">
            <a:extLst>
              <a:ext uri="{FF2B5EF4-FFF2-40B4-BE49-F238E27FC236}">
                <a16:creationId xmlns:a16="http://schemas.microsoft.com/office/drawing/2014/main" id="{6ECD9185-9C28-4976-9109-CD0314571686}"/>
              </a:ext>
            </a:extLst>
          </p:cNvPr>
          <p:cNvGrpSpPr/>
          <p:nvPr/>
        </p:nvGrpSpPr>
        <p:grpSpPr>
          <a:xfrm>
            <a:off x="1181100" y="3917295"/>
            <a:ext cx="3339485" cy="1282332"/>
            <a:chOff x="1141398" y="3924051"/>
            <a:chExt cx="3412727" cy="1282332"/>
          </a:xfrm>
        </p:grpSpPr>
        <p:sp>
          <p:nvSpPr>
            <p:cNvPr id="69" name="Abgerundetes Rechteck 19">
              <a:extLst>
                <a:ext uri="{FF2B5EF4-FFF2-40B4-BE49-F238E27FC236}">
                  <a16:creationId xmlns:a16="http://schemas.microsoft.com/office/drawing/2014/main" id="{07296950-6164-4274-9F37-2E94211C48CA}"/>
                </a:ext>
              </a:extLst>
            </p:cNvPr>
            <p:cNvSpPr/>
            <p:nvPr/>
          </p:nvSpPr>
          <p:spPr>
            <a:xfrm>
              <a:off x="1141398" y="3924051"/>
              <a:ext cx="471603" cy="421617"/>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Abgerundetes Rechteck 20">
              <a:extLst>
                <a:ext uri="{FF2B5EF4-FFF2-40B4-BE49-F238E27FC236}">
                  <a16:creationId xmlns:a16="http://schemas.microsoft.com/office/drawing/2014/main" id="{1B7A1C2E-4743-4753-BC96-25FD075DB410}"/>
                </a:ext>
              </a:extLst>
            </p:cNvPr>
            <p:cNvSpPr/>
            <p:nvPr/>
          </p:nvSpPr>
          <p:spPr>
            <a:xfrm>
              <a:off x="4101265" y="4588983"/>
              <a:ext cx="452860" cy="6174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1" name="Gerader Verbinder 70">
              <a:extLst>
                <a:ext uri="{FF2B5EF4-FFF2-40B4-BE49-F238E27FC236}">
                  <a16:creationId xmlns:a16="http://schemas.microsoft.com/office/drawing/2014/main" id="{45CD03C3-D2E0-437B-B18A-9AA51C5E67C5}"/>
                </a:ext>
              </a:extLst>
            </p:cNvPr>
            <p:cNvCxnSpPr>
              <a:cxnSpLocks/>
            </p:cNvCxnSpPr>
            <p:nvPr/>
          </p:nvCxnSpPr>
          <p:spPr>
            <a:xfrm>
              <a:off x="1656177" y="3957218"/>
              <a:ext cx="2465824" cy="63176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Datumsplatzhalter 3">
            <a:extLst>
              <a:ext uri="{FF2B5EF4-FFF2-40B4-BE49-F238E27FC236}">
                <a16:creationId xmlns:a16="http://schemas.microsoft.com/office/drawing/2014/main" id="{BC50A3C6-C2C0-4162-A30E-3BDBDE090776}"/>
              </a:ext>
            </a:extLst>
          </p:cNvPr>
          <p:cNvSpPr>
            <a:spLocks noGrp="1"/>
          </p:cNvSpPr>
          <p:nvPr>
            <p:ph type="dt" sz="half" idx="10"/>
          </p:nvPr>
        </p:nvSpPr>
        <p:spPr/>
        <p:txBody>
          <a:bodyPr/>
          <a:lstStyle/>
          <a:p>
            <a:fld id="{D3848855-6B4C-4AB6-BC01-EC1D52F05A71}" type="datetime1">
              <a:rPr lang="de-DE" smtClean="0"/>
              <a:t>24.04.2022</a:t>
            </a:fld>
            <a:endParaRPr lang="de-DE"/>
          </a:p>
        </p:txBody>
      </p:sp>
      <p:sp>
        <p:nvSpPr>
          <p:cNvPr id="9" name="Foliennummernplatzhalter 8">
            <a:extLst>
              <a:ext uri="{FF2B5EF4-FFF2-40B4-BE49-F238E27FC236}">
                <a16:creationId xmlns:a16="http://schemas.microsoft.com/office/drawing/2014/main" id="{F201C2BA-0BED-4786-800B-970B5C9E4F9A}"/>
              </a:ext>
            </a:extLst>
          </p:cNvPr>
          <p:cNvSpPr>
            <a:spLocks noGrp="1"/>
          </p:cNvSpPr>
          <p:nvPr>
            <p:ph type="sldNum" sz="quarter" idx="12"/>
          </p:nvPr>
        </p:nvSpPr>
        <p:spPr/>
        <p:txBody>
          <a:bodyPr/>
          <a:lstStyle/>
          <a:p>
            <a:fld id="{F7B85D95-4385-4A8C-B85C-EB91828EDBB4}" type="slidenum">
              <a:rPr lang="de-DE" smtClean="0"/>
              <a:t>8</a:t>
            </a:fld>
            <a:endParaRPr lang="de-DE"/>
          </a:p>
        </p:txBody>
      </p:sp>
    </p:spTree>
    <p:extLst>
      <p:ext uri="{BB962C8B-B14F-4D97-AF65-F5344CB8AC3E}">
        <p14:creationId xmlns:p14="http://schemas.microsoft.com/office/powerpoint/2010/main" val="1468826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circle(in)">
                                      <p:cBhvr>
                                        <p:cTn id="12" dur="2000"/>
                                        <p:tgtEl>
                                          <p:spTgt spid="61"/>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circle(in)">
                                      <p:cBhvr>
                                        <p:cTn id="15" dur="20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circle(in)">
                                      <p:cBhvr>
                                        <p:cTn id="20" dur="2000"/>
                                        <p:tgtEl>
                                          <p:spTgt spid="6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barn(inVertical)">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barn(inVertical)">
                                      <p:cBhvr>
                                        <p:cTn id="30" dur="5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hteck 168">
            <a:extLst>
              <a:ext uri="{FF2B5EF4-FFF2-40B4-BE49-F238E27FC236}">
                <a16:creationId xmlns:a16="http://schemas.microsoft.com/office/drawing/2014/main" id="{19B888C9-D21C-4CE3-BF6F-AD8CDD151278}"/>
              </a:ext>
            </a:extLst>
          </p:cNvPr>
          <p:cNvSpPr/>
          <p:nvPr/>
        </p:nvSpPr>
        <p:spPr>
          <a:xfrm>
            <a:off x="0" y="0"/>
            <a:ext cx="12182876" cy="9799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latin typeface="Arial" panose="020B0604020202020204" pitchFamily="34" charset="0"/>
                <a:cs typeface="Arial" panose="020B0604020202020204" pitchFamily="34" charset="0"/>
              </a:rPr>
              <a:t>                           KNN-  Das Multi-Klassen-</a:t>
            </a:r>
            <a:r>
              <a:rPr lang="de-DE" sz="3200" b="1" dirty="0" err="1">
                <a:latin typeface="Arial" panose="020B0604020202020204" pitchFamily="34" charset="0"/>
                <a:cs typeface="Arial" panose="020B0604020202020204" pitchFamily="34" charset="0"/>
              </a:rPr>
              <a:t>Perzeptron</a:t>
            </a:r>
            <a:endParaRPr lang="de-DE" sz="3200" b="1" dirty="0">
              <a:latin typeface="Arial" panose="020B0604020202020204" pitchFamily="34" charset="0"/>
              <a:cs typeface="Arial" panose="020B0604020202020204" pitchFamily="34" charset="0"/>
            </a:endParaRPr>
          </a:p>
        </p:txBody>
      </p:sp>
      <p:sp>
        <p:nvSpPr>
          <p:cNvPr id="100" name="Flussdiagramm: Auszug 99">
            <a:extLst>
              <a:ext uri="{FF2B5EF4-FFF2-40B4-BE49-F238E27FC236}">
                <a16:creationId xmlns:a16="http://schemas.microsoft.com/office/drawing/2014/main" id="{0F55FED9-71FB-4035-86BD-2E437D9CB8CB}"/>
              </a:ext>
            </a:extLst>
          </p:cNvPr>
          <p:cNvSpPr/>
          <p:nvPr/>
        </p:nvSpPr>
        <p:spPr>
          <a:xfrm rot="8310422">
            <a:off x="8127209" y="3172569"/>
            <a:ext cx="3954399" cy="1946234"/>
          </a:xfrm>
          <a:prstGeom prst="flowChartExtra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Flussdiagramm: Auszug 98">
            <a:extLst>
              <a:ext uri="{FF2B5EF4-FFF2-40B4-BE49-F238E27FC236}">
                <a16:creationId xmlns:a16="http://schemas.microsoft.com/office/drawing/2014/main" id="{EFBE338B-0F23-47DA-96CB-B94ED20782CB}"/>
              </a:ext>
            </a:extLst>
          </p:cNvPr>
          <p:cNvSpPr/>
          <p:nvPr/>
        </p:nvSpPr>
        <p:spPr>
          <a:xfrm rot="19083329">
            <a:off x="6738644" y="1681826"/>
            <a:ext cx="3946436" cy="2020287"/>
          </a:xfrm>
          <a:prstGeom prst="flowChartExtra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2" name="Flussdiagramm: Verbinder 1">
                <a:extLst>
                  <a:ext uri="{FF2B5EF4-FFF2-40B4-BE49-F238E27FC236}">
                    <a16:creationId xmlns:a16="http://schemas.microsoft.com/office/drawing/2014/main" id="{BB2D18E4-E29A-4A91-8EA1-06E793ACD175}"/>
                  </a:ext>
                </a:extLst>
              </p:cNvPr>
              <p:cNvSpPr/>
              <p:nvPr/>
            </p:nvSpPr>
            <p:spPr>
              <a:xfrm>
                <a:off x="2111203" y="2356786"/>
                <a:ext cx="623028" cy="636842"/>
              </a:xfrm>
              <a:prstGeom prst="flowChartConnector">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1" i="1" smtClean="0">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𝒇</m:t>
                          </m:r>
                        </m:e>
                        <m:sub>
                          <m:r>
                            <a:rPr lang="de-DE" b="1" i="1" smtClean="0">
                              <a:solidFill>
                                <a:srgbClr val="00B0F0"/>
                              </a:solidFill>
                              <a:latin typeface="Cambria Math" panose="02040503050406030204" pitchFamily="18" charset="0"/>
                            </a:rPr>
                            <m:t>𝟏</m:t>
                          </m:r>
                        </m:sub>
                      </m:sSub>
                    </m:oMath>
                  </m:oMathPara>
                </a14:m>
                <a:endParaRPr lang="de-DE" dirty="0">
                  <a:solidFill>
                    <a:srgbClr val="00B0F0"/>
                  </a:solidFill>
                </a:endParaRPr>
              </a:p>
            </p:txBody>
          </p:sp>
        </mc:Choice>
        <mc:Fallback xmlns="">
          <p:sp>
            <p:nvSpPr>
              <p:cNvPr id="2" name="Flussdiagramm: Verbinder 1">
                <a:extLst>
                  <a:ext uri="{FF2B5EF4-FFF2-40B4-BE49-F238E27FC236}">
                    <a16:creationId xmlns:a16="http://schemas.microsoft.com/office/drawing/2014/main" id="{BB2D18E4-E29A-4A91-8EA1-06E793ACD175}"/>
                  </a:ext>
                </a:extLst>
              </p:cNvPr>
              <p:cNvSpPr>
                <a:spLocks noRot="1" noChangeAspect="1" noMove="1" noResize="1" noEditPoints="1" noAdjustHandles="1" noChangeArrowheads="1" noChangeShapeType="1" noTextEdit="1"/>
              </p:cNvSpPr>
              <p:nvPr/>
            </p:nvSpPr>
            <p:spPr>
              <a:xfrm>
                <a:off x="2111203" y="2356786"/>
                <a:ext cx="623028" cy="636842"/>
              </a:xfrm>
              <a:prstGeom prst="flowChartConnector">
                <a:avLst/>
              </a:prstGeom>
              <a:blipFill>
                <a:blip r:embed="rId3"/>
                <a:stretch>
                  <a:fillRect/>
                </a:stretch>
              </a:blipFill>
              <a:ln>
                <a:solidFill>
                  <a:srgbClr val="00B0F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Flussdiagramm: Verbinder 2">
                <a:extLst>
                  <a:ext uri="{FF2B5EF4-FFF2-40B4-BE49-F238E27FC236}">
                    <a16:creationId xmlns:a16="http://schemas.microsoft.com/office/drawing/2014/main" id="{FF466977-8401-4563-B9DE-B54AAD6119DC}"/>
                  </a:ext>
                </a:extLst>
              </p:cNvPr>
              <p:cNvSpPr/>
              <p:nvPr/>
            </p:nvSpPr>
            <p:spPr>
              <a:xfrm>
                <a:off x="2022426" y="3926369"/>
                <a:ext cx="639676" cy="578370"/>
              </a:xfrm>
              <a:prstGeom prst="flowChartConnector">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1" i="1">
                              <a:solidFill>
                                <a:srgbClr val="7030A0"/>
                              </a:solidFill>
                              <a:latin typeface="Cambria Math" panose="02040503050406030204" pitchFamily="18" charset="0"/>
                            </a:rPr>
                          </m:ctrlPr>
                        </m:sSubPr>
                        <m:e>
                          <m:r>
                            <a:rPr lang="de-DE" b="1" i="1">
                              <a:solidFill>
                                <a:srgbClr val="7030A0"/>
                              </a:solidFill>
                              <a:latin typeface="Cambria Math" panose="02040503050406030204" pitchFamily="18" charset="0"/>
                            </a:rPr>
                            <m:t>𝒇</m:t>
                          </m:r>
                        </m:e>
                        <m:sub>
                          <m:r>
                            <a:rPr lang="de-DE" b="1" i="1">
                              <a:solidFill>
                                <a:srgbClr val="7030A0"/>
                              </a:solidFill>
                              <a:latin typeface="Cambria Math" panose="02040503050406030204" pitchFamily="18" charset="0"/>
                            </a:rPr>
                            <m:t>𝟐</m:t>
                          </m:r>
                        </m:sub>
                      </m:sSub>
                    </m:oMath>
                  </m:oMathPara>
                </a14:m>
                <a:endParaRPr lang="de-DE" dirty="0">
                  <a:solidFill>
                    <a:srgbClr val="7030A0"/>
                  </a:solidFill>
                </a:endParaRPr>
              </a:p>
            </p:txBody>
          </p:sp>
        </mc:Choice>
        <mc:Fallback xmlns="">
          <p:sp>
            <p:nvSpPr>
              <p:cNvPr id="3" name="Flussdiagramm: Verbinder 2">
                <a:extLst>
                  <a:ext uri="{FF2B5EF4-FFF2-40B4-BE49-F238E27FC236}">
                    <a16:creationId xmlns:a16="http://schemas.microsoft.com/office/drawing/2014/main" id="{FF466977-8401-4563-B9DE-B54AAD6119DC}"/>
                  </a:ext>
                </a:extLst>
              </p:cNvPr>
              <p:cNvSpPr>
                <a:spLocks noRot="1" noChangeAspect="1" noMove="1" noResize="1" noEditPoints="1" noAdjustHandles="1" noChangeArrowheads="1" noChangeShapeType="1" noTextEdit="1"/>
              </p:cNvSpPr>
              <p:nvPr/>
            </p:nvSpPr>
            <p:spPr>
              <a:xfrm>
                <a:off x="2022426" y="3926369"/>
                <a:ext cx="639676" cy="578370"/>
              </a:xfrm>
              <a:prstGeom prst="flowChartConnector">
                <a:avLst/>
              </a:prstGeom>
              <a:blipFill>
                <a:blip r:embed="rId4"/>
                <a:stretch>
                  <a:fillRect/>
                </a:stretch>
              </a:blipFill>
              <a:ln>
                <a:solidFill>
                  <a:srgbClr val="7030A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Flussdiagramm: Verbinder 3">
                <a:extLst>
                  <a:ext uri="{FF2B5EF4-FFF2-40B4-BE49-F238E27FC236}">
                    <a16:creationId xmlns:a16="http://schemas.microsoft.com/office/drawing/2014/main" id="{C56C924B-6B39-4975-9914-DF48F90C6CFD}"/>
                  </a:ext>
                </a:extLst>
              </p:cNvPr>
              <p:cNvSpPr/>
              <p:nvPr/>
            </p:nvSpPr>
            <p:spPr>
              <a:xfrm>
                <a:off x="4303987" y="3133582"/>
                <a:ext cx="550899" cy="51738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1" i="1" smtClean="0">
                              <a:solidFill>
                                <a:srgbClr val="FF0000"/>
                              </a:solidFill>
                              <a:latin typeface="Cambria Math" panose="02040503050406030204" pitchFamily="18" charset="0"/>
                            </a:rPr>
                          </m:ctrlPr>
                        </m:sSubPr>
                        <m:e>
                          <m:r>
                            <a:rPr lang="de-DE" b="1" i="1">
                              <a:solidFill>
                                <a:srgbClr val="FF0000"/>
                              </a:solidFill>
                              <a:latin typeface="Cambria Math" panose="02040503050406030204" pitchFamily="18" charset="0"/>
                            </a:rPr>
                            <m:t>𝒇</m:t>
                          </m:r>
                        </m:e>
                        <m:sub>
                          <m:r>
                            <a:rPr lang="de-DE" b="1" i="1" smtClean="0">
                              <a:solidFill>
                                <a:srgbClr val="FF0000"/>
                              </a:solidFill>
                              <a:latin typeface="Cambria Math" panose="02040503050406030204" pitchFamily="18" charset="0"/>
                            </a:rPr>
                            <m:t>𝟑</m:t>
                          </m:r>
                        </m:sub>
                      </m:sSub>
                    </m:oMath>
                  </m:oMathPara>
                </a14:m>
                <a:endParaRPr lang="de-DE" dirty="0">
                  <a:solidFill>
                    <a:srgbClr val="FF0000"/>
                  </a:solidFill>
                </a:endParaRPr>
              </a:p>
            </p:txBody>
          </p:sp>
        </mc:Choice>
        <mc:Fallback xmlns="">
          <p:sp>
            <p:nvSpPr>
              <p:cNvPr id="4" name="Flussdiagramm: Verbinder 3">
                <a:extLst>
                  <a:ext uri="{FF2B5EF4-FFF2-40B4-BE49-F238E27FC236}">
                    <a16:creationId xmlns:a16="http://schemas.microsoft.com/office/drawing/2014/main" id="{C56C924B-6B39-4975-9914-DF48F90C6CFD}"/>
                  </a:ext>
                </a:extLst>
              </p:cNvPr>
              <p:cNvSpPr>
                <a:spLocks noRot="1" noChangeAspect="1" noMove="1" noResize="1" noEditPoints="1" noAdjustHandles="1" noChangeArrowheads="1" noChangeShapeType="1" noTextEdit="1"/>
              </p:cNvSpPr>
              <p:nvPr/>
            </p:nvSpPr>
            <p:spPr>
              <a:xfrm>
                <a:off x="4303987" y="3133582"/>
                <a:ext cx="550899" cy="517380"/>
              </a:xfrm>
              <a:prstGeom prst="flowChartConnector">
                <a:avLst/>
              </a:prstGeom>
              <a:blipFill>
                <a:blip r:embed="rId5"/>
                <a:stretch>
                  <a:fillRect/>
                </a:stretch>
              </a:blipFill>
              <a:ln>
                <a:solidFill>
                  <a:srgbClr val="FF000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0FB53749-CA01-4CD9-A10D-B7449902BD88}"/>
                  </a:ext>
                </a:extLst>
              </p:cNvPr>
              <p:cNvSpPr txBox="1"/>
              <p:nvPr/>
            </p:nvSpPr>
            <p:spPr>
              <a:xfrm>
                <a:off x="367650" y="4003553"/>
                <a:ext cx="51777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400" b="1" i="1" smtClean="0">
                              <a:solidFill>
                                <a:schemeClr val="accent2">
                                  <a:lumMod val="75000"/>
                                </a:schemeClr>
                              </a:solidFill>
                              <a:latin typeface="Cambria Math" panose="02040503050406030204" pitchFamily="18" charset="0"/>
                            </a:rPr>
                          </m:ctrlPr>
                        </m:sSubPr>
                        <m:e>
                          <m:r>
                            <a:rPr lang="de-DE" sz="2400" b="1" i="1" smtClean="0">
                              <a:solidFill>
                                <a:schemeClr val="accent2">
                                  <a:lumMod val="75000"/>
                                </a:schemeClr>
                              </a:solidFill>
                              <a:latin typeface="Cambria Math" panose="02040503050406030204" pitchFamily="18" charset="0"/>
                            </a:rPr>
                            <m:t>𝒙</m:t>
                          </m:r>
                        </m:e>
                        <m:sub>
                          <m:r>
                            <a:rPr lang="de-DE" sz="2400" b="1">
                              <a:solidFill>
                                <a:schemeClr val="accent2">
                                  <a:lumMod val="75000"/>
                                </a:schemeClr>
                              </a:solidFill>
                              <a:latin typeface="Cambria Math" panose="02040503050406030204" pitchFamily="18" charset="0"/>
                            </a:rPr>
                            <m:t>𝟐</m:t>
                          </m:r>
                        </m:sub>
                      </m:sSub>
                    </m:oMath>
                  </m:oMathPara>
                </a14:m>
                <a:endParaRPr lang="de-DE" dirty="0"/>
              </a:p>
            </p:txBody>
          </p:sp>
        </mc:Choice>
        <mc:Fallback xmlns="">
          <p:sp>
            <p:nvSpPr>
              <p:cNvPr id="6" name="Textfeld 5">
                <a:extLst>
                  <a:ext uri="{FF2B5EF4-FFF2-40B4-BE49-F238E27FC236}">
                    <a16:creationId xmlns:a16="http://schemas.microsoft.com/office/drawing/2014/main" id="{0FB53749-CA01-4CD9-A10D-B7449902BD88}"/>
                  </a:ext>
                </a:extLst>
              </p:cNvPr>
              <p:cNvSpPr txBox="1">
                <a:spLocks noRot="1" noChangeAspect="1" noMove="1" noResize="1" noEditPoints="1" noAdjustHandles="1" noChangeArrowheads="1" noChangeShapeType="1" noTextEdit="1"/>
              </p:cNvSpPr>
              <p:nvPr/>
            </p:nvSpPr>
            <p:spPr>
              <a:xfrm>
                <a:off x="367650" y="4003553"/>
                <a:ext cx="517777" cy="461665"/>
              </a:xfrm>
              <a:prstGeom prst="rect">
                <a:avLst/>
              </a:prstGeom>
              <a:blipFill>
                <a:blip r:embed="rId6"/>
                <a:stretch>
                  <a:fillRect b="-2667"/>
                </a:stretch>
              </a:blipFill>
            </p:spPr>
            <p:txBody>
              <a:bodyPr/>
              <a:lstStyle/>
              <a:p>
                <a:r>
                  <a:rPr lang="de-DE">
                    <a:noFill/>
                  </a:rPr>
                  <a:t> </a:t>
                </a:r>
              </a:p>
            </p:txBody>
          </p:sp>
        </mc:Fallback>
      </mc:AlternateContent>
      <p:cxnSp>
        <p:nvCxnSpPr>
          <p:cNvPr id="7" name="Gerader Verbinder 6"/>
          <p:cNvCxnSpPr>
            <a:cxnSpLocks/>
          </p:cNvCxnSpPr>
          <p:nvPr/>
        </p:nvCxnSpPr>
        <p:spPr>
          <a:xfrm flipV="1">
            <a:off x="853614" y="2750976"/>
            <a:ext cx="1219960" cy="148341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a:cxnSpLocks/>
            <a:endCxn id="2" idx="2"/>
          </p:cNvCxnSpPr>
          <p:nvPr/>
        </p:nvCxnSpPr>
        <p:spPr>
          <a:xfrm flipV="1">
            <a:off x="820460" y="2675207"/>
            <a:ext cx="1290743" cy="1621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a:cxnSpLocks/>
            <a:stCxn id="2" idx="6"/>
          </p:cNvCxnSpPr>
          <p:nvPr/>
        </p:nvCxnSpPr>
        <p:spPr>
          <a:xfrm>
            <a:off x="2734231" y="2675207"/>
            <a:ext cx="1569756" cy="63757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a:cxnSpLocks/>
          </p:cNvCxnSpPr>
          <p:nvPr/>
        </p:nvCxnSpPr>
        <p:spPr>
          <a:xfrm>
            <a:off x="819714" y="2752771"/>
            <a:ext cx="1178179" cy="13623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a:cxnSpLocks/>
          </p:cNvCxnSpPr>
          <p:nvPr/>
        </p:nvCxnSpPr>
        <p:spPr>
          <a:xfrm>
            <a:off x="917903" y="4253009"/>
            <a:ext cx="10879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a:cxnSpLocks/>
            <a:stCxn id="3" idx="6"/>
          </p:cNvCxnSpPr>
          <p:nvPr/>
        </p:nvCxnSpPr>
        <p:spPr>
          <a:xfrm flipV="1">
            <a:off x="2662102" y="3550484"/>
            <a:ext cx="1641885" cy="66507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hteck 33"/>
              <p:cNvSpPr/>
              <p:nvPr/>
            </p:nvSpPr>
            <p:spPr>
              <a:xfrm>
                <a:off x="574827" y="963431"/>
                <a:ext cx="2773195" cy="369332"/>
              </a:xfrm>
              <a:prstGeom prst="rect">
                <a:avLst/>
              </a:prstGeom>
              <a:ln>
                <a:noFill/>
              </a:ln>
            </p:spPr>
            <p:txBody>
              <a:bodyPr wrap="none">
                <a:spAutoFit/>
              </a:bodyPr>
              <a:lstStyle/>
              <a:p>
                <a14:m>
                  <m:oMath xmlns:m="http://schemas.openxmlformats.org/officeDocument/2006/math">
                    <m:sSub>
                      <m:sSubPr>
                        <m:ctrlPr>
                          <a:rPr lang="de-DE" b="1" i="1" smtClean="0">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𝒇</m:t>
                        </m:r>
                      </m:e>
                      <m:sub>
                        <m:r>
                          <a:rPr lang="de-DE" b="1" i="1" smtClean="0">
                            <a:solidFill>
                              <a:srgbClr val="00B0F0"/>
                            </a:solidFill>
                            <a:latin typeface="Cambria Math" panose="02040503050406030204" pitchFamily="18" charset="0"/>
                          </a:rPr>
                          <m:t>𝟏</m:t>
                        </m:r>
                      </m:sub>
                    </m:sSub>
                    <m:r>
                      <a:rPr lang="de-DE" b="1">
                        <a:solidFill>
                          <a:srgbClr val="00B0F0"/>
                        </a:solidFill>
                        <a:latin typeface="Cambria Math" panose="02040503050406030204" pitchFamily="18" charset="0"/>
                      </a:rPr>
                      <m:t>=</m:t>
                    </m:r>
                    <m:sSub>
                      <m:sSubPr>
                        <m:ctrlPr>
                          <a:rPr lang="de-DE" b="1" i="1">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𝒘</m:t>
                        </m:r>
                      </m:e>
                      <m:sub>
                        <m:r>
                          <a:rPr lang="de-DE" b="1" i="1">
                            <a:solidFill>
                              <a:srgbClr val="00B0F0"/>
                            </a:solidFill>
                            <a:latin typeface="Cambria Math" panose="02040503050406030204" pitchFamily="18" charset="0"/>
                          </a:rPr>
                          <m:t>𝟏</m:t>
                        </m:r>
                        <m:r>
                          <a:rPr lang="de-DE" b="1" i="0" smtClean="0">
                            <a:solidFill>
                              <a:srgbClr val="00B0F0"/>
                            </a:solidFill>
                            <a:latin typeface="Cambria Math" panose="02040503050406030204" pitchFamily="18" charset="0"/>
                          </a:rPr>
                          <m:t>𝟏</m:t>
                        </m:r>
                        <m:r>
                          <a:rPr lang="de-DE" b="1" i="0" smtClean="0">
                            <a:solidFill>
                              <a:srgbClr val="00B0F0"/>
                            </a:solidFill>
                            <a:latin typeface="Cambria Math" panose="02040503050406030204" pitchFamily="18" charset="0"/>
                          </a:rPr>
                          <m:t> </m:t>
                        </m:r>
                      </m:sub>
                    </m:sSub>
                    <m:sSub>
                      <m:sSubPr>
                        <m:ctrlPr>
                          <a:rPr lang="de-DE" b="1" i="1">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𝒙</m:t>
                        </m:r>
                      </m:e>
                      <m:sub>
                        <m:r>
                          <a:rPr lang="de-DE" b="1" i="1">
                            <a:solidFill>
                              <a:srgbClr val="00B0F0"/>
                            </a:solidFill>
                            <a:latin typeface="Cambria Math" panose="02040503050406030204" pitchFamily="18" charset="0"/>
                          </a:rPr>
                          <m:t>𝟏</m:t>
                        </m:r>
                      </m:sub>
                    </m:sSub>
                    <m:r>
                      <a:rPr lang="de-DE" b="1">
                        <a:solidFill>
                          <a:srgbClr val="00B0F0"/>
                        </a:solidFill>
                        <a:latin typeface="Cambria Math" panose="02040503050406030204" pitchFamily="18" charset="0"/>
                      </a:rPr>
                      <m:t>+</m:t>
                    </m:r>
                    <m:sSub>
                      <m:sSubPr>
                        <m:ctrlPr>
                          <a:rPr lang="de-DE" b="1" i="1">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𝒘</m:t>
                        </m:r>
                      </m:e>
                      <m:sub>
                        <m:r>
                          <a:rPr lang="de-DE" b="1" i="0" smtClean="0">
                            <a:solidFill>
                              <a:srgbClr val="00B0F0"/>
                            </a:solidFill>
                            <a:latin typeface="Cambria Math" panose="02040503050406030204" pitchFamily="18" charset="0"/>
                          </a:rPr>
                          <m:t>𝟏</m:t>
                        </m:r>
                        <m:r>
                          <a:rPr lang="de-DE" b="1" i="1">
                            <a:solidFill>
                              <a:srgbClr val="00B0F0"/>
                            </a:solidFill>
                            <a:latin typeface="Cambria Math" panose="02040503050406030204" pitchFamily="18" charset="0"/>
                          </a:rPr>
                          <m:t>𝟐</m:t>
                        </m:r>
                      </m:sub>
                    </m:sSub>
                    <m:sSub>
                      <m:sSubPr>
                        <m:ctrlPr>
                          <a:rPr lang="de-DE" b="1" i="1">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𝒙</m:t>
                        </m:r>
                      </m:e>
                      <m:sub>
                        <m:r>
                          <a:rPr lang="de-DE" b="1" i="1">
                            <a:solidFill>
                              <a:srgbClr val="00B0F0"/>
                            </a:solidFill>
                            <a:latin typeface="Cambria Math" panose="02040503050406030204" pitchFamily="18" charset="0"/>
                          </a:rPr>
                          <m:t>𝟐</m:t>
                        </m:r>
                      </m:sub>
                    </m:sSub>
                  </m:oMath>
                </a14:m>
                <a:r>
                  <a:rPr lang="de-DE" b="1" dirty="0">
                    <a:solidFill>
                      <a:srgbClr val="00B0F0"/>
                    </a:solidFill>
                  </a:rPr>
                  <a:t> + b1</a:t>
                </a:r>
                <a:endParaRPr lang="de-DE" sz="2000" b="1" dirty="0">
                  <a:solidFill>
                    <a:srgbClr val="00B0F0"/>
                  </a:solidFill>
                </a:endParaRPr>
              </a:p>
            </p:txBody>
          </p:sp>
        </mc:Choice>
        <mc:Fallback xmlns="">
          <p:sp>
            <p:nvSpPr>
              <p:cNvPr id="34" name="Rechteck 33"/>
              <p:cNvSpPr>
                <a:spLocks noRot="1" noChangeAspect="1" noMove="1" noResize="1" noEditPoints="1" noAdjustHandles="1" noChangeArrowheads="1" noChangeShapeType="1" noTextEdit="1"/>
              </p:cNvSpPr>
              <p:nvPr/>
            </p:nvSpPr>
            <p:spPr>
              <a:xfrm>
                <a:off x="574827" y="963431"/>
                <a:ext cx="2773195" cy="369332"/>
              </a:xfrm>
              <a:prstGeom prst="rect">
                <a:avLst/>
              </a:prstGeom>
              <a:blipFill>
                <a:blip r:embed="rId7"/>
                <a:stretch>
                  <a:fillRect l="-659" t="-8197" r="-1099" b="-24590"/>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8" name="Rechteck 37"/>
              <p:cNvSpPr/>
              <p:nvPr/>
            </p:nvSpPr>
            <p:spPr>
              <a:xfrm>
                <a:off x="338963" y="2323946"/>
                <a:ext cx="57473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400" b="1" i="1" smtClean="0">
                              <a:solidFill>
                                <a:schemeClr val="accent2">
                                  <a:lumMod val="75000"/>
                                </a:schemeClr>
                              </a:solidFill>
                              <a:latin typeface="Cambria Math" panose="02040503050406030204" pitchFamily="18" charset="0"/>
                            </a:rPr>
                          </m:ctrlPr>
                        </m:sSubPr>
                        <m:e>
                          <m:r>
                            <a:rPr lang="de-DE" sz="2400" b="1" i="1">
                              <a:solidFill>
                                <a:schemeClr val="accent2">
                                  <a:lumMod val="75000"/>
                                </a:schemeClr>
                              </a:solidFill>
                              <a:latin typeface="Cambria Math" panose="02040503050406030204" pitchFamily="18" charset="0"/>
                            </a:rPr>
                            <m:t>𝒙</m:t>
                          </m:r>
                        </m:e>
                        <m:sub>
                          <m:r>
                            <a:rPr lang="de-DE" sz="2400" b="1">
                              <a:solidFill>
                                <a:schemeClr val="accent2">
                                  <a:lumMod val="75000"/>
                                </a:schemeClr>
                              </a:solidFill>
                              <a:latin typeface="Cambria Math" panose="02040503050406030204" pitchFamily="18" charset="0"/>
                            </a:rPr>
                            <m:t>𝟏</m:t>
                          </m:r>
                        </m:sub>
                      </m:sSub>
                    </m:oMath>
                  </m:oMathPara>
                </a14:m>
                <a:endParaRPr lang="de-DE" sz="2400" dirty="0"/>
              </a:p>
            </p:txBody>
          </p:sp>
        </mc:Choice>
        <mc:Fallback xmlns="">
          <p:sp>
            <p:nvSpPr>
              <p:cNvPr id="38" name="Rechteck 37"/>
              <p:cNvSpPr>
                <a:spLocks noRot="1" noChangeAspect="1" noMove="1" noResize="1" noEditPoints="1" noAdjustHandles="1" noChangeArrowheads="1" noChangeShapeType="1" noTextEdit="1"/>
              </p:cNvSpPr>
              <p:nvPr/>
            </p:nvSpPr>
            <p:spPr>
              <a:xfrm>
                <a:off x="338963" y="2323946"/>
                <a:ext cx="574738" cy="461665"/>
              </a:xfrm>
              <a:prstGeom prst="rect">
                <a:avLst/>
              </a:prstGeom>
              <a:blipFill>
                <a:blip r:embed="rId8"/>
                <a:stretch>
                  <a:fillRect b="-2632"/>
                </a:stretch>
              </a:blipFill>
            </p:spPr>
            <p:txBody>
              <a:bodyPr/>
              <a:lstStyle/>
              <a:p>
                <a:r>
                  <a:rPr lang="de-DE">
                    <a:noFill/>
                  </a:rPr>
                  <a:t> </a:t>
                </a:r>
              </a:p>
            </p:txBody>
          </p:sp>
        </mc:Fallback>
      </mc:AlternateContent>
      <p:grpSp>
        <p:nvGrpSpPr>
          <p:cNvPr id="39" name="Gruppieren 38"/>
          <p:cNvGrpSpPr/>
          <p:nvPr/>
        </p:nvGrpSpPr>
        <p:grpSpPr>
          <a:xfrm>
            <a:off x="628430" y="1264346"/>
            <a:ext cx="2715877" cy="656436"/>
            <a:chOff x="5640859" y="2628504"/>
            <a:chExt cx="2553807" cy="659143"/>
          </a:xfrm>
        </p:grpSpPr>
        <mc:AlternateContent xmlns:mc="http://schemas.openxmlformats.org/markup-compatibility/2006" xmlns:a14="http://schemas.microsoft.com/office/drawing/2010/main">
          <mc:Choice Requires="a14">
            <p:sp>
              <p:nvSpPr>
                <p:cNvPr id="40" name="Textfeld 39"/>
                <p:cNvSpPr txBox="1"/>
                <p:nvPr/>
              </p:nvSpPr>
              <p:spPr>
                <a:xfrm>
                  <a:off x="5640859" y="2656704"/>
                  <a:ext cx="11430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00B0F0"/>
                                </a:solidFill>
                                <a:latin typeface="Cambria Math" panose="02040503050406030204" pitchFamily="18" charset="0"/>
                              </a:rPr>
                            </m:ctrlPr>
                          </m:sSubPr>
                          <m:e>
                            <m:r>
                              <a:rPr lang="de-DE" sz="1600" b="1" i="1">
                                <a:solidFill>
                                  <a:srgbClr val="00B0F0"/>
                                </a:solidFill>
                                <a:latin typeface="Cambria Math" panose="02040503050406030204" pitchFamily="18" charset="0"/>
                              </a:rPr>
                              <m:t>𝒚</m:t>
                            </m:r>
                          </m:e>
                          <m:sub>
                            <m:r>
                              <a:rPr lang="de-DE" sz="1600" b="1">
                                <a:solidFill>
                                  <a:srgbClr val="00B0F0"/>
                                </a:solidFill>
                                <a:latin typeface="Cambria Math" panose="02040503050406030204" pitchFamily="18" charset="0"/>
                              </a:rPr>
                              <m:t>𝟏</m:t>
                            </m:r>
                          </m:sub>
                        </m:sSub>
                        <m:r>
                          <a:rPr lang="de-DE" sz="1600" b="1" i="0">
                            <a:solidFill>
                              <a:schemeClr val="accent6">
                                <a:lumMod val="75000"/>
                              </a:schemeClr>
                            </a:solidFill>
                            <a:latin typeface="Cambria Math" panose="02040503050406030204" pitchFamily="18" charset="0"/>
                          </a:rPr>
                          <m:t>=</m:t>
                        </m:r>
                        <m:r>
                          <a:rPr lang="de-DE" sz="1600" b="1" i="0" smtClean="0">
                            <a:solidFill>
                              <a:srgbClr val="00B0F0"/>
                            </a:solidFill>
                            <a:latin typeface="Cambria Math" panose="02040503050406030204" pitchFamily="18" charset="0"/>
                          </a:rPr>
                          <m:t>𝟏</m:t>
                        </m:r>
                      </m:oMath>
                    </m:oMathPara>
                  </a14:m>
                  <a:endParaRPr lang="de-DE" sz="2000" b="1" dirty="0">
                    <a:solidFill>
                      <a:srgbClr val="00B0F0"/>
                    </a:solidFill>
                  </a:endParaRPr>
                </a:p>
              </p:txBody>
            </p:sp>
          </mc:Choice>
          <mc:Fallback xmlns="">
            <p:sp>
              <p:nvSpPr>
                <p:cNvPr id="40" name="Textfeld 39"/>
                <p:cNvSpPr txBox="1">
                  <a:spLocks noRot="1" noChangeAspect="1" noMove="1" noResize="1" noEditPoints="1" noAdjustHandles="1" noChangeArrowheads="1" noChangeShapeType="1" noTextEdit="1"/>
                </p:cNvSpPr>
                <p:nvPr/>
              </p:nvSpPr>
              <p:spPr>
                <a:xfrm>
                  <a:off x="5640859" y="2656704"/>
                  <a:ext cx="1143000" cy="246221"/>
                </a:xfrm>
                <a:prstGeom prst="rect">
                  <a:avLst/>
                </a:prstGeom>
                <a:blipFill>
                  <a:blip r:embed="rId9"/>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1" name="Textfeld 40"/>
                <p:cNvSpPr txBox="1"/>
                <p:nvPr/>
              </p:nvSpPr>
              <p:spPr>
                <a:xfrm>
                  <a:off x="5640859" y="2979870"/>
                  <a:ext cx="11430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00B0F0"/>
                                </a:solidFill>
                                <a:latin typeface="Cambria Math" panose="02040503050406030204" pitchFamily="18" charset="0"/>
                              </a:rPr>
                            </m:ctrlPr>
                          </m:sSubPr>
                          <m:e>
                            <m:r>
                              <a:rPr lang="de-DE" sz="1600" b="1" i="1">
                                <a:solidFill>
                                  <a:srgbClr val="00B0F0"/>
                                </a:solidFill>
                                <a:latin typeface="Cambria Math" panose="02040503050406030204" pitchFamily="18" charset="0"/>
                              </a:rPr>
                              <m:t>𝒚</m:t>
                            </m:r>
                          </m:e>
                          <m:sub>
                            <m:r>
                              <a:rPr lang="de-DE" sz="1600" b="1" i="0" smtClean="0">
                                <a:solidFill>
                                  <a:srgbClr val="00B0F0"/>
                                </a:solidFill>
                                <a:latin typeface="Cambria Math" panose="02040503050406030204" pitchFamily="18" charset="0"/>
                              </a:rPr>
                              <m:t>𝟏</m:t>
                            </m:r>
                          </m:sub>
                        </m:sSub>
                        <m:r>
                          <a:rPr lang="de-DE" sz="1600" b="1" i="0">
                            <a:solidFill>
                              <a:schemeClr val="accent6">
                                <a:lumMod val="75000"/>
                              </a:schemeClr>
                            </a:solidFill>
                            <a:latin typeface="Cambria Math" panose="02040503050406030204" pitchFamily="18" charset="0"/>
                          </a:rPr>
                          <m:t>=</m:t>
                        </m:r>
                        <m:r>
                          <a:rPr lang="de-DE" sz="1600" b="1" i="0" smtClean="0">
                            <a:solidFill>
                              <a:srgbClr val="00B0F0"/>
                            </a:solidFill>
                            <a:latin typeface="Cambria Math" panose="02040503050406030204" pitchFamily="18" charset="0"/>
                          </a:rPr>
                          <m:t>𝟎</m:t>
                        </m:r>
                      </m:oMath>
                    </m:oMathPara>
                  </a14:m>
                  <a:endParaRPr lang="de-DE" sz="2000" b="1" dirty="0">
                    <a:solidFill>
                      <a:srgbClr val="00B0F0"/>
                    </a:solidFill>
                  </a:endParaRPr>
                </a:p>
              </p:txBody>
            </p:sp>
          </mc:Choice>
          <mc:Fallback xmlns="">
            <p:sp>
              <p:nvSpPr>
                <p:cNvPr id="41" name="Textfeld 40"/>
                <p:cNvSpPr txBox="1">
                  <a:spLocks noRot="1" noChangeAspect="1" noMove="1" noResize="1" noEditPoints="1" noAdjustHandles="1" noChangeArrowheads="1" noChangeShapeType="1" noTextEdit="1"/>
                </p:cNvSpPr>
                <p:nvPr/>
              </p:nvSpPr>
              <p:spPr>
                <a:xfrm>
                  <a:off x="5640859" y="2979870"/>
                  <a:ext cx="1143000" cy="246221"/>
                </a:xfrm>
                <a:prstGeom prst="rect">
                  <a:avLst/>
                </a:prstGeom>
                <a:blipFill>
                  <a:blip r:embed="rId10"/>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2" name="Rechteck 41"/>
                <p:cNvSpPr/>
                <p:nvPr/>
              </p:nvSpPr>
              <p:spPr>
                <a:xfrm>
                  <a:off x="6643893" y="2628504"/>
                  <a:ext cx="1550773" cy="584775"/>
                </a:xfrm>
                <a:prstGeom prst="rect">
                  <a:avLst/>
                </a:prstGeom>
              </p:spPr>
              <p:txBody>
                <a:bodyPr wrap="square">
                  <a:spAutoFit/>
                </a:bodyPr>
                <a:lstStyle/>
                <a:p>
                  <a:r>
                    <a:rPr lang="de-DE" sz="1600" dirty="0">
                      <a:solidFill>
                        <a:srgbClr val="00B0F0"/>
                      </a:solidFill>
                    </a:rPr>
                    <a:t>wenn </a:t>
                  </a:r>
                  <a14:m>
                    <m:oMath xmlns:m="http://schemas.openxmlformats.org/officeDocument/2006/math">
                      <m:sSub>
                        <m:sSubPr>
                          <m:ctrlPr>
                            <a:rPr lang="de-DE" sz="1600" b="1" i="1">
                              <a:solidFill>
                                <a:srgbClr val="00B0F0"/>
                              </a:solidFill>
                              <a:latin typeface="Cambria Math" panose="02040503050406030204" pitchFamily="18" charset="0"/>
                            </a:rPr>
                          </m:ctrlPr>
                        </m:sSubPr>
                        <m:e>
                          <m:r>
                            <a:rPr lang="de-DE" sz="1600" b="1" i="1" smtClean="0">
                              <a:solidFill>
                                <a:srgbClr val="00B0F0"/>
                              </a:solidFill>
                              <a:latin typeface="Cambria Math" panose="02040503050406030204" pitchFamily="18" charset="0"/>
                            </a:rPr>
                            <m:t>𝒇</m:t>
                          </m:r>
                        </m:e>
                        <m:sub>
                          <m:r>
                            <a:rPr lang="de-DE" sz="1600" b="1">
                              <a:solidFill>
                                <a:srgbClr val="00B0F0"/>
                              </a:solidFill>
                              <a:latin typeface="Cambria Math" panose="02040503050406030204" pitchFamily="18" charset="0"/>
                            </a:rPr>
                            <m:t>𝟏</m:t>
                          </m:r>
                        </m:sub>
                      </m:sSub>
                      <m:r>
                        <a:rPr lang="de-DE" sz="1600" b="1" i="1" smtClean="0">
                          <a:solidFill>
                            <a:srgbClr val="00B0F0"/>
                          </a:solidFill>
                          <a:latin typeface="Cambria Math" panose="02040503050406030204" pitchFamily="18" charset="0"/>
                          <a:ea typeface="Cambria Math" panose="02040503050406030204" pitchFamily="18" charset="0"/>
                        </a:rPr>
                        <m:t>≥</m:t>
                      </m:r>
                    </m:oMath>
                  </a14:m>
                  <a:r>
                    <a:rPr lang="de-DE" sz="1600" dirty="0">
                      <a:solidFill>
                        <a:srgbClr val="00B0F0"/>
                      </a:solidFill>
                    </a:rPr>
                    <a:t> 0</a:t>
                  </a:r>
                </a:p>
                <a:p>
                  <a:r>
                    <a:rPr lang="de-DE" sz="1600" dirty="0">
                      <a:solidFill>
                        <a:srgbClr val="00B0F0"/>
                      </a:solidFill>
                    </a:rPr>
                    <a:t>sonst</a:t>
                  </a:r>
                </a:p>
              </p:txBody>
            </p:sp>
          </mc:Choice>
          <mc:Fallback xmlns="">
            <p:sp>
              <p:nvSpPr>
                <p:cNvPr id="42" name="Rechteck 41"/>
                <p:cNvSpPr>
                  <a:spLocks noRot="1" noChangeAspect="1" noMove="1" noResize="1" noEditPoints="1" noAdjustHandles="1" noChangeArrowheads="1" noChangeShapeType="1" noTextEdit="1"/>
                </p:cNvSpPr>
                <p:nvPr/>
              </p:nvSpPr>
              <p:spPr>
                <a:xfrm>
                  <a:off x="6643893" y="2628504"/>
                  <a:ext cx="1550773" cy="584775"/>
                </a:xfrm>
                <a:prstGeom prst="rect">
                  <a:avLst/>
                </a:prstGeom>
                <a:blipFill>
                  <a:blip r:embed="rId11"/>
                  <a:stretch>
                    <a:fillRect l="-1845" t="-3125" b="-12500"/>
                  </a:stretch>
                </a:blipFill>
              </p:spPr>
              <p:txBody>
                <a:bodyPr/>
                <a:lstStyle/>
                <a:p>
                  <a:r>
                    <a:rPr lang="de-DE">
                      <a:noFill/>
                    </a:rPr>
                    <a:t> </a:t>
                  </a:r>
                </a:p>
              </p:txBody>
            </p:sp>
          </mc:Fallback>
        </mc:AlternateContent>
        <p:sp>
          <p:nvSpPr>
            <p:cNvPr id="43" name="Geschweifte Klammer links 42"/>
            <p:cNvSpPr/>
            <p:nvPr/>
          </p:nvSpPr>
          <p:spPr>
            <a:xfrm>
              <a:off x="5640860" y="2747749"/>
              <a:ext cx="216244" cy="539898"/>
            </a:xfrm>
            <a:prstGeom prst="leftBrace">
              <a:avLst/>
            </a:prstGeom>
            <a:no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002060"/>
                </a:solidFill>
              </a:endParaRPr>
            </a:p>
          </p:txBody>
        </p:sp>
      </p:grpSp>
      <mc:AlternateContent xmlns:mc="http://schemas.openxmlformats.org/markup-compatibility/2006" xmlns:a14="http://schemas.microsoft.com/office/drawing/2010/main">
        <mc:Choice Requires="a14">
          <p:sp>
            <p:nvSpPr>
              <p:cNvPr id="44" name="Rechteck 43"/>
              <p:cNvSpPr/>
              <p:nvPr/>
            </p:nvSpPr>
            <p:spPr>
              <a:xfrm>
                <a:off x="3120355" y="2532962"/>
                <a:ext cx="64844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tx2">
                                  <a:lumMod val="75000"/>
                                </a:schemeClr>
                              </a:solidFill>
                              <a:latin typeface="Cambria Math" panose="02040503050406030204" pitchFamily="18" charset="0"/>
                            </a:rPr>
                          </m:ctrlPr>
                        </m:sSubPr>
                        <m:e>
                          <m:r>
                            <a:rPr lang="de-DE" b="1" i="1" smtClean="0">
                              <a:solidFill>
                                <a:schemeClr val="tx2">
                                  <a:lumMod val="75000"/>
                                </a:schemeClr>
                              </a:solidFill>
                              <a:latin typeface="Cambria Math" panose="02040503050406030204" pitchFamily="18" charset="0"/>
                            </a:rPr>
                            <m:t>𝒚</m:t>
                          </m:r>
                        </m:e>
                        <m:sub>
                          <m:r>
                            <a:rPr lang="de-DE" b="1">
                              <a:solidFill>
                                <a:schemeClr val="tx2">
                                  <a:lumMod val="75000"/>
                                </a:schemeClr>
                              </a:solidFill>
                              <a:latin typeface="Cambria Math" panose="02040503050406030204" pitchFamily="18" charset="0"/>
                            </a:rPr>
                            <m:t>𝟏</m:t>
                          </m:r>
                        </m:sub>
                      </m:sSub>
                    </m:oMath>
                  </m:oMathPara>
                </a14:m>
                <a:endParaRPr lang="de-DE" dirty="0"/>
              </a:p>
            </p:txBody>
          </p:sp>
        </mc:Choice>
        <mc:Fallback xmlns="">
          <p:sp>
            <p:nvSpPr>
              <p:cNvPr id="44" name="Rechteck 43"/>
              <p:cNvSpPr>
                <a:spLocks noRot="1" noChangeAspect="1" noMove="1" noResize="1" noEditPoints="1" noAdjustHandles="1" noChangeArrowheads="1" noChangeShapeType="1" noTextEdit="1"/>
              </p:cNvSpPr>
              <p:nvPr/>
            </p:nvSpPr>
            <p:spPr>
              <a:xfrm>
                <a:off x="3120355" y="2532962"/>
                <a:ext cx="648449" cy="369332"/>
              </a:xfrm>
              <a:prstGeom prst="rect">
                <a:avLst/>
              </a:prstGeom>
              <a:blipFill>
                <a:blip r:embed="rId12"/>
                <a:stretch>
                  <a:fillRect b="-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7" name="Rechteck 46"/>
              <p:cNvSpPr/>
              <p:nvPr/>
            </p:nvSpPr>
            <p:spPr>
              <a:xfrm>
                <a:off x="3130977" y="3914413"/>
                <a:ext cx="64844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tx2">
                                  <a:lumMod val="75000"/>
                                </a:schemeClr>
                              </a:solidFill>
                              <a:latin typeface="Cambria Math" panose="02040503050406030204" pitchFamily="18" charset="0"/>
                            </a:rPr>
                          </m:ctrlPr>
                        </m:sSubPr>
                        <m:e>
                          <m:r>
                            <a:rPr lang="de-DE" b="1" i="1" smtClean="0">
                              <a:solidFill>
                                <a:schemeClr val="tx2">
                                  <a:lumMod val="75000"/>
                                </a:schemeClr>
                              </a:solidFill>
                              <a:latin typeface="Cambria Math" panose="02040503050406030204" pitchFamily="18" charset="0"/>
                            </a:rPr>
                            <m:t>𝒚</m:t>
                          </m:r>
                        </m:e>
                        <m:sub>
                          <m:r>
                            <a:rPr lang="de-DE" b="1" i="0" smtClean="0">
                              <a:solidFill>
                                <a:schemeClr val="tx2">
                                  <a:lumMod val="75000"/>
                                </a:schemeClr>
                              </a:solidFill>
                              <a:latin typeface="Cambria Math" panose="02040503050406030204" pitchFamily="18" charset="0"/>
                            </a:rPr>
                            <m:t>𝟐</m:t>
                          </m:r>
                        </m:sub>
                      </m:sSub>
                    </m:oMath>
                  </m:oMathPara>
                </a14:m>
                <a:endParaRPr lang="de-DE" dirty="0"/>
              </a:p>
            </p:txBody>
          </p:sp>
        </mc:Choice>
        <mc:Fallback xmlns="">
          <p:sp>
            <p:nvSpPr>
              <p:cNvPr id="47" name="Rechteck 46"/>
              <p:cNvSpPr>
                <a:spLocks noRot="1" noChangeAspect="1" noMove="1" noResize="1" noEditPoints="1" noAdjustHandles="1" noChangeArrowheads="1" noChangeShapeType="1" noTextEdit="1"/>
              </p:cNvSpPr>
              <p:nvPr/>
            </p:nvSpPr>
            <p:spPr>
              <a:xfrm>
                <a:off x="3130977" y="3914413"/>
                <a:ext cx="648449" cy="369332"/>
              </a:xfrm>
              <a:prstGeom prst="rect">
                <a:avLst/>
              </a:prstGeom>
              <a:blipFill>
                <a:blip r:embed="rId13"/>
                <a:stretch>
                  <a:fillRect b="-6557"/>
                </a:stretch>
              </a:blipFill>
            </p:spPr>
            <p:txBody>
              <a:bodyPr/>
              <a:lstStyle/>
              <a:p>
                <a:r>
                  <a:rPr lang="de-DE">
                    <a:noFill/>
                  </a:rPr>
                  <a:t> </a:t>
                </a:r>
              </a:p>
            </p:txBody>
          </p:sp>
        </mc:Fallback>
      </mc:AlternateContent>
      <p:grpSp>
        <p:nvGrpSpPr>
          <p:cNvPr id="5" name="Gruppieren 4">
            <a:extLst>
              <a:ext uri="{FF2B5EF4-FFF2-40B4-BE49-F238E27FC236}">
                <a16:creationId xmlns:a16="http://schemas.microsoft.com/office/drawing/2014/main" id="{9CC661F3-BC40-4DFC-8EC0-ED158DDC581C}"/>
              </a:ext>
            </a:extLst>
          </p:cNvPr>
          <p:cNvGrpSpPr/>
          <p:nvPr/>
        </p:nvGrpSpPr>
        <p:grpSpPr>
          <a:xfrm>
            <a:off x="436256" y="5308542"/>
            <a:ext cx="3249505" cy="1015661"/>
            <a:chOff x="436256" y="5308542"/>
            <a:chExt cx="3249505" cy="1015661"/>
          </a:xfrm>
        </p:grpSpPr>
        <mc:AlternateContent xmlns:mc="http://schemas.openxmlformats.org/markup-compatibility/2006" xmlns:a14="http://schemas.microsoft.com/office/drawing/2010/main">
          <mc:Choice Requires="a14">
            <p:sp>
              <p:nvSpPr>
                <p:cNvPr id="48" name="Rechteck 47"/>
                <p:cNvSpPr/>
                <p:nvPr/>
              </p:nvSpPr>
              <p:spPr>
                <a:xfrm>
                  <a:off x="436256" y="5308542"/>
                  <a:ext cx="3249505" cy="338554"/>
                </a:xfrm>
                <a:prstGeom prst="rect">
                  <a:avLst/>
                </a:prstGeom>
                <a:ln>
                  <a:noFill/>
                </a:ln>
              </p:spPr>
              <p:txBody>
                <a:bodyPr wrap="square">
                  <a:spAutoFit/>
                </a:bodyPr>
                <a:lstStyle/>
                <a:p>
                  <a14:m>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𝒇</m:t>
                          </m:r>
                        </m:e>
                        <m:sub>
                          <m:r>
                            <a:rPr lang="de-DE" sz="1600" b="1" i="1" smtClean="0">
                              <a:solidFill>
                                <a:srgbClr val="7030A0"/>
                              </a:solidFill>
                              <a:latin typeface="Cambria Math" panose="02040503050406030204" pitchFamily="18" charset="0"/>
                            </a:rPr>
                            <m:t>𝟐</m:t>
                          </m:r>
                        </m:sub>
                      </m:sSub>
                      <m:r>
                        <a:rPr lang="de-DE" sz="1600" b="1">
                          <a:solidFill>
                            <a:srgbClr val="7030A0"/>
                          </a:solidFill>
                          <a:latin typeface="Cambria Math" panose="02040503050406030204" pitchFamily="18" charset="0"/>
                        </a:rPr>
                        <m:t>=</m:t>
                      </m:r>
                      <m:sSub>
                        <m:sSubPr>
                          <m:ctrlPr>
                            <a:rPr lang="de-DE" sz="1600" b="1" i="1">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𝒘</m:t>
                          </m:r>
                        </m:e>
                        <m:sub>
                          <m:r>
                            <a:rPr lang="de-DE" sz="1600" b="1" i="0" smtClean="0">
                              <a:solidFill>
                                <a:srgbClr val="7030A0"/>
                              </a:solidFill>
                              <a:latin typeface="Cambria Math" panose="02040503050406030204" pitchFamily="18" charset="0"/>
                            </a:rPr>
                            <m:t>𝟐</m:t>
                          </m:r>
                          <m:r>
                            <a:rPr lang="de-DE" sz="1600" b="1" i="1">
                              <a:solidFill>
                                <a:srgbClr val="7030A0"/>
                              </a:solidFill>
                              <a:latin typeface="Cambria Math" panose="02040503050406030204" pitchFamily="18" charset="0"/>
                            </a:rPr>
                            <m:t>𝟏</m:t>
                          </m:r>
                        </m:sub>
                      </m:sSub>
                      <m:sSub>
                        <m:sSubPr>
                          <m:ctrlPr>
                            <a:rPr lang="de-DE" sz="1600" b="1" i="1">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𝒙</m:t>
                          </m:r>
                        </m:e>
                        <m:sub>
                          <m:r>
                            <a:rPr lang="de-DE" sz="1600" b="1" i="1">
                              <a:solidFill>
                                <a:srgbClr val="7030A0"/>
                              </a:solidFill>
                              <a:latin typeface="Cambria Math" panose="02040503050406030204" pitchFamily="18" charset="0"/>
                            </a:rPr>
                            <m:t>𝟏</m:t>
                          </m:r>
                        </m:sub>
                      </m:sSub>
                      <m:r>
                        <a:rPr lang="de-DE" sz="1600" b="1">
                          <a:solidFill>
                            <a:srgbClr val="7030A0"/>
                          </a:solidFill>
                          <a:latin typeface="Cambria Math" panose="02040503050406030204" pitchFamily="18" charset="0"/>
                        </a:rPr>
                        <m:t>+</m:t>
                      </m:r>
                      <m:sSub>
                        <m:sSubPr>
                          <m:ctrlPr>
                            <a:rPr lang="de-DE" sz="1600" b="1" i="1">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𝒘</m:t>
                          </m:r>
                        </m:e>
                        <m:sub>
                          <m:r>
                            <a:rPr lang="de-DE" sz="1600" b="1" i="1">
                              <a:solidFill>
                                <a:srgbClr val="7030A0"/>
                              </a:solidFill>
                              <a:latin typeface="Cambria Math" panose="02040503050406030204" pitchFamily="18" charset="0"/>
                            </a:rPr>
                            <m:t>𝟐</m:t>
                          </m:r>
                          <m:r>
                            <a:rPr lang="de-DE" sz="1600" b="1" i="0" smtClean="0">
                              <a:solidFill>
                                <a:srgbClr val="7030A0"/>
                              </a:solidFill>
                              <a:latin typeface="Cambria Math" panose="02040503050406030204" pitchFamily="18" charset="0"/>
                            </a:rPr>
                            <m:t>𝟏</m:t>
                          </m:r>
                          <m:r>
                            <a:rPr lang="de-DE" sz="1600" b="1" i="0" smtClean="0">
                              <a:solidFill>
                                <a:srgbClr val="7030A0"/>
                              </a:solidFill>
                              <a:latin typeface="Cambria Math" panose="02040503050406030204" pitchFamily="18" charset="0"/>
                            </a:rPr>
                            <m:t>  </m:t>
                          </m:r>
                        </m:sub>
                      </m:sSub>
                      <m:sSub>
                        <m:sSubPr>
                          <m:ctrlPr>
                            <a:rPr lang="de-DE" sz="1600" b="1" i="1">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𝒙</m:t>
                          </m:r>
                        </m:e>
                        <m:sub>
                          <m:r>
                            <a:rPr lang="de-DE" sz="1600" b="1" i="1">
                              <a:solidFill>
                                <a:srgbClr val="7030A0"/>
                              </a:solidFill>
                              <a:latin typeface="Cambria Math" panose="02040503050406030204" pitchFamily="18" charset="0"/>
                            </a:rPr>
                            <m:t>𝟐</m:t>
                          </m:r>
                        </m:sub>
                      </m:sSub>
                    </m:oMath>
                  </a14:m>
                  <a:r>
                    <a:rPr lang="de-DE" sz="1600" b="1" dirty="0">
                      <a:solidFill>
                        <a:srgbClr val="7030A0"/>
                      </a:solidFill>
                    </a:rPr>
                    <a:t> + </a:t>
                  </a:r>
                  <a14:m>
                    <m:oMath xmlns:m="http://schemas.openxmlformats.org/officeDocument/2006/math">
                      <m:sSub>
                        <m:sSubPr>
                          <m:ctrlPr>
                            <a:rPr lang="de-DE" sz="1600" b="1" i="1">
                              <a:solidFill>
                                <a:srgbClr val="7030A0"/>
                              </a:solidFill>
                              <a:latin typeface="Cambria Math" panose="02040503050406030204" pitchFamily="18" charset="0"/>
                            </a:rPr>
                          </m:ctrlPr>
                        </m:sSubPr>
                        <m:e>
                          <m:r>
                            <a:rPr lang="de-DE" sz="1600" b="1" i="1" smtClean="0">
                              <a:solidFill>
                                <a:srgbClr val="7030A0"/>
                              </a:solidFill>
                              <a:latin typeface="Cambria Math" panose="02040503050406030204" pitchFamily="18" charset="0"/>
                            </a:rPr>
                            <m:t>𝒃</m:t>
                          </m:r>
                        </m:e>
                        <m:sub>
                          <m:r>
                            <a:rPr lang="de-DE" sz="1600" b="1" i="1">
                              <a:solidFill>
                                <a:srgbClr val="7030A0"/>
                              </a:solidFill>
                              <a:latin typeface="Cambria Math" panose="02040503050406030204" pitchFamily="18" charset="0"/>
                            </a:rPr>
                            <m:t>𝟐</m:t>
                          </m:r>
                        </m:sub>
                      </m:sSub>
                    </m:oMath>
                  </a14:m>
                  <a:endParaRPr lang="de-DE" sz="1600" b="1" dirty="0">
                    <a:solidFill>
                      <a:srgbClr val="7030A0"/>
                    </a:solidFill>
                  </a:endParaRPr>
                </a:p>
              </p:txBody>
            </p:sp>
          </mc:Choice>
          <mc:Fallback xmlns="">
            <p:sp>
              <p:nvSpPr>
                <p:cNvPr id="48" name="Rechteck 47"/>
                <p:cNvSpPr>
                  <a:spLocks noRot="1" noChangeAspect="1" noMove="1" noResize="1" noEditPoints="1" noAdjustHandles="1" noChangeArrowheads="1" noChangeShapeType="1" noTextEdit="1"/>
                </p:cNvSpPr>
                <p:nvPr/>
              </p:nvSpPr>
              <p:spPr>
                <a:xfrm>
                  <a:off x="436256" y="5308542"/>
                  <a:ext cx="3249505" cy="338554"/>
                </a:xfrm>
                <a:prstGeom prst="rect">
                  <a:avLst/>
                </a:prstGeom>
                <a:blipFill>
                  <a:blip r:embed="rId14"/>
                  <a:stretch>
                    <a:fillRect l="-188" t="-5455" b="-23636"/>
                  </a:stretch>
                </a:blipFill>
                <a:ln>
                  <a:noFill/>
                </a:ln>
              </p:spPr>
              <p:txBody>
                <a:bodyPr/>
                <a:lstStyle/>
                <a:p>
                  <a:r>
                    <a:rPr lang="de-DE">
                      <a:noFill/>
                    </a:rPr>
                    <a:t> </a:t>
                  </a:r>
                </a:p>
              </p:txBody>
            </p:sp>
          </mc:Fallback>
        </mc:AlternateContent>
        <p:grpSp>
          <p:nvGrpSpPr>
            <p:cNvPr id="49" name="Gruppieren 48"/>
            <p:cNvGrpSpPr/>
            <p:nvPr/>
          </p:nvGrpSpPr>
          <p:grpSpPr>
            <a:xfrm>
              <a:off x="469601" y="5647096"/>
              <a:ext cx="2879535" cy="677107"/>
              <a:chOff x="5640859" y="2562165"/>
              <a:chExt cx="2564028" cy="766702"/>
            </a:xfrm>
          </p:grpSpPr>
          <mc:AlternateContent xmlns:mc="http://schemas.openxmlformats.org/markup-compatibility/2006" xmlns:a14="http://schemas.microsoft.com/office/drawing/2010/main">
            <mc:Choice Requires="a14">
              <p:sp>
                <p:nvSpPr>
                  <p:cNvPr id="50" name="Textfeld 49"/>
                  <p:cNvSpPr txBox="1"/>
                  <p:nvPr/>
                </p:nvSpPr>
                <p:spPr>
                  <a:xfrm>
                    <a:off x="5640859" y="2656704"/>
                    <a:ext cx="1143000" cy="2788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𝒚</m:t>
                              </m:r>
                            </m:e>
                            <m:sub>
                              <m:r>
                                <a:rPr lang="de-DE" sz="1600" b="1" i="0" smtClean="0">
                                  <a:solidFill>
                                    <a:srgbClr val="7030A0"/>
                                  </a:solidFill>
                                  <a:latin typeface="Cambria Math" panose="02040503050406030204" pitchFamily="18" charset="0"/>
                                </a:rPr>
                                <m:t>𝟐</m:t>
                              </m:r>
                            </m:sub>
                          </m:sSub>
                          <m:r>
                            <a:rPr lang="de-DE" sz="1600" b="1" i="0">
                              <a:solidFill>
                                <a:srgbClr val="7030A0"/>
                              </a:solidFill>
                              <a:latin typeface="Cambria Math" panose="02040503050406030204" pitchFamily="18" charset="0"/>
                            </a:rPr>
                            <m:t>=</m:t>
                          </m:r>
                          <m:r>
                            <a:rPr lang="de-DE" sz="1600" b="1" i="0" smtClean="0">
                              <a:solidFill>
                                <a:srgbClr val="7030A0"/>
                              </a:solidFill>
                              <a:latin typeface="Cambria Math" panose="02040503050406030204" pitchFamily="18" charset="0"/>
                            </a:rPr>
                            <m:t>𝟏</m:t>
                          </m:r>
                        </m:oMath>
                      </m:oMathPara>
                    </a14:m>
                    <a:endParaRPr lang="de-DE" sz="1600" b="1" dirty="0">
                      <a:solidFill>
                        <a:srgbClr val="7030A0"/>
                      </a:solidFill>
                    </a:endParaRPr>
                  </a:p>
                </p:txBody>
              </p:sp>
            </mc:Choice>
            <mc:Fallback xmlns="">
              <p:sp>
                <p:nvSpPr>
                  <p:cNvPr id="50" name="Textfeld 49"/>
                  <p:cNvSpPr txBox="1">
                    <a:spLocks noRot="1" noChangeAspect="1" noMove="1" noResize="1" noEditPoints="1" noAdjustHandles="1" noChangeArrowheads="1" noChangeShapeType="1" noTextEdit="1"/>
                  </p:cNvSpPr>
                  <p:nvPr/>
                </p:nvSpPr>
                <p:spPr>
                  <a:xfrm>
                    <a:off x="5640859" y="2656704"/>
                    <a:ext cx="1143000" cy="278801"/>
                  </a:xfrm>
                  <a:prstGeom prst="rect">
                    <a:avLst/>
                  </a:prstGeom>
                  <a:blipFill>
                    <a:blip r:embed="rId15"/>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Textfeld 50"/>
                  <p:cNvSpPr txBox="1"/>
                  <p:nvPr/>
                </p:nvSpPr>
                <p:spPr>
                  <a:xfrm>
                    <a:off x="5640859" y="2979870"/>
                    <a:ext cx="1143000" cy="2788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𝒚</m:t>
                              </m:r>
                            </m:e>
                            <m:sub>
                              <m:r>
                                <a:rPr lang="de-DE" sz="1600" b="1" i="0" smtClean="0">
                                  <a:solidFill>
                                    <a:srgbClr val="7030A0"/>
                                  </a:solidFill>
                                  <a:latin typeface="Cambria Math" panose="02040503050406030204" pitchFamily="18" charset="0"/>
                                </a:rPr>
                                <m:t>𝟐</m:t>
                              </m:r>
                            </m:sub>
                          </m:sSub>
                          <m:r>
                            <a:rPr lang="de-DE" sz="1600" b="1" i="0">
                              <a:solidFill>
                                <a:srgbClr val="7030A0"/>
                              </a:solidFill>
                              <a:latin typeface="Cambria Math" panose="02040503050406030204" pitchFamily="18" charset="0"/>
                            </a:rPr>
                            <m:t>=</m:t>
                          </m:r>
                          <m:r>
                            <a:rPr lang="de-DE" sz="1600" b="1" i="0" smtClean="0">
                              <a:solidFill>
                                <a:srgbClr val="7030A0"/>
                              </a:solidFill>
                              <a:latin typeface="Cambria Math" panose="02040503050406030204" pitchFamily="18" charset="0"/>
                            </a:rPr>
                            <m:t>𝟎</m:t>
                          </m:r>
                        </m:oMath>
                      </m:oMathPara>
                    </a14:m>
                    <a:endParaRPr lang="de-DE" sz="1600" b="1" dirty="0">
                      <a:solidFill>
                        <a:srgbClr val="7030A0"/>
                      </a:solidFill>
                    </a:endParaRPr>
                  </a:p>
                </p:txBody>
              </p:sp>
            </mc:Choice>
            <mc:Fallback xmlns="">
              <p:sp>
                <p:nvSpPr>
                  <p:cNvPr id="51" name="Textfeld 50"/>
                  <p:cNvSpPr txBox="1">
                    <a:spLocks noRot="1" noChangeAspect="1" noMove="1" noResize="1" noEditPoints="1" noAdjustHandles="1" noChangeArrowheads="1" noChangeShapeType="1" noTextEdit="1"/>
                  </p:cNvSpPr>
                  <p:nvPr/>
                </p:nvSpPr>
                <p:spPr>
                  <a:xfrm>
                    <a:off x="5640859" y="2979870"/>
                    <a:ext cx="1143000" cy="278801"/>
                  </a:xfrm>
                  <a:prstGeom prst="rect">
                    <a:avLst/>
                  </a:prstGeom>
                  <a:blipFill>
                    <a:blip r:embed="rId16"/>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2" name="Rechteck 51"/>
                  <p:cNvSpPr/>
                  <p:nvPr/>
                </p:nvSpPr>
                <p:spPr>
                  <a:xfrm>
                    <a:off x="6654114" y="2562165"/>
                    <a:ext cx="1550773" cy="766702"/>
                  </a:xfrm>
                  <a:prstGeom prst="rect">
                    <a:avLst/>
                  </a:prstGeom>
                </p:spPr>
                <p:txBody>
                  <a:bodyPr wrap="square">
                    <a:spAutoFit/>
                  </a:bodyPr>
                  <a:lstStyle/>
                  <a:p>
                    <a:r>
                      <a:rPr lang="de-DE" sz="1600" dirty="0">
                        <a:solidFill>
                          <a:srgbClr val="7030A0"/>
                        </a:solidFill>
                      </a:rPr>
                      <a:t>wenn</a:t>
                    </a:r>
                    <a:r>
                      <a:rPr lang="de-DE" dirty="0">
                        <a:solidFill>
                          <a:srgbClr val="7030A0"/>
                        </a:solidFill>
                      </a:rPr>
                      <a:t> </a:t>
                    </a:r>
                    <a14:m>
                      <m:oMath xmlns:m="http://schemas.openxmlformats.org/officeDocument/2006/math">
                        <m:sSub>
                          <m:sSubPr>
                            <m:ctrlPr>
                              <a:rPr lang="de-DE" sz="2000" b="1" i="1">
                                <a:solidFill>
                                  <a:srgbClr val="7030A0"/>
                                </a:solidFill>
                                <a:latin typeface="Cambria Math" panose="02040503050406030204" pitchFamily="18" charset="0"/>
                              </a:rPr>
                            </m:ctrlPr>
                          </m:sSubPr>
                          <m:e>
                            <m:r>
                              <a:rPr lang="de-DE" sz="2000" b="1" i="1" smtClean="0">
                                <a:solidFill>
                                  <a:srgbClr val="7030A0"/>
                                </a:solidFill>
                                <a:latin typeface="Cambria Math" panose="02040503050406030204" pitchFamily="18" charset="0"/>
                              </a:rPr>
                              <m:t>𝒇</m:t>
                            </m:r>
                          </m:e>
                          <m:sub>
                            <m:r>
                              <a:rPr lang="de-DE" sz="2000" b="1" i="0" smtClean="0">
                                <a:solidFill>
                                  <a:srgbClr val="7030A0"/>
                                </a:solidFill>
                                <a:latin typeface="Cambria Math" panose="02040503050406030204" pitchFamily="18" charset="0"/>
                              </a:rPr>
                              <m:t>𝟐</m:t>
                            </m:r>
                          </m:sub>
                        </m:sSub>
                        <m:r>
                          <a:rPr lang="de-DE" sz="1600" b="1" i="1" smtClean="0">
                            <a:solidFill>
                              <a:srgbClr val="7030A0"/>
                            </a:solidFill>
                            <a:latin typeface="Cambria Math" panose="02040503050406030204" pitchFamily="18" charset="0"/>
                            <a:ea typeface="Cambria Math" panose="02040503050406030204" pitchFamily="18" charset="0"/>
                          </a:rPr>
                          <m:t>≥</m:t>
                        </m:r>
                      </m:oMath>
                    </a14:m>
                    <a:r>
                      <a:rPr lang="de-DE" sz="2000" dirty="0">
                        <a:solidFill>
                          <a:srgbClr val="7030A0"/>
                        </a:solidFill>
                      </a:rPr>
                      <a:t> 0</a:t>
                    </a:r>
                  </a:p>
                  <a:p>
                    <a:r>
                      <a:rPr lang="de-DE" dirty="0">
                        <a:solidFill>
                          <a:srgbClr val="7030A0"/>
                        </a:solidFill>
                      </a:rPr>
                      <a:t>sonst</a:t>
                    </a:r>
                  </a:p>
                </p:txBody>
              </p:sp>
            </mc:Choice>
            <mc:Fallback xmlns="">
              <p:sp>
                <p:nvSpPr>
                  <p:cNvPr id="52" name="Rechteck 51"/>
                  <p:cNvSpPr>
                    <a:spLocks noRot="1" noChangeAspect="1" noMove="1" noResize="1" noEditPoints="1" noAdjustHandles="1" noChangeArrowheads="1" noChangeShapeType="1" noTextEdit="1"/>
                  </p:cNvSpPr>
                  <p:nvPr/>
                </p:nvSpPr>
                <p:spPr>
                  <a:xfrm>
                    <a:off x="6654114" y="2562165"/>
                    <a:ext cx="1550773" cy="766702"/>
                  </a:xfrm>
                  <a:prstGeom prst="rect">
                    <a:avLst/>
                  </a:prstGeom>
                  <a:blipFill>
                    <a:blip r:embed="rId17"/>
                    <a:stretch>
                      <a:fillRect l="-3158" t="-4505" b="-13514"/>
                    </a:stretch>
                  </a:blipFill>
                </p:spPr>
                <p:txBody>
                  <a:bodyPr/>
                  <a:lstStyle/>
                  <a:p>
                    <a:r>
                      <a:rPr lang="de-DE">
                        <a:noFill/>
                      </a:rPr>
                      <a:t> </a:t>
                    </a:r>
                  </a:p>
                </p:txBody>
              </p:sp>
            </mc:Fallback>
          </mc:AlternateContent>
          <p:sp>
            <p:nvSpPr>
              <p:cNvPr id="53" name="Geschweifte Klammer links 52"/>
              <p:cNvSpPr/>
              <p:nvPr/>
            </p:nvSpPr>
            <p:spPr>
              <a:xfrm>
                <a:off x="5640860" y="2747749"/>
                <a:ext cx="216244" cy="539898"/>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7030A0"/>
                  </a:solidFill>
                </a:endParaRPr>
              </a:p>
            </p:txBody>
          </p:sp>
        </p:grpSp>
      </p:grpSp>
      <p:grpSp>
        <p:nvGrpSpPr>
          <p:cNvPr id="8" name="Gruppieren 7">
            <a:extLst>
              <a:ext uri="{FF2B5EF4-FFF2-40B4-BE49-F238E27FC236}">
                <a16:creationId xmlns:a16="http://schemas.microsoft.com/office/drawing/2014/main" id="{907BC4FE-233E-4141-9843-976E0EF2A53B}"/>
              </a:ext>
            </a:extLst>
          </p:cNvPr>
          <p:cNvGrpSpPr/>
          <p:nvPr/>
        </p:nvGrpSpPr>
        <p:grpSpPr>
          <a:xfrm>
            <a:off x="4358097" y="3695416"/>
            <a:ext cx="2825187" cy="946413"/>
            <a:chOff x="6243257" y="3330159"/>
            <a:chExt cx="3482050" cy="946413"/>
          </a:xfrm>
        </p:grpSpPr>
        <mc:AlternateContent xmlns:mc="http://schemas.openxmlformats.org/markup-compatibility/2006" xmlns:a14="http://schemas.microsoft.com/office/drawing/2010/main">
          <mc:Choice Requires="a14">
            <p:sp>
              <p:nvSpPr>
                <p:cNvPr id="54" name="Rechteck 53"/>
                <p:cNvSpPr/>
                <p:nvPr/>
              </p:nvSpPr>
              <p:spPr>
                <a:xfrm>
                  <a:off x="6243257" y="3330159"/>
                  <a:ext cx="2552174" cy="338554"/>
                </a:xfrm>
                <a:prstGeom prst="rect">
                  <a:avLst/>
                </a:prstGeom>
              </p:spPr>
              <p:txBody>
                <a:bodyPr wrap="none">
                  <a:spAutoFit/>
                </a:bodyPr>
                <a:lstStyle/>
                <a:p>
                  <a14:m>
                    <m:oMath xmlns:m="http://schemas.openxmlformats.org/officeDocument/2006/math">
                      <m:sSub>
                        <m:sSubPr>
                          <m:ctrlPr>
                            <a:rPr lang="de-DE" sz="1600" b="1" i="1" smtClean="0">
                              <a:solidFill>
                                <a:srgbClr val="FF0000"/>
                              </a:solidFill>
                              <a:latin typeface="Cambria Math" panose="02040503050406030204" pitchFamily="18" charset="0"/>
                            </a:rPr>
                          </m:ctrlPr>
                        </m:sSubPr>
                        <m:e>
                          <m:r>
                            <a:rPr lang="de-DE" sz="1600" b="1" i="1">
                              <a:solidFill>
                                <a:srgbClr val="FF0000"/>
                              </a:solidFill>
                              <a:latin typeface="Cambria Math" panose="02040503050406030204" pitchFamily="18" charset="0"/>
                            </a:rPr>
                            <m:t>𝒇</m:t>
                          </m:r>
                        </m:e>
                        <m:sub>
                          <m:r>
                            <a:rPr lang="de-DE" sz="1600" b="1" i="1" smtClean="0">
                              <a:solidFill>
                                <a:srgbClr val="FF0000"/>
                              </a:solidFill>
                              <a:latin typeface="Cambria Math" panose="02040503050406030204" pitchFamily="18" charset="0"/>
                            </a:rPr>
                            <m:t>𝟑</m:t>
                          </m:r>
                        </m:sub>
                      </m:sSub>
                      <m:r>
                        <a:rPr lang="de-DE" sz="1600" b="1">
                          <a:solidFill>
                            <a:srgbClr val="FF0000"/>
                          </a:solidFill>
                          <a:latin typeface="Cambria Math" panose="02040503050406030204" pitchFamily="18" charset="0"/>
                        </a:rPr>
                        <m:t>=</m:t>
                      </m:r>
                      <m:sSub>
                        <m:sSubPr>
                          <m:ctrlPr>
                            <a:rPr lang="de-DE" sz="1600" b="1" i="1">
                              <a:solidFill>
                                <a:srgbClr val="FF0000"/>
                              </a:solidFill>
                              <a:latin typeface="Cambria Math" panose="02040503050406030204" pitchFamily="18" charset="0"/>
                            </a:rPr>
                          </m:ctrlPr>
                        </m:sSubPr>
                        <m:e>
                          <m:r>
                            <a:rPr lang="de-DE" sz="1600" b="1" i="1">
                              <a:solidFill>
                                <a:srgbClr val="FF0000"/>
                              </a:solidFill>
                              <a:latin typeface="Cambria Math" panose="02040503050406030204" pitchFamily="18" charset="0"/>
                            </a:rPr>
                            <m:t>𝒘</m:t>
                          </m:r>
                        </m:e>
                        <m:sub>
                          <m:r>
                            <a:rPr lang="de-DE" sz="1600" b="1" i="0" smtClean="0">
                              <a:solidFill>
                                <a:srgbClr val="FF0000"/>
                              </a:solidFill>
                              <a:latin typeface="Cambria Math" panose="02040503050406030204" pitchFamily="18" charset="0"/>
                            </a:rPr>
                            <m:t>𝟑𝟏</m:t>
                          </m:r>
                          <m:r>
                            <a:rPr lang="de-DE" sz="1600" b="1" i="0" smtClean="0">
                              <a:solidFill>
                                <a:srgbClr val="FF0000"/>
                              </a:solidFill>
                              <a:latin typeface="Cambria Math" panose="02040503050406030204" pitchFamily="18" charset="0"/>
                            </a:rPr>
                            <m:t> </m:t>
                          </m:r>
                        </m:sub>
                      </m:sSub>
                      <m:sSub>
                        <m:sSubPr>
                          <m:ctrlPr>
                            <a:rPr lang="de-DE" sz="1600" b="1" i="1" smtClean="0">
                              <a:solidFill>
                                <a:srgbClr val="00B0F0"/>
                              </a:solidFill>
                              <a:latin typeface="Cambria Math" panose="02040503050406030204" pitchFamily="18" charset="0"/>
                            </a:rPr>
                          </m:ctrlPr>
                        </m:sSubPr>
                        <m:e>
                          <m:r>
                            <a:rPr lang="de-DE" sz="1600" b="1" i="1">
                              <a:solidFill>
                                <a:srgbClr val="00B0F0"/>
                              </a:solidFill>
                              <a:latin typeface="Cambria Math" panose="02040503050406030204" pitchFamily="18" charset="0"/>
                            </a:rPr>
                            <m:t>𝒚</m:t>
                          </m:r>
                        </m:e>
                        <m:sub>
                          <m:r>
                            <a:rPr lang="de-DE" sz="1600" b="1">
                              <a:solidFill>
                                <a:srgbClr val="00B0F0"/>
                              </a:solidFill>
                              <a:latin typeface="Cambria Math" panose="02040503050406030204" pitchFamily="18" charset="0"/>
                            </a:rPr>
                            <m:t>𝟏</m:t>
                          </m:r>
                        </m:sub>
                      </m:sSub>
                      <m:r>
                        <a:rPr lang="de-DE" sz="1600" b="1">
                          <a:solidFill>
                            <a:srgbClr val="7030A0"/>
                          </a:solidFill>
                          <a:latin typeface="Cambria Math" panose="02040503050406030204" pitchFamily="18" charset="0"/>
                        </a:rPr>
                        <m:t>+</m:t>
                      </m:r>
                      <m:sSub>
                        <m:sSubPr>
                          <m:ctrlPr>
                            <a:rPr lang="de-DE" sz="1600" b="1" i="1" smtClean="0">
                              <a:solidFill>
                                <a:srgbClr val="FF0000"/>
                              </a:solidFill>
                              <a:latin typeface="Cambria Math" panose="02040503050406030204" pitchFamily="18" charset="0"/>
                            </a:rPr>
                          </m:ctrlPr>
                        </m:sSubPr>
                        <m:e>
                          <m:r>
                            <a:rPr lang="de-DE" sz="1600" b="1" i="1">
                              <a:solidFill>
                                <a:srgbClr val="FF0000"/>
                              </a:solidFill>
                              <a:latin typeface="Cambria Math" panose="02040503050406030204" pitchFamily="18" charset="0"/>
                            </a:rPr>
                            <m:t>𝒘</m:t>
                          </m:r>
                        </m:e>
                        <m:sub>
                          <m:r>
                            <a:rPr lang="de-DE" sz="1600" b="1" i="0" smtClean="0">
                              <a:solidFill>
                                <a:srgbClr val="FF0000"/>
                              </a:solidFill>
                              <a:latin typeface="Cambria Math" panose="02040503050406030204" pitchFamily="18" charset="0"/>
                            </a:rPr>
                            <m:t>𝟑</m:t>
                          </m:r>
                          <m:r>
                            <a:rPr lang="de-DE" sz="1600" b="1">
                              <a:solidFill>
                                <a:srgbClr val="FF0000"/>
                              </a:solidFill>
                              <a:latin typeface="Cambria Math" panose="02040503050406030204" pitchFamily="18" charset="0"/>
                            </a:rPr>
                            <m:t>𝟐</m:t>
                          </m:r>
                        </m:sub>
                      </m:sSub>
                      <m:sSub>
                        <m:sSubPr>
                          <m:ctrlPr>
                            <a:rPr lang="de-DE" sz="1600" b="1" i="1" smtClean="0">
                              <a:solidFill>
                                <a:srgbClr val="FF0000"/>
                              </a:solidFill>
                              <a:latin typeface="Cambria Math" panose="02040503050406030204" pitchFamily="18" charset="0"/>
                            </a:rPr>
                          </m:ctrlPr>
                        </m:sSubPr>
                        <m:e>
                          <m:r>
                            <a:rPr lang="de-DE" sz="1600" b="1" i="1" smtClean="0">
                              <a:solidFill>
                                <a:srgbClr val="FF0000"/>
                              </a:solidFill>
                              <a:latin typeface="Cambria Math" panose="02040503050406030204" pitchFamily="18" charset="0"/>
                            </a:rPr>
                            <m:t> </m:t>
                          </m:r>
                          <m:r>
                            <a:rPr lang="de-DE" sz="1600" b="1" i="1" smtClean="0">
                              <a:solidFill>
                                <a:srgbClr val="FF0000"/>
                              </a:solidFill>
                              <a:latin typeface="Cambria Math" panose="02040503050406030204" pitchFamily="18" charset="0"/>
                            </a:rPr>
                            <m:t>𝒚</m:t>
                          </m:r>
                        </m:e>
                        <m:sub>
                          <m:r>
                            <a:rPr lang="de-DE" sz="1600" b="1">
                              <a:solidFill>
                                <a:srgbClr val="FF0000"/>
                              </a:solidFill>
                              <a:latin typeface="Cambria Math" panose="02040503050406030204" pitchFamily="18" charset="0"/>
                            </a:rPr>
                            <m:t>𝟐</m:t>
                          </m:r>
                        </m:sub>
                      </m:sSub>
                    </m:oMath>
                  </a14:m>
                  <a:r>
                    <a:rPr lang="de-DE" sz="1600" dirty="0">
                      <a:solidFill>
                        <a:srgbClr val="7030A0"/>
                      </a:solidFill>
                    </a:rPr>
                    <a:t> + </a:t>
                  </a:r>
                  <a14:m>
                    <m:oMath xmlns:m="http://schemas.openxmlformats.org/officeDocument/2006/math">
                      <m:sSub>
                        <m:sSubPr>
                          <m:ctrlPr>
                            <a:rPr lang="de-DE" sz="1600" b="1" i="1" smtClean="0">
                              <a:solidFill>
                                <a:srgbClr val="FF0000"/>
                              </a:solidFill>
                              <a:latin typeface="Cambria Math" panose="02040503050406030204" pitchFamily="18" charset="0"/>
                            </a:rPr>
                          </m:ctrlPr>
                        </m:sSubPr>
                        <m:e>
                          <m:r>
                            <a:rPr lang="de-DE" sz="1600" b="1" i="1">
                              <a:solidFill>
                                <a:srgbClr val="FF0000"/>
                              </a:solidFill>
                              <a:latin typeface="Cambria Math" panose="02040503050406030204" pitchFamily="18" charset="0"/>
                            </a:rPr>
                            <m:t>𝒃</m:t>
                          </m:r>
                        </m:e>
                        <m:sub>
                          <m:r>
                            <a:rPr lang="de-DE" sz="1600" b="1" i="1" smtClean="0">
                              <a:solidFill>
                                <a:srgbClr val="FF0000"/>
                              </a:solidFill>
                              <a:latin typeface="Cambria Math" panose="02040503050406030204" pitchFamily="18" charset="0"/>
                            </a:rPr>
                            <m:t>𝟑</m:t>
                          </m:r>
                        </m:sub>
                      </m:sSub>
                    </m:oMath>
                  </a14:m>
                  <a:endParaRPr lang="de-DE" sz="1600" dirty="0"/>
                </a:p>
              </p:txBody>
            </p:sp>
          </mc:Choice>
          <mc:Fallback xmlns="">
            <p:sp>
              <p:nvSpPr>
                <p:cNvPr id="54" name="Rechteck 53"/>
                <p:cNvSpPr>
                  <a:spLocks noRot="1" noChangeAspect="1" noMove="1" noResize="1" noEditPoints="1" noAdjustHandles="1" noChangeArrowheads="1" noChangeShapeType="1" noTextEdit="1"/>
                </p:cNvSpPr>
                <p:nvPr/>
              </p:nvSpPr>
              <p:spPr>
                <a:xfrm>
                  <a:off x="6243257" y="3330159"/>
                  <a:ext cx="2552174" cy="338554"/>
                </a:xfrm>
                <a:prstGeom prst="rect">
                  <a:avLst/>
                </a:prstGeom>
                <a:blipFill>
                  <a:blip r:embed="rId18"/>
                  <a:stretch>
                    <a:fillRect l="-294" t="-5357" r="-19412" b="-21429"/>
                  </a:stretch>
                </a:blipFill>
              </p:spPr>
              <p:txBody>
                <a:bodyPr/>
                <a:lstStyle/>
                <a:p>
                  <a:r>
                    <a:rPr lang="de-DE">
                      <a:noFill/>
                    </a:rPr>
                    <a:t> </a:t>
                  </a:r>
                </a:p>
              </p:txBody>
            </p:sp>
          </mc:Fallback>
        </mc:AlternateContent>
        <p:grpSp>
          <p:nvGrpSpPr>
            <p:cNvPr id="55" name="Gruppieren 54"/>
            <p:cNvGrpSpPr/>
            <p:nvPr/>
          </p:nvGrpSpPr>
          <p:grpSpPr>
            <a:xfrm>
              <a:off x="6318336" y="3612646"/>
              <a:ext cx="3406971" cy="663926"/>
              <a:chOff x="5640859" y="2562165"/>
              <a:chExt cx="2564028" cy="663926"/>
            </a:xfrm>
          </p:grpSpPr>
          <mc:AlternateContent xmlns:mc="http://schemas.openxmlformats.org/markup-compatibility/2006" xmlns:a14="http://schemas.microsoft.com/office/drawing/2010/main">
            <mc:Choice Requires="a14">
              <p:sp>
                <p:nvSpPr>
                  <p:cNvPr id="56" name="Textfeld 55"/>
                  <p:cNvSpPr txBox="1"/>
                  <p:nvPr/>
                </p:nvSpPr>
                <p:spPr>
                  <a:xfrm>
                    <a:off x="5640859" y="2656704"/>
                    <a:ext cx="11430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𝒚</m:t>
                              </m:r>
                            </m:e>
                            <m:sub>
                              <m:r>
                                <a:rPr lang="de-DE" sz="1600" b="1" i="0" smtClean="0">
                                  <a:solidFill>
                                    <a:srgbClr val="7030A0"/>
                                  </a:solidFill>
                                  <a:latin typeface="Cambria Math" panose="02040503050406030204" pitchFamily="18" charset="0"/>
                                </a:rPr>
                                <m:t>𝟑</m:t>
                              </m:r>
                            </m:sub>
                          </m:sSub>
                          <m:r>
                            <a:rPr lang="de-DE" sz="1600" b="1" i="0">
                              <a:solidFill>
                                <a:srgbClr val="7030A0"/>
                              </a:solidFill>
                              <a:latin typeface="Cambria Math" panose="02040503050406030204" pitchFamily="18" charset="0"/>
                            </a:rPr>
                            <m:t>=</m:t>
                          </m:r>
                          <m:r>
                            <a:rPr lang="de-DE" sz="1600" b="1" i="0" smtClean="0">
                              <a:solidFill>
                                <a:srgbClr val="7030A0"/>
                              </a:solidFill>
                              <a:latin typeface="Cambria Math" panose="02040503050406030204" pitchFamily="18" charset="0"/>
                            </a:rPr>
                            <m:t>𝟏</m:t>
                          </m:r>
                        </m:oMath>
                      </m:oMathPara>
                    </a14:m>
                    <a:endParaRPr lang="de-DE" sz="2000" b="1" dirty="0">
                      <a:solidFill>
                        <a:srgbClr val="7030A0"/>
                      </a:solidFill>
                    </a:endParaRPr>
                  </a:p>
                </p:txBody>
              </p:sp>
            </mc:Choice>
            <mc:Fallback xmlns="">
              <p:sp>
                <p:nvSpPr>
                  <p:cNvPr id="56" name="Textfeld 55"/>
                  <p:cNvSpPr txBox="1">
                    <a:spLocks noRot="1" noChangeAspect="1" noMove="1" noResize="1" noEditPoints="1" noAdjustHandles="1" noChangeArrowheads="1" noChangeShapeType="1" noTextEdit="1"/>
                  </p:cNvSpPr>
                  <p:nvPr/>
                </p:nvSpPr>
                <p:spPr>
                  <a:xfrm>
                    <a:off x="5640859" y="2656704"/>
                    <a:ext cx="1143000" cy="246221"/>
                  </a:xfrm>
                  <a:prstGeom prst="rect">
                    <a:avLst/>
                  </a:prstGeom>
                  <a:blipFill>
                    <a:blip r:embed="rId19"/>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7" name="Textfeld 56"/>
                  <p:cNvSpPr txBox="1"/>
                  <p:nvPr/>
                </p:nvSpPr>
                <p:spPr>
                  <a:xfrm>
                    <a:off x="5640859" y="2979870"/>
                    <a:ext cx="11430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𝒚</m:t>
                              </m:r>
                            </m:e>
                            <m:sub>
                              <m:r>
                                <a:rPr lang="de-DE" sz="1600" b="1" i="0" smtClean="0">
                                  <a:solidFill>
                                    <a:srgbClr val="7030A0"/>
                                  </a:solidFill>
                                  <a:latin typeface="Cambria Math" panose="02040503050406030204" pitchFamily="18" charset="0"/>
                                </a:rPr>
                                <m:t>𝟑</m:t>
                              </m:r>
                            </m:sub>
                          </m:sSub>
                          <m:r>
                            <a:rPr lang="de-DE" sz="1600" b="1" i="0">
                              <a:solidFill>
                                <a:srgbClr val="7030A0"/>
                              </a:solidFill>
                              <a:latin typeface="Cambria Math" panose="02040503050406030204" pitchFamily="18" charset="0"/>
                            </a:rPr>
                            <m:t>=</m:t>
                          </m:r>
                          <m:r>
                            <a:rPr lang="de-DE" sz="1600" b="1" i="0" smtClean="0">
                              <a:solidFill>
                                <a:srgbClr val="7030A0"/>
                              </a:solidFill>
                              <a:latin typeface="Cambria Math" panose="02040503050406030204" pitchFamily="18" charset="0"/>
                            </a:rPr>
                            <m:t>𝟎</m:t>
                          </m:r>
                        </m:oMath>
                      </m:oMathPara>
                    </a14:m>
                    <a:endParaRPr lang="de-DE" sz="1400" b="1" dirty="0">
                      <a:solidFill>
                        <a:srgbClr val="7030A0"/>
                      </a:solidFill>
                    </a:endParaRPr>
                  </a:p>
                </p:txBody>
              </p:sp>
            </mc:Choice>
            <mc:Fallback xmlns="">
              <p:sp>
                <p:nvSpPr>
                  <p:cNvPr id="57" name="Textfeld 56"/>
                  <p:cNvSpPr txBox="1">
                    <a:spLocks noRot="1" noChangeAspect="1" noMove="1" noResize="1" noEditPoints="1" noAdjustHandles="1" noChangeArrowheads="1" noChangeShapeType="1" noTextEdit="1"/>
                  </p:cNvSpPr>
                  <p:nvPr/>
                </p:nvSpPr>
                <p:spPr>
                  <a:xfrm>
                    <a:off x="5640859" y="2979870"/>
                    <a:ext cx="1143000" cy="246221"/>
                  </a:xfrm>
                  <a:prstGeom prst="rect">
                    <a:avLst/>
                  </a:prstGeom>
                  <a:blipFill>
                    <a:blip r:embed="rId20"/>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8" name="Rechteck 57"/>
                  <p:cNvSpPr/>
                  <p:nvPr/>
                </p:nvSpPr>
                <p:spPr>
                  <a:xfrm>
                    <a:off x="6654114" y="2562165"/>
                    <a:ext cx="1550773" cy="584775"/>
                  </a:xfrm>
                  <a:prstGeom prst="rect">
                    <a:avLst/>
                  </a:prstGeom>
                </p:spPr>
                <p:txBody>
                  <a:bodyPr wrap="square">
                    <a:spAutoFit/>
                  </a:bodyPr>
                  <a:lstStyle/>
                  <a:p>
                    <a:r>
                      <a:rPr lang="de-DE" sz="1600" dirty="0">
                        <a:solidFill>
                          <a:srgbClr val="7030A0"/>
                        </a:solidFill>
                      </a:rPr>
                      <a:t>wenn </a:t>
                    </a:r>
                    <a14:m>
                      <m:oMath xmlns:m="http://schemas.openxmlformats.org/officeDocument/2006/math">
                        <m:sSub>
                          <m:sSubPr>
                            <m:ctrlPr>
                              <a:rPr lang="de-DE" sz="1600" b="1" i="1">
                                <a:solidFill>
                                  <a:srgbClr val="7030A0"/>
                                </a:solidFill>
                                <a:latin typeface="Cambria Math" panose="02040503050406030204" pitchFamily="18" charset="0"/>
                              </a:rPr>
                            </m:ctrlPr>
                          </m:sSubPr>
                          <m:e>
                            <m:r>
                              <a:rPr lang="de-DE" sz="1600" b="1" i="1" smtClean="0">
                                <a:solidFill>
                                  <a:srgbClr val="7030A0"/>
                                </a:solidFill>
                                <a:latin typeface="Cambria Math" panose="02040503050406030204" pitchFamily="18" charset="0"/>
                              </a:rPr>
                              <m:t>𝒇</m:t>
                            </m:r>
                          </m:e>
                          <m:sub>
                            <m:r>
                              <a:rPr lang="de-DE" sz="1600" b="1">
                                <a:solidFill>
                                  <a:srgbClr val="7030A0"/>
                                </a:solidFill>
                                <a:latin typeface="Cambria Math" panose="02040503050406030204" pitchFamily="18" charset="0"/>
                              </a:rPr>
                              <m:t>𝟏</m:t>
                            </m:r>
                          </m:sub>
                        </m:sSub>
                        <m:r>
                          <a:rPr lang="de-DE" sz="1600" b="1" i="1" smtClean="0">
                            <a:solidFill>
                              <a:srgbClr val="7030A0"/>
                            </a:solidFill>
                            <a:latin typeface="Cambria Math" panose="02040503050406030204" pitchFamily="18" charset="0"/>
                            <a:ea typeface="Cambria Math" panose="02040503050406030204" pitchFamily="18" charset="0"/>
                          </a:rPr>
                          <m:t>≥</m:t>
                        </m:r>
                      </m:oMath>
                    </a14:m>
                    <a:r>
                      <a:rPr lang="de-DE" sz="1600" dirty="0">
                        <a:solidFill>
                          <a:srgbClr val="7030A0"/>
                        </a:solidFill>
                      </a:rPr>
                      <a:t> 0</a:t>
                    </a:r>
                  </a:p>
                  <a:p>
                    <a:r>
                      <a:rPr lang="de-DE" sz="1600" dirty="0">
                        <a:solidFill>
                          <a:srgbClr val="7030A0"/>
                        </a:solidFill>
                      </a:rPr>
                      <a:t>sonst</a:t>
                    </a:r>
                  </a:p>
                </p:txBody>
              </p:sp>
            </mc:Choice>
            <mc:Fallback xmlns="">
              <p:sp>
                <p:nvSpPr>
                  <p:cNvPr id="58" name="Rechteck 57"/>
                  <p:cNvSpPr>
                    <a:spLocks noRot="1" noChangeAspect="1" noMove="1" noResize="1" noEditPoints="1" noAdjustHandles="1" noChangeArrowheads="1" noChangeShapeType="1" noTextEdit="1"/>
                  </p:cNvSpPr>
                  <p:nvPr/>
                </p:nvSpPr>
                <p:spPr>
                  <a:xfrm>
                    <a:off x="6654114" y="2562165"/>
                    <a:ext cx="1550773" cy="584775"/>
                  </a:xfrm>
                  <a:prstGeom prst="rect">
                    <a:avLst/>
                  </a:prstGeom>
                  <a:blipFill>
                    <a:blip r:embed="rId21"/>
                    <a:stretch>
                      <a:fillRect l="-1825" t="-3158" b="-13684"/>
                    </a:stretch>
                  </a:blipFill>
                </p:spPr>
                <p:txBody>
                  <a:bodyPr/>
                  <a:lstStyle/>
                  <a:p>
                    <a:r>
                      <a:rPr lang="de-DE">
                        <a:noFill/>
                      </a:rPr>
                      <a:t> </a:t>
                    </a:r>
                  </a:p>
                </p:txBody>
              </p:sp>
            </mc:Fallback>
          </mc:AlternateContent>
          <p:sp>
            <p:nvSpPr>
              <p:cNvPr id="59" name="Geschweifte Klammer links 58"/>
              <p:cNvSpPr/>
              <p:nvPr/>
            </p:nvSpPr>
            <p:spPr>
              <a:xfrm>
                <a:off x="5640860" y="2747749"/>
                <a:ext cx="216244" cy="455439"/>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7030A0"/>
                  </a:solidFill>
                </a:endParaRPr>
              </a:p>
            </p:txBody>
          </p:sp>
        </p:grpSp>
      </p:grpSp>
      <p:grpSp>
        <p:nvGrpSpPr>
          <p:cNvPr id="37" name="Gruppieren 36">
            <a:extLst>
              <a:ext uri="{FF2B5EF4-FFF2-40B4-BE49-F238E27FC236}">
                <a16:creationId xmlns:a16="http://schemas.microsoft.com/office/drawing/2014/main" id="{7A0C8DB9-6F06-4095-B3AE-44A93A9B1410}"/>
              </a:ext>
            </a:extLst>
          </p:cNvPr>
          <p:cNvGrpSpPr/>
          <p:nvPr/>
        </p:nvGrpSpPr>
        <p:grpSpPr>
          <a:xfrm>
            <a:off x="7773309" y="2041471"/>
            <a:ext cx="3500788" cy="2848494"/>
            <a:chOff x="6103223" y="500302"/>
            <a:chExt cx="4038383" cy="3592386"/>
          </a:xfrm>
        </p:grpSpPr>
        <p:cxnSp>
          <p:nvCxnSpPr>
            <p:cNvPr id="60" name="Gerader Verbinder 59">
              <a:extLst>
                <a:ext uri="{FF2B5EF4-FFF2-40B4-BE49-F238E27FC236}">
                  <a16:creationId xmlns:a16="http://schemas.microsoft.com/office/drawing/2014/main" id="{FBCAEF4D-A279-43A3-B551-B5EBE3D9B598}"/>
                </a:ext>
              </a:extLst>
            </p:cNvPr>
            <p:cNvCxnSpPr>
              <a:cxnSpLocks/>
            </p:cNvCxnSpPr>
            <p:nvPr/>
          </p:nvCxnSpPr>
          <p:spPr>
            <a:xfrm>
              <a:off x="6591557" y="855164"/>
              <a:ext cx="11247" cy="3237334"/>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9EC6016-5960-4899-8E80-2825E5066D14}"/>
                </a:ext>
              </a:extLst>
            </p:cNvPr>
            <p:cNvCxnSpPr>
              <a:cxnSpLocks/>
            </p:cNvCxnSpPr>
            <p:nvPr/>
          </p:nvCxnSpPr>
          <p:spPr>
            <a:xfrm flipH="1">
              <a:off x="6266985" y="3681884"/>
              <a:ext cx="3464832"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176989B-217F-49FB-A5A2-DDBC1CFBBEDF}"/>
                </a:ext>
              </a:extLst>
            </p:cNvPr>
            <p:cNvCxnSpPr>
              <a:cxnSpLocks/>
            </p:cNvCxnSpPr>
            <p:nvPr/>
          </p:nvCxnSpPr>
          <p:spPr>
            <a:xfrm>
              <a:off x="6459839" y="2557149"/>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AD6E550F-0F4F-4E11-A60D-FC7CF0F9B669}"/>
                </a:ext>
              </a:extLst>
            </p:cNvPr>
            <p:cNvCxnSpPr>
              <a:cxnSpLocks/>
            </p:cNvCxnSpPr>
            <p:nvPr/>
          </p:nvCxnSpPr>
          <p:spPr>
            <a:xfrm>
              <a:off x="6459839" y="1621062"/>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E10DBD8D-5298-43ED-8854-23F160E17270}"/>
                </a:ext>
              </a:extLst>
            </p:cNvPr>
            <p:cNvCxnSpPr>
              <a:cxnSpLocks/>
            </p:cNvCxnSpPr>
            <p:nvPr/>
          </p:nvCxnSpPr>
          <p:spPr>
            <a:xfrm flipH="1">
              <a:off x="6459839" y="3282791"/>
              <a:ext cx="207276" cy="1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EACD1FA3-48AD-498F-86A8-E24695AD2147}"/>
                </a:ext>
              </a:extLst>
            </p:cNvPr>
            <p:cNvCxnSpPr>
              <a:cxnSpLocks/>
            </p:cNvCxnSpPr>
            <p:nvPr/>
          </p:nvCxnSpPr>
          <p:spPr>
            <a:xfrm>
              <a:off x="7103870" y="3596582"/>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415421D5-71BE-4B78-94F2-03972A9E1005}"/>
                </a:ext>
              </a:extLst>
            </p:cNvPr>
            <p:cNvCxnSpPr>
              <a:cxnSpLocks/>
            </p:cNvCxnSpPr>
            <p:nvPr/>
          </p:nvCxnSpPr>
          <p:spPr>
            <a:xfrm>
              <a:off x="7977385" y="3596582"/>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D9C50F6B-F77C-4559-A1C4-02324430B8DB}"/>
                </a:ext>
              </a:extLst>
            </p:cNvPr>
            <p:cNvCxnSpPr>
              <a:cxnSpLocks/>
            </p:cNvCxnSpPr>
            <p:nvPr/>
          </p:nvCxnSpPr>
          <p:spPr>
            <a:xfrm>
              <a:off x="9109991" y="3596582"/>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0EC08604-9518-4545-839F-CFFF77BEECF2}"/>
                </a:ext>
              </a:extLst>
            </p:cNvPr>
            <p:cNvSpPr txBox="1"/>
            <p:nvPr/>
          </p:nvSpPr>
          <p:spPr>
            <a:xfrm>
              <a:off x="6669889" y="1374632"/>
              <a:ext cx="268348" cy="328593"/>
            </a:xfrm>
            <a:prstGeom prst="rect">
              <a:avLst/>
            </a:prstGeom>
            <a:noFill/>
          </p:spPr>
          <p:txBody>
            <a:bodyPr wrap="square">
              <a:spAutoFit/>
            </a:bodyPr>
            <a:lstStyle/>
            <a:p>
              <a:r>
                <a:rPr lang="de-DE" sz="2400" b="1" dirty="0"/>
                <a:t>x</a:t>
              </a:r>
            </a:p>
          </p:txBody>
        </p:sp>
        <p:cxnSp>
          <p:nvCxnSpPr>
            <p:cNvPr id="69" name="Gerader Verbinder 68">
              <a:extLst>
                <a:ext uri="{FF2B5EF4-FFF2-40B4-BE49-F238E27FC236}">
                  <a16:creationId xmlns:a16="http://schemas.microsoft.com/office/drawing/2014/main" id="{44F49785-7447-4B69-9E6A-4BDA1C65A19D}"/>
                </a:ext>
              </a:extLst>
            </p:cNvPr>
            <p:cNvCxnSpPr>
              <a:cxnSpLocks/>
            </p:cNvCxnSpPr>
            <p:nvPr/>
          </p:nvCxnSpPr>
          <p:spPr>
            <a:xfrm flipV="1">
              <a:off x="6316868" y="500302"/>
              <a:ext cx="3542438" cy="34447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0" name="Gruppieren 69">
              <a:extLst>
                <a:ext uri="{FF2B5EF4-FFF2-40B4-BE49-F238E27FC236}">
                  <a16:creationId xmlns:a16="http://schemas.microsoft.com/office/drawing/2014/main" id="{A3B6FB83-77DC-4FCA-9F8A-99B993612A62}"/>
                </a:ext>
              </a:extLst>
            </p:cNvPr>
            <p:cNvGrpSpPr/>
            <p:nvPr/>
          </p:nvGrpSpPr>
          <p:grpSpPr>
            <a:xfrm rot="13979368">
              <a:off x="6948820" y="2207142"/>
              <a:ext cx="602767" cy="910736"/>
              <a:chOff x="2610041" y="2137210"/>
              <a:chExt cx="602767" cy="910736"/>
            </a:xfrm>
          </p:grpSpPr>
          <p:sp>
            <p:nvSpPr>
              <p:cNvPr id="85" name="Ellipse 84">
                <a:extLst>
                  <a:ext uri="{FF2B5EF4-FFF2-40B4-BE49-F238E27FC236}">
                    <a16:creationId xmlns:a16="http://schemas.microsoft.com/office/drawing/2014/main" id="{731E9AA2-0FCE-40B4-8437-BDE842BEF77E}"/>
                  </a:ext>
                </a:extLst>
              </p:cNvPr>
              <p:cNvSpPr/>
              <p:nvPr/>
            </p:nvSpPr>
            <p:spPr>
              <a:xfrm>
                <a:off x="2610041" y="2228332"/>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Ellipse 85">
                <a:extLst>
                  <a:ext uri="{FF2B5EF4-FFF2-40B4-BE49-F238E27FC236}">
                    <a16:creationId xmlns:a16="http://schemas.microsoft.com/office/drawing/2014/main" id="{C37C9D71-DA87-41DD-959E-D16C2AD896B3}"/>
                  </a:ext>
                </a:extLst>
              </p:cNvPr>
              <p:cNvSpPr/>
              <p:nvPr/>
            </p:nvSpPr>
            <p:spPr>
              <a:xfrm>
                <a:off x="2909158" y="2540565"/>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86">
                <a:extLst>
                  <a:ext uri="{FF2B5EF4-FFF2-40B4-BE49-F238E27FC236}">
                    <a16:creationId xmlns:a16="http://schemas.microsoft.com/office/drawing/2014/main" id="{D49289FB-43CC-4F67-A220-9FB0973012CC}"/>
                  </a:ext>
                </a:extLst>
              </p:cNvPr>
              <p:cNvSpPr/>
              <p:nvPr/>
            </p:nvSpPr>
            <p:spPr>
              <a:xfrm>
                <a:off x="2762229" y="2412183"/>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Ellipse 87">
                <a:extLst>
                  <a:ext uri="{FF2B5EF4-FFF2-40B4-BE49-F238E27FC236}">
                    <a16:creationId xmlns:a16="http://schemas.microsoft.com/office/drawing/2014/main" id="{AEC1C332-7177-42D5-94A6-CC52EA071407}"/>
                  </a:ext>
                </a:extLst>
              </p:cNvPr>
              <p:cNvSpPr/>
              <p:nvPr/>
            </p:nvSpPr>
            <p:spPr>
              <a:xfrm>
                <a:off x="2853402" y="2685531"/>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9" name="Ellipse 88">
                <a:extLst>
                  <a:ext uri="{FF2B5EF4-FFF2-40B4-BE49-F238E27FC236}">
                    <a16:creationId xmlns:a16="http://schemas.microsoft.com/office/drawing/2014/main" id="{229E7603-AD27-47F7-90EC-F7A2DDB43941}"/>
                  </a:ext>
                </a:extLst>
              </p:cNvPr>
              <p:cNvSpPr/>
              <p:nvPr/>
            </p:nvSpPr>
            <p:spPr>
              <a:xfrm>
                <a:off x="2751731" y="2902980"/>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Ellipse 89">
                <a:extLst>
                  <a:ext uri="{FF2B5EF4-FFF2-40B4-BE49-F238E27FC236}">
                    <a16:creationId xmlns:a16="http://schemas.microsoft.com/office/drawing/2014/main" id="{833582B1-0C75-46B4-85D2-A101E1FC7745}"/>
                  </a:ext>
                </a:extLst>
              </p:cNvPr>
              <p:cNvSpPr/>
              <p:nvPr/>
            </p:nvSpPr>
            <p:spPr>
              <a:xfrm>
                <a:off x="3045540" y="2228332"/>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Ellipse 90">
                <a:extLst>
                  <a:ext uri="{FF2B5EF4-FFF2-40B4-BE49-F238E27FC236}">
                    <a16:creationId xmlns:a16="http://schemas.microsoft.com/office/drawing/2014/main" id="{22A01244-51DA-4ED7-B3AD-1557E73B3904}"/>
                  </a:ext>
                </a:extLst>
              </p:cNvPr>
              <p:cNvSpPr/>
              <p:nvPr/>
            </p:nvSpPr>
            <p:spPr>
              <a:xfrm>
                <a:off x="3101296" y="2694770"/>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Ellipse 91">
                <a:extLst>
                  <a:ext uri="{FF2B5EF4-FFF2-40B4-BE49-F238E27FC236}">
                    <a16:creationId xmlns:a16="http://schemas.microsoft.com/office/drawing/2014/main" id="{920DFD56-B26B-403A-8DEE-34122F5CE009}"/>
                  </a:ext>
                </a:extLst>
              </p:cNvPr>
              <p:cNvSpPr/>
              <p:nvPr/>
            </p:nvSpPr>
            <p:spPr>
              <a:xfrm>
                <a:off x="2886856" y="2137210"/>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1" name="Gruppieren 70">
              <a:extLst>
                <a:ext uri="{FF2B5EF4-FFF2-40B4-BE49-F238E27FC236}">
                  <a16:creationId xmlns:a16="http://schemas.microsoft.com/office/drawing/2014/main" id="{A94536AB-3C36-4B14-BC09-C6E7821DD21F}"/>
                </a:ext>
              </a:extLst>
            </p:cNvPr>
            <p:cNvGrpSpPr/>
            <p:nvPr/>
          </p:nvGrpSpPr>
          <p:grpSpPr>
            <a:xfrm>
              <a:off x="7614971" y="2830497"/>
              <a:ext cx="724828" cy="652347"/>
              <a:chOff x="3579540" y="4131527"/>
              <a:chExt cx="724828" cy="652347"/>
            </a:xfrm>
          </p:grpSpPr>
          <p:sp>
            <p:nvSpPr>
              <p:cNvPr id="77" name="Ellipse 76">
                <a:extLst>
                  <a:ext uri="{FF2B5EF4-FFF2-40B4-BE49-F238E27FC236}">
                    <a16:creationId xmlns:a16="http://schemas.microsoft.com/office/drawing/2014/main" id="{2BB1C6A6-4AAC-4E1D-B7EA-B8504120BD2D}"/>
                  </a:ext>
                </a:extLst>
              </p:cNvPr>
              <p:cNvSpPr/>
              <p:nvPr/>
            </p:nvSpPr>
            <p:spPr>
              <a:xfrm>
                <a:off x="3802566" y="4131527"/>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Ellipse 77">
                <a:extLst>
                  <a:ext uri="{FF2B5EF4-FFF2-40B4-BE49-F238E27FC236}">
                    <a16:creationId xmlns:a16="http://schemas.microsoft.com/office/drawing/2014/main" id="{49056A68-C405-4821-AAEA-0500BB05293A}"/>
                  </a:ext>
                </a:extLst>
              </p:cNvPr>
              <p:cNvSpPr/>
              <p:nvPr/>
            </p:nvSpPr>
            <p:spPr>
              <a:xfrm>
                <a:off x="3936380" y="4204010"/>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Ellipse 78">
                <a:extLst>
                  <a:ext uri="{FF2B5EF4-FFF2-40B4-BE49-F238E27FC236}">
                    <a16:creationId xmlns:a16="http://schemas.microsoft.com/office/drawing/2014/main" id="{6B0A30E7-B452-4E33-BFB6-D2C8FC239ED1}"/>
                  </a:ext>
                </a:extLst>
              </p:cNvPr>
              <p:cNvSpPr/>
              <p:nvPr/>
            </p:nvSpPr>
            <p:spPr>
              <a:xfrm>
                <a:off x="3691053" y="4276493"/>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Ellipse 79">
                <a:extLst>
                  <a:ext uri="{FF2B5EF4-FFF2-40B4-BE49-F238E27FC236}">
                    <a16:creationId xmlns:a16="http://schemas.microsoft.com/office/drawing/2014/main" id="{70DA3246-F089-489F-B3C9-ECBE353D0878}"/>
                  </a:ext>
                </a:extLst>
              </p:cNvPr>
              <p:cNvSpPr/>
              <p:nvPr/>
            </p:nvSpPr>
            <p:spPr>
              <a:xfrm>
                <a:off x="3880624" y="4348976"/>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Ellipse 80">
                <a:extLst>
                  <a:ext uri="{FF2B5EF4-FFF2-40B4-BE49-F238E27FC236}">
                    <a16:creationId xmlns:a16="http://schemas.microsoft.com/office/drawing/2014/main" id="{C17E2C3B-EE7E-4168-A8D8-5C9D42262F0D}"/>
                  </a:ext>
                </a:extLst>
              </p:cNvPr>
              <p:cNvSpPr/>
              <p:nvPr/>
            </p:nvSpPr>
            <p:spPr>
              <a:xfrm>
                <a:off x="3579540" y="4566425"/>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Ellipse 81">
                <a:extLst>
                  <a:ext uri="{FF2B5EF4-FFF2-40B4-BE49-F238E27FC236}">
                    <a16:creationId xmlns:a16="http://schemas.microsoft.com/office/drawing/2014/main" id="{3F2838D5-4897-45DF-9A8C-70A344B1CCF5}"/>
                  </a:ext>
                </a:extLst>
              </p:cNvPr>
              <p:cNvSpPr/>
              <p:nvPr/>
            </p:nvSpPr>
            <p:spPr>
              <a:xfrm>
                <a:off x="3914076" y="4638908"/>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Ellipse 82">
                <a:extLst>
                  <a:ext uri="{FF2B5EF4-FFF2-40B4-BE49-F238E27FC236}">
                    <a16:creationId xmlns:a16="http://schemas.microsoft.com/office/drawing/2014/main" id="{E942E1BE-BCB6-4DA4-9F6E-0509D8BA48CB}"/>
                  </a:ext>
                </a:extLst>
              </p:cNvPr>
              <p:cNvSpPr/>
              <p:nvPr/>
            </p:nvSpPr>
            <p:spPr>
              <a:xfrm>
                <a:off x="4137100" y="4493942"/>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Ellipse 83">
                <a:extLst>
                  <a:ext uri="{FF2B5EF4-FFF2-40B4-BE49-F238E27FC236}">
                    <a16:creationId xmlns:a16="http://schemas.microsoft.com/office/drawing/2014/main" id="{393A7267-B56D-4C0F-A97E-6F388BD08939}"/>
                  </a:ext>
                </a:extLst>
              </p:cNvPr>
              <p:cNvSpPr/>
              <p:nvPr/>
            </p:nvSpPr>
            <p:spPr>
              <a:xfrm>
                <a:off x="4192856" y="4204010"/>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9F0B699B-DF75-4F92-A439-777FC7606886}"/>
                    </a:ext>
                  </a:extLst>
                </p:cNvPr>
                <p:cNvSpPr txBox="1"/>
                <p:nvPr/>
              </p:nvSpPr>
              <p:spPr>
                <a:xfrm>
                  <a:off x="6574058" y="688660"/>
                  <a:ext cx="11095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400" b="1" i="1" smtClean="0">
                            <a:solidFill>
                              <a:srgbClr val="7030A0"/>
                            </a:solidFill>
                            <a:latin typeface="Cambria Math" panose="02040503050406030204" pitchFamily="18" charset="0"/>
                          </a:rPr>
                          <m:t>𝒚</m:t>
                        </m:r>
                        <m:r>
                          <a:rPr lang="de-DE" sz="2400" b="1" smtClean="0">
                            <a:solidFill>
                              <a:srgbClr val="7030A0"/>
                            </a:solidFill>
                            <a:latin typeface="Cambria Math" panose="02040503050406030204" pitchFamily="18" charset="0"/>
                          </a:rPr>
                          <m:t>=</m:t>
                        </m:r>
                        <m:r>
                          <a:rPr lang="de-DE" sz="2400" b="1" i="0" smtClean="0">
                            <a:solidFill>
                              <a:srgbClr val="7030A0"/>
                            </a:solidFill>
                            <a:latin typeface="Cambria Math" panose="02040503050406030204" pitchFamily="18" charset="0"/>
                          </a:rPr>
                          <m:t>𝟏</m:t>
                        </m:r>
                      </m:oMath>
                    </m:oMathPara>
                  </a14:m>
                  <a:endParaRPr lang="de-DE" dirty="0">
                    <a:solidFill>
                      <a:srgbClr val="7030A0"/>
                    </a:solidFill>
                  </a:endParaRPr>
                </a:p>
              </p:txBody>
            </p:sp>
          </mc:Choice>
          <mc:Fallback xmlns="">
            <p:sp>
              <p:nvSpPr>
                <p:cNvPr id="72" name="Textfeld 71">
                  <a:extLst>
                    <a:ext uri="{FF2B5EF4-FFF2-40B4-BE49-F238E27FC236}">
                      <a16:creationId xmlns:a16="http://schemas.microsoft.com/office/drawing/2014/main" id="{9F0B699B-DF75-4F92-A439-777FC7606886}"/>
                    </a:ext>
                  </a:extLst>
                </p:cNvPr>
                <p:cNvSpPr txBox="1">
                  <a:spLocks noRot="1" noChangeAspect="1" noMove="1" noResize="1" noEditPoints="1" noAdjustHandles="1" noChangeArrowheads="1" noChangeShapeType="1" noTextEdit="1"/>
                </p:cNvSpPr>
                <p:nvPr/>
              </p:nvSpPr>
              <p:spPr>
                <a:xfrm>
                  <a:off x="6574058" y="688660"/>
                  <a:ext cx="1109558" cy="461665"/>
                </a:xfrm>
                <a:prstGeom prst="rect">
                  <a:avLst/>
                </a:prstGeom>
                <a:blipFill>
                  <a:blip r:embed="rId22"/>
                  <a:stretch>
                    <a:fillRect l="-1266" r="-633" b="-4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341CEA49-5AC2-48A0-BA5A-CC00D56ECF4D}"/>
                    </a:ext>
                  </a:extLst>
                </p:cNvPr>
                <p:cNvSpPr txBox="1"/>
                <p:nvPr/>
              </p:nvSpPr>
              <p:spPr>
                <a:xfrm>
                  <a:off x="8476498" y="3723356"/>
                  <a:ext cx="11095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solidFill>
                              <a:srgbClr val="00B0F0"/>
                            </a:solidFill>
                            <a:latin typeface="Cambria Math" panose="02040503050406030204" pitchFamily="18" charset="0"/>
                          </a:rPr>
                          <m:t>𝒚</m:t>
                        </m:r>
                        <m:r>
                          <a:rPr lang="de-DE" sz="1800" b="1" smtClean="0">
                            <a:solidFill>
                              <a:srgbClr val="00B0F0"/>
                            </a:solidFill>
                            <a:latin typeface="Cambria Math" panose="02040503050406030204" pitchFamily="18" charset="0"/>
                          </a:rPr>
                          <m:t>=</m:t>
                        </m:r>
                        <m:r>
                          <a:rPr lang="de-DE" sz="1800" b="1" i="0" smtClean="0">
                            <a:solidFill>
                              <a:srgbClr val="00B0F0"/>
                            </a:solidFill>
                            <a:latin typeface="Cambria Math" panose="02040503050406030204" pitchFamily="18" charset="0"/>
                          </a:rPr>
                          <m:t>𝟎</m:t>
                        </m:r>
                      </m:oMath>
                    </m:oMathPara>
                  </a14:m>
                  <a:endParaRPr lang="de-DE" sz="1400" dirty="0">
                    <a:solidFill>
                      <a:srgbClr val="00B0F0"/>
                    </a:solidFill>
                  </a:endParaRPr>
                </a:p>
              </p:txBody>
            </p:sp>
          </mc:Choice>
          <mc:Fallback xmlns="">
            <p:sp>
              <p:nvSpPr>
                <p:cNvPr id="73" name="Textfeld 72">
                  <a:extLst>
                    <a:ext uri="{FF2B5EF4-FFF2-40B4-BE49-F238E27FC236}">
                      <a16:creationId xmlns:a16="http://schemas.microsoft.com/office/drawing/2014/main" id="{341CEA49-5AC2-48A0-BA5A-CC00D56ECF4D}"/>
                    </a:ext>
                  </a:extLst>
                </p:cNvPr>
                <p:cNvSpPr txBox="1">
                  <a:spLocks noRot="1" noChangeAspect="1" noMove="1" noResize="1" noEditPoints="1" noAdjustHandles="1" noChangeArrowheads="1" noChangeShapeType="1" noTextEdit="1"/>
                </p:cNvSpPr>
                <p:nvPr/>
              </p:nvSpPr>
              <p:spPr>
                <a:xfrm>
                  <a:off x="8476498" y="3723356"/>
                  <a:ext cx="1109558" cy="369332"/>
                </a:xfrm>
                <a:prstGeom prst="rect">
                  <a:avLst/>
                </a:prstGeom>
                <a:blipFill>
                  <a:blip r:embed="rId23"/>
                  <a:stretch>
                    <a:fillRect b="-3541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4" name="Textfeld 73">
                  <a:extLst>
                    <a:ext uri="{FF2B5EF4-FFF2-40B4-BE49-F238E27FC236}">
                      <a16:creationId xmlns:a16="http://schemas.microsoft.com/office/drawing/2014/main" id="{9FD819FB-AFC6-4413-AA34-B89B03C39F0B}"/>
                    </a:ext>
                  </a:extLst>
                </p:cNvPr>
                <p:cNvSpPr txBox="1"/>
                <p:nvPr/>
              </p:nvSpPr>
              <p:spPr>
                <a:xfrm>
                  <a:off x="8661698" y="553100"/>
                  <a:ext cx="878288" cy="465784"/>
                </a:xfrm>
                <a:prstGeom prst="rect">
                  <a:avLst/>
                </a:prstGeom>
                <a:noFill/>
              </p:spPr>
              <p:txBody>
                <a:bodyPr wrap="square">
                  <a:spAutoFit/>
                </a:bodyPr>
                <a:lstStyle/>
                <a:p>
                  <a14:m>
                    <m:oMath xmlns:m="http://schemas.openxmlformats.org/officeDocument/2006/math">
                      <m:r>
                        <a:rPr lang="de-DE" b="0" i="1" smtClean="0">
                          <a:latin typeface="Cambria Math" panose="02040503050406030204" pitchFamily="18" charset="0"/>
                        </a:rPr>
                        <m:t>𝑓</m:t>
                      </m:r>
                    </m:oMath>
                  </a14:m>
                  <a:r>
                    <a:rPr lang="de-DE" dirty="0">
                      <a:latin typeface="Arial Nova" panose="020B0504020202020204" pitchFamily="34" charset="0"/>
                    </a:rPr>
                    <a:t>=0</a:t>
                  </a:r>
                </a:p>
              </p:txBody>
            </p:sp>
          </mc:Choice>
          <mc:Fallback xmlns="">
            <p:sp>
              <p:nvSpPr>
                <p:cNvPr id="74" name="Textfeld 73">
                  <a:extLst>
                    <a:ext uri="{FF2B5EF4-FFF2-40B4-BE49-F238E27FC236}">
                      <a16:creationId xmlns:a16="http://schemas.microsoft.com/office/drawing/2014/main" id="{9FD819FB-AFC6-4413-AA34-B89B03C39F0B}"/>
                    </a:ext>
                  </a:extLst>
                </p:cNvPr>
                <p:cNvSpPr txBox="1">
                  <a:spLocks noRot="1" noChangeAspect="1" noMove="1" noResize="1" noEditPoints="1" noAdjustHandles="1" noChangeArrowheads="1" noChangeShapeType="1" noTextEdit="1"/>
                </p:cNvSpPr>
                <p:nvPr/>
              </p:nvSpPr>
              <p:spPr>
                <a:xfrm>
                  <a:off x="8661698" y="553100"/>
                  <a:ext cx="878288" cy="465784"/>
                </a:xfrm>
                <a:prstGeom prst="rect">
                  <a:avLst/>
                </a:prstGeom>
                <a:blipFill>
                  <a:blip r:embed="rId24"/>
                  <a:stretch>
                    <a:fillRect l="-2400" t="-8333" b="-28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5" name="Textfeld 74">
                  <a:extLst>
                    <a:ext uri="{FF2B5EF4-FFF2-40B4-BE49-F238E27FC236}">
                      <a16:creationId xmlns:a16="http://schemas.microsoft.com/office/drawing/2014/main" id="{6BF06D3C-D52E-415C-A58C-6C376BC6A124}"/>
                    </a:ext>
                  </a:extLst>
                </p:cNvPr>
                <p:cNvSpPr txBox="1"/>
                <p:nvPr/>
              </p:nvSpPr>
              <p:spPr>
                <a:xfrm>
                  <a:off x="9714316" y="3347117"/>
                  <a:ext cx="427290" cy="610757"/>
                </a:xfrm>
                <a:prstGeom prst="rect">
                  <a:avLst/>
                </a:prstGeom>
                <a:noFill/>
              </p:spPr>
              <p:txBody>
                <a:bodyPr wrap="square">
                  <a:spAutoFit/>
                </a:bodyPr>
                <a:lstStyle/>
                <a:p>
                  <a14:m>
                    <m:oMath xmlns:m="http://schemas.openxmlformats.org/officeDocument/2006/math">
                      <m:sSub>
                        <m:sSubPr>
                          <m:ctrlPr>
                            <a:rPr lang="de-DE" sz="2400" b="1" i="1" smtClean="0">
                              <a:solidFill>
                                <a:srgbClr val="FF0000"/>
                              </a:solidFill>
                              <a:latin typeface="Cambria Math" panose="02040503050406030204" pitchFamily="18" charset="0"/>
                            </a:rPr>
                          </m:ctrlPr>
                        </m:sSubPr>
                        <m:e>
                          <m:r>
                            <a:rPr lang="de-DE" sz="2400" b="1" i="1" smtClean="0">
                              <a:solidFill>
                                <a:srgbClr val="FF0000"/>
                              </a:solidFill>
                              <a:latin typeface="Cambria Math" panose="02040503050406030204" pitchFamily="18" charset="0"/>
                            </a:rPr>
                            <m:t>𝒙</m:t>
                          </m:r>
                        </m:e>
                        <m:sub>
                          <m:r>
                            <a:rPr lang="de-DE" sz="2400" b="1">
                              <a:solidFill>
                                <a:srgbClr val="FF0000"/>
                              </a:solidFill>
                              <a:latin typeface="Cambria Math" panose="02040503050406030204" pitchFamily="18" charset="0"/>
                            </a:rPr>
                            <m:t>𝟏</m:t>
                          </m:r>
                        </m:sub>
                      </m:sSub>
                    </m:oMath>
                  </a14:m>
                  <a:r>
                    <a:rPr lang="de-DE" sz="2800" dirty="0">
                      <a:solidFill>
                        <a:srgbClr val="FF0000"/>
                      </a:solidFill>
                      <a:latin typeface="Arial Nova" panose="020B0504020202020204" pitchFamily="34" charset="0"/>
                    </a:rPr>
                    <a:t> </a:t>
                  </a:r>
                  <a:endParaRPr lang="de-DE" dirty="0"/>
                </a:p>
              </p:txBody>
            </p:sp>
          </mc:Choice>
          <mc:Fallback xmlns="">
            <p:sp>
              <p:nvSpPr>
                <p:cNvPr id="75" name="Textfeld 74">
                  <a:extLst>
                    <a:ext uri="{FF2B5EF4-FFF2-40B4-BE49-F238E27FC236}">
                      <a16:creationId xmlns:a16="http://schemas.microsoft.com/office/drawing/2014/main" id="{6BF06D3C-D52E-415C-A58C-6C376BC6A124}"/>
                    </a:ext>
                  </a:extLst>
                </p:cNvPr>
                <p:cNvSpPr txBox="1">
                  <a:spLocks noRot="1" noChangeAspect="1" noMove="1" noResize="1" noEditPoints="1" noAdjustHandles="1" noChangeArrowheads="1" noChangeShapeType="1" noTextEdit="1"/>
                </p:cNvSpPr>
                <p:nvPr/>
              </p:nvSpPr>
              <p:spPr>
                <a:xfrm>
                  <a:off x="9714316" y="3347117"/>
                  <a:ext cx="427290" cy="610757"/>
                </a:xfrm>
                <a:prstGeom prst="rect">
                  <a:avLst/>
                </a:prstGeom>
                <a:blipFill>
                  <a:blip r:embed="rId25"/>
                  <a:stretch>
                    <a:fillRect r="-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C93FC862-7C79-49E5-988E-7846CB4310AD}"/>
                    </a:ext>
                  </a:extLst>
                </p:cNvPr>
                <p:cNvSpPr txBox="1"/>
                <p:nvPr/>
              </p:nvSpPr>
              <p:spPr>
                <a:xfrm>
                  <a:off x="6103223" y="500302"/>
                  <a:ext cx="427290" cy="610757"/>
                </a:xfrm>
                <a:prstGeom prst="rect">
                  <a:avLst/>
                </a:prstGeom>
                <a:noFill/>
              </p:spPr>
              <p:txBody>
                <a:bodyPr wrap="square">
                  <a:spAutoFit/>
                </a:bodyPr>
                <a:lstStyle/>
                <a:p>
                  <a14:m>
                    <m:oMath xmlns:m="http://schemas.openxmlformats.org/officeDocument/2006/math">
                      <m:sSub>
                        <m:sSubPr>
                          <m:ctrlPr>
                            <a:rPr lang="de-DE" sz="2400" b="1" i="1" smtClean="0">
                              <a:solidFill>
                                <a:srgbClr val="FF0000"/>
                              </a:solidFill>
                              <a:latin typeface="Cambria Math" panose="02040503050406030204" pitchFamily="18" charset="0"/>
                            </a:rPr>
                          </m:ctrlPr>
                        </m:sSubPr>
                        <m:e>
                          <m:r>
                            <a:rPr lang="de-DE" sz="2400" b="1" i="1" smtClean="0">
                              <a:solidFill>
                                <a:srgbClr val="FF0000"/>
                              </a:solidFill>
                              <a:latin typeface="Cambria Math" panose="02040503050406030204" pitchFamily="18" charset="0"/>
                            </a:rPr>
                            <m:t>𝒙</m:t>
                          </m:r>
                        </m:e>
                        <m:sub>
                          <m:r>
                            <a:rPr lang="de-DE" sz="2400" b="1" i="1" smtClean="0">
                              <a:solidFill>
                                <a:srgbClr val="FF0000"/>
                              </a:solidFill>
                              <a:latin typeface="Cambria Math" panose="02040503050406030204" pitchFamily="18" charset="0"/>
                            </a:rPr>
                            <m:t>𝟐</m:t>
                          </m:r>
                        </m:sub>
                      </m:sSub>
                    </m:oMath>
                  </a14:m>
                  <a:r>
                    <a:rPr lang="de-DE" sz="2800" dirty="0">
                      <a:solidFill>
                        <a:srgbClr val="FF0000"/>
                      </a:solidFill>
                      <a:latin typeface="Arial Nova" panose="020B0504020202020204" pitchFamily="34" charset="0"/>
                    </a:rPr>
                    <a:t> </a:t>
                  </a:r>
                  <a:endParaRPr lang="de-DE" dirty="0"/>
                </a:p>
              </p:txBody>
            </p:sp>
          </mc:Choice>
          <mc:Fallback xmlns="">
            <p:sp>
              <p:nvSpPr>
                <p:cNvPr id="76" name="Textfeld 75">
                  <a:extLst>
                    <a:ext uri="{FF2B5EF4-FFF2-40B4-BE49-F238E27FC236}">
                      <a16:creationId xmlns:a16="http://schemas.microsoft.com/office/drawing/2014/main" id="{C93FC862-7C79-49E5-988E-7846CB4310AD}"/>
                    </a:ext>
                  </a:extLst>
                </p:cNvPr>
                <p:cNvSpPr txBox="1">
                  <a:spLocks noRot="1" noChangeAspect="1" noMove="1" noResize="1" noEditPoints="1" noAdjustHandles="1" noChangeArrowheads="1" noChangeShapeType="1" noTextEdit="1"/>
                </p:cNvSpPr>
                <p:nvPr/>
              </p:nvSpPr>
              <p:spPr>
                <a:xfrm>
                  <a:off x="6103223" y="500302"/>
                  <a:ext cx="427290" cy="610757"/>
                </a:xfrm>
                <a:prstGeom prst="rect">
                  <a:avLst/>
                </a:prstGeom>
                <a:blipFill>
                  <a:blip r:embed="rId26"/>
                  <a:stretch>
                    <a:fillRect r="-4918"/>
                  </a:stretch>
                </a:blipFill>
              </p:spPr>
              <p:txBody>
                <a:bodyPr/>
                <a:lstStyle/>
                <a:p>
                  <a:r>
                    <a:rPr lang="de-DE">
                      <a:noFill/>
                    </a:rPr>
                    <a:t> </a:t>
                  </a:r>
                </a:p>
              </p:txBody>
            </p:sp>
          </mc:Fallback>
        </mc:AlternateContent>
      </p:grpSp>
      <p:grpSp>
        <p:nvGrpSpPr>
          <p:cNvPr id="93" name="Gruppieren 92">
            <a:extLst>
              <a:ext uri="{FF2B5EF4-FFF2-40B4-BE49-F238E27FC236}">
                <a16:creationId xmlns:a16="http://schemas.microsoft.com/office/drawing/2014/main" id="{224766D0-B690-43B9-A875-FD372DB89A84}"/>
              </a:ext>
            </a:extLst>
          </p:cNvPr>
          <p:cNvGrpSpPr/>
          <p:nvPr/>
        </p:nvGrpSpPr>
        <p:grpSpPr>
          <a:xfrm>
            <a:off x="8695325" y="1205972"/>
            <a:ext cx="3179971" cy="789895"/>
            <a:chOff x="5640859" y="2562165"/>
            <a:chExt cx="2564028" cy="717560"/>
          </a:xfrm>
        </p:grpSpPr>
        <mc:AlternateContent xmlns:mc="http://schemas.openxmlformats.org/markup-compatibility/2006" xmlns:a14="http://schemas.microsoft.com/office/drawing/2010/main">
          <mc:Choice Requires="a14">
            <p:sp>
              <p:nvSpPr>
                <p:cNvPr id="94" name="Textfeld 93">
                  <a:extLst>
                    <a:ext uri="{FF2B5EF4-FFF2-40B4-BE49-F238E27FC236}">
                      <a16:creationId xmlns:a16="http://schemas.microsoft.com/office/drawing/2014/main" id="{D7B8B59D-E6FC-4EBB-B469-11046CB81C61}"/>
                    </a:ext>
                  </a:extLst>
                </p:cNvPr>
                <p:cNvSpPr txBox="1"/>
                <p:nvPr/>
              </p:nvSpPr>
              <p:spPr>
                <a:xfrm>
                  <a:off x="5640859" y="2656704"/>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rgbClr val="7030A0"/>
                            </a:solidFill>
                            <a:latin typeface="Cambria Math" panose="02040503050406030204" pitchFamily="18" charset="0"/>
                          </a:rPr>
                          <m:t>𝒚</m:t>
                        </m:r>
                        <m:r>
                          <a:rPr lang="de-DE" sz="2000" b="1" i="0">
                            <a:solidFill>
                              <a:srgbClr val="7030A0"/>
                            </a:solidFill>
                            <a:latin typeface="Cambria Math" panose="02040503050406030204" pitchFamily="18" charset="0"/>
                          </a:rPr>
                          <m:t>=</m:t>
                        </m:r>
                        <m:r>
                          <a:rPr lang="de-DE" sz="2000" b="1" i="0">
                            <a:solidFill>
                              <a:srgbClr val="7030A0"/>
                            </a:solidFill>
                            <a:latin typeface="Cambria Math" panose="02040503050406030204" pitchFamily="18" charset="0"/>
                          </a:rPr>
                          <m:t>𝟏</m:t>
                        </m:r>
                      </m:oMath>
                    </m:oMathPara>
                  </a14:m>
                  <a:endParaRPr lang="de-DE" sz="2000" b="1" dirty="0">
                    <a:solidFill>
                      <a:srgbClr val="7030A0"/>
                    </a:solidFill>
                  </a:endParaRPr>
                </a:p>
              </p:txBody>
            </p:sp>
          </mc:Choice>
          <mc:Fallback xmlns="">
            <p:sp>
              <p:nvSpPr>
                <p:cNvPr id="94" name="Textfeld 93">
                  <a:extLst>
                    <a:ext uri="{FF2B5EF4-FFF2-40B4-BE49-F238E27FC236}">
                      <a16:creationId xmlns:a16="http://schemas.microsoft.com/office/drawing/2014/main" id="{D7B8B59D-E6FC-4EBB-B469-11046CB81C61}"/>
                    </a:ext>
                  </a:extLst>
                </p:cNvPr>
                <p:cNvSpPr txBox="1">
                  <a:spLocks noRot="1" noChangeAspect="1" noMove="1" noResize="1" noEditPoints="1" noAdjustHandles="1" noChangeArrowheads="1" noChangeShapeType="1" noTextEdit="1"/>
                </p:cNvSpPr>
                <p:nvPr/>
              </p:nvSpPr>
              <p:spPr>
                <a:xfrm>
                  <a:off x="5640859" y="2656704"/>
                  <a:ext cx="1143000" cy="307777"/>
                </a:xfrm>
                <a:prstGeom prst="rect">
                  <a:avLst/>
                </a:prstGeom>
                <a:blipFill>
                  <a:blip r:embed="rId27"/>
                  <a:stretch>
                    <a:fillRect b="-1454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5" name="Textfeld 94">
                  <a:extLst>
                    <a:ext uri="{FF2B5EF4-FFF2-40B4-BE49-F238E27FC236}">
                      <a16:creationId xmlns:a16="http://schemas.microsoft.com/office/drawing/2014/main" id="{2339982A-462B-459F-BC25-DF2E7C3B8886}"/>
                    </a:ext>
                  </a:extLst>
                </p:cNvPr>
                <p:cNvSpPr txBox="1"/>
                <p:nvPr/>
              </p:nvSpPr>
              <p:spPr>
                <a:xfrm>
                  <a:off x="5682818" y="2971948"/>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rgbClr val="00B0F0"/>
                            </a:solidFill>
                            <a:latin typeface="Cambria Math" panose="02040503050406030204" pitchFamily="18" charset="0"/>
                          </a:rPr>
                          <m:t>𝒚</m:t>
                        </m:r>
                        <m:r>
                          <a:rPr lang="de-DE" sz="2000" b="1" i="0">
                            <a:solidFill>
                              <a:srgbClr val="00B0F0"/>
                            </a:solidFill>
                            <a:latin typeface="Cambria Math" panose="02040503050406030204" pitchFamily="18" charset="0"/>
                          </a:rPr>
                          <m:t>=</m:t>
                        </m:r>
                        <m:r>
                          <a:rPr lang="de-DE" sz="2000" b="1" i="0" smtClean="0">
                            <a:solidFill>
                              <a:srgbClr val="00B0F0"/>
                            </a:solidFill>
                            <a:latin typeface="Cambria Math" panose="02040503050406030204" pitchFamily="18" charset="0"/>
                          </a:rPr>
                          <m:t>𝟎</m:t>
                        </m:r>
                      </m:oMath>
                    </m:oMathPara>
                  </a14:m>
                  <a:endParaRPr lang="de-DE" sz="2000" b="1" dirty="0">
                    <a:solidFill>
                      <a:srgbClr val="00B0F0"/>
                    </a:solidFill>
                  </a:endParaRPr>
                </a:p>
              </p:txBody>
            </p:sp>
          </mc:Choice>
          <mc:Fallback xmlns="">
            <p:sp>
              <p:nvSpPr>
                <p:cNvPr id="95" name="Textfeld 94">
                  <a:extLst>
                    <a:ext uri="{FF2B5EF4-FFF2-40B4-BE49-F238E27FC236}">
                      <a16:creationId xmlns:a16="http://schemas.microsoft.com/office/drawing/2014/main" id="{2339982A-462B-459F-BC25-DF2E7C3B8886}"/>
                    </a:ext>
                  </a:extLst>
                </p:cNvPr>
                <p:cNvSpPr txBox="1">
                  <a:spLocks noRot="1" noChangeAspect="1" noMove="1" noResize="1" noEditPoints="1" noAdjustHandles="1" noChangeArrowheads="1" noChangeShapeType="1" noTextEdit="1"/>
                </p:cNvSpPr>
                <p:nvPr/>
              </p:nvSpPr>
              <p:spPr>
                <a:xfrm>
                  <a:off x="5682818" y="2971948"/>
                  <a:ext cx="1143000" cy="307777"/>
                </a:xfrm>
                <a:prstGeom prst="rect">
                  <a:avLst/>
                </a:prstGeom>
                <a:blipFill>
                  <a:blip r:embed="rId28"/>
                  <a:stretch>
                    <a:fillRect b="-1454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6" name="Rechteck 95">
                  <a:extLst>
                    <a:ext uri="{FF2B5EF4-FFF2-40B4-BE49-F238E27FC236}">
                      <a16:creationId xmlns:a16="http://schemas.microsoft.com/office/drawing/2014/main" id="{4CB48D96-57D7-4DE4-9F90-FD08DBE7D0E8}"/>
                    </a:ext>
                  </a:extLst>
                </p:cNvPr>
                <p:cNvSpPr/>
                <p:nvPr/>
              </p:nvSpPr>
              <p:spPr>
                <a:xfrm>
                  <a:off x="6654114" y="2562165"/>
                  <a:ext cx="1550773" cy="646104"/>
                </a:xfrm>
                <a:prstGeom prst="rect">
                  <a:avLst/>
                </a:prstGeom>
              </p:spPr>
              <p:txBody>
                <a:bodyPr wrap="square">
                  <a:spAutoFit/>
                </a:bodyPr>
                <a:lstStyle/>
                <a:p>
                  <a:r>
                    <a:rPr lang="de-DE" b="1" dirty="0"/>
                    <a:t>wenn</a:t>
                  </a:r>
                  <a:r>
                    <a:rPr lang="de-DE" sz="2000" b="1" dirty="0"/>
                    <a:t> </a:t>
                  </a:r>
                  <a:r>
                    <a:rPr lang="de-DE" sz="2400" b="1" dirty="0">
                      <a:solidFill>
                        <a:schemeClr val="accent2"/>
                      </a:solidFill>
                    </a:rPr>
                    <a:t>f </a:t>
                  </a:r>
                  <a14:m>
                    <m:oMath xmlns:m="http://schemas.openxmlformats.org/officeDocument/2006/math">
                      <m:r>
                        <a:rPr lang="de-DE" b="1" i="1" smtClean="0">
                          <a:latin typeface="Cambria Math" panose="02040503050406030204" pitchFamily="18" charset="0"/>
                          <a:ea typeface="Cambria Math" panose="02040503050406030204" pitchFamily="18" charset="0"/>
                        </a:rPr>
                        <m:t>≥</m:t>
                      </m:r>
                    </m:oMath>
                  </a14:m>
                  <a:r>
                    <a:rPr lang="de-DE" sz="2400" b="1" dirty="0"/>
                    <a:t> </a:t>
                  </a:r>
                  <a:r>
                    <a:rPr lang="de-DE" sz="2400" b="1" dirty="0">
                      <a:solidFill>
                        <a:schemeClr val="accent2"/>
                      </a:solidFill>
                    </a:rPr>
                    <a:t>0</a:t>
                  </a:r>
                </a:p>
                <a:p>
                  <a:r>
                    <a:rPr lang="de-DE" sz="2000" b="1" dirty="0"/>
                    <a:t>sonst</a:t>
                  </a:r>
                </a:p>
              </p:txBody>
            </p:sp>
          </mc:Choice>
          <mc:Fallback xmlns="">
            <p:sp>
              <p:nvSpPr>
                <p:cNvPr id="96" name="Rechteck 95">
                  <a:extLst>
                    <a:ext uri="{FF2B5EF4-FFF2-40B4-BE49-F238E27FC236}">
                      <a16:creationId xmlns:a16="http://schemas.microsoft.com/office/drawing/2014/main" id="{4CB48D96-57D7-4DE4-9F90-FD08DBE7D0E8}"/>
                    </a:ext>
                  </a:extLst>
                </p:cNvPr>
                <p:cNvSpPr>
                  <a:spLocks noRot="1" noChangeAspect="1" noMove="1" noResize="1" noEditPoints="1" noAdjustHandles="1" noChangeArrowheads="1" noChangeShapeType="1" noTextEdit="1"/>
                </p:cNvSpPr>
                <p:nvPr/>
              </p:nvSpPr>
              <p:spPr>
                <a:xfrm>
                  <a:off x="6654114" y="2562165"/>
                  <a:ext cx="1550773" cy="646104"/>
                </a:xfrm>
                <a:prstGeom prst="rect">
                  <a:avLst/>
                </a:prstGeom>
                <a:blipFill>
                  <a:blip r:embed="rId29"/>
                  <a:stretch>
                    <a:fillRect l="-3492" t="-6838" b="-22222"/>
                  </a:stretch>
                </a:blipFill>
              </p:spPr>
              <p:txBody>
                <a:bodyPr/>
                <a:lstStyle/>
                <a:p>
                  <a:r>
                    <a:rPr lang="de-DE">
                      <a:noFill/>
                    </a:rPr>
                    <a:t> </a:t>
                  </a:r>
                </a:p>
              </p:txBody>
            </p:sp>
          </mc:Fallback>
        </mc:AlternateContent>
        <p:sp>
          <p:nvSpPr>
            <p:cNvPr id="97" name="Geschweifte Klammer links 96">
              <a:extLst>
                <a:ext uri="{FF2B5EF4-FFF2-40B4-BE49-F238E27FC236}">
                  <a16:creationId xmlns:a16="http://schemas.microsoft.com/office/drawing/2014/main" id="{FD732339-DEEB-4334-B5D3-BCD83C447853}"/>
                </a:ext>
              </a:extLst>
            </p:cNvPr>
            <p:cNvSpPr/>
            <p:nvPr/>
          </p:nvSpPr>
          <p:spPr>
            <a:xfrm>
              <a:off x="5640860" y="2747750"/>
              <a:ext cx="216244" cy="371871"/>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002060"/>
                </a:solidFill>
              </a:endParaRPr>
            </a:p>
          </p:txBody>
        </p:sp>
      </p:grpSp>
      <mc:AlternateContent xmlns:mc="http://schemas.openxmlformats.org/markup-compatibility/2006" xmlns:a14="http://schemas.microsoft.com/office/drawing/2010/main">
        <mc:Choice Requires="a14">
          <p:sp>
            <p:nvSpPr>
              <p:cNvPr id="98" name="Textfeld 97">
                <a:extLst>
                  <a:ext uri="{FF2B5EF4-FFF2-40B4-BE49-F238E27FC236}">
                    <a16:creationId xmlns:a16="http://schemas.microsoft.com/office/drawing/2014/main" id="{04374886-C59E-42A7-A845-DB8F0154801C}"/>
                  </a:ext>
                </a:extLst>
              </p:cNvPr>
              <p:cNvSpPr txBox="1"/>
              <p:nvPr/>
            </p:nvSpPr>
            <p:spPr>
              <a:xfrm>
                <a:off x="8530513" y="966895"/>
                <a:ext cx="271550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𝒇</m:t>
                      </m:r>
                      <m:r>
                        <a:rPr lang="de-DE" sz="2000" b="1" i="0">
                          <a:latin typeface="Cambria Math" panose="02040503050406030204" pitchFamily="18" charset="0"/>
                        </a:rPr>
                        <m:t>=</m:t>
                      </m:r>
                      <m:sSub>
                        <m:sSubPr>
                          <m:ctrlPr>
                            <a:rPr lang="de-DE" sz="2000" b="1" i="1">
                              <a:latin typeface="Cambria Math" panose="02040503050406030204" pitchFamily="18" charset="0"/>
                            </a:rPr>
                          </m:ctrlPr>
                        </m:sSubPr>
                        <m:e>
                          <m:r>
                            <a:rPr lang="de-DE" sz="2000" b="1" i="1">
                              <a:latin typeface="Cambria Math" panose="02040503050406030204" pitchFamily="18" charset="0"/>
                            </a:rPr>
                            <m:t>𝒘</m:t>
                          </m:r>
                        </m:e>
                        <m:sub>
                          <m:r>
                            <a:rPr lang="de-DE" sz="2000" b="1" i="0">
                              <a:latin typeface="Cambria Math" panose="02040503050406030204" pitchFamily="18" charset="0"/>
                            </a:rPr>
                            <m:t>𝟏</m:t>
                          </m:r>
                        </m:sub>
                      </m:sSub>
                      <m:sSub>
                        <m:sSubPr>
                          <m:ctrlPr>
                            <a:rPr lang="de-DE" sz="2000" b="1" i="1" smtClean="0">
                              <a:solidFill>
                                <a:schemeClr val="accent1">
                                  <a:lumMod val="75000"/>
                                </a:schemeClr>
                              </a:solidFill>
                              <a:latin typeface="Cambria Math" panose="02040503050406030204" pitchFamily="18" charset="0"/>
                            </a:rPr>
                          </m:ctrlPr>
                        </m:sSubPr>
                        <m:e>
                          <m:r>
                            <a:rPr lang="de-DE" sz="2000" b="1" i="1">
                              <a:solidFill>
                                <a:schemeClr val="accent1">
                                  <a:lumMod val="75000"/>
                                </a:schemeClr>
                              </a:solidFill>
                              <a:latin typeface="Cambria Math" panose="02040503050406030204" pitchFamily="18" charset="0"/>
                            </a:rPr>
                            <m:t>𝒙</m:t>
                          </m:r>
                        </m:e>
                        <m:sub>
                          <m:r>
                            <a:rPr lang="de-DE" sz="2000" b="1" i="0">
                              <a:solidFill>
                                <a:schemeClr val="accent1">
                                  <a:lumMod val="75000"/>
                                </a:schemeClr>
                              </a:solidFill>
                              <a:latin typeface="Cambria Math" panose="02040503050406030204" pitchFamily="18" charset="0"/>
                            </a:rPr>
                            <m:t>𝟏</m:t>
                          </m:r>
                        </m:sub>
                      </m:sSub>
                      <m:r>
                        <a:rPr lang="de-DE" sz="2000" b="1" i="0">
                          <a:latin typeface="Cambria Math" panose="02040503050406030204" pitchFamily="18" charset="0"/>
                        </a:rPr>
                        <m:t>+</m:t>
                      </m:r>
                      <m:sSub>
                        <m:sSubPr>
                          <m:ctrlPr>
                            <a:rPr lang="de-DE" sz="2000" b="1" i="1">
                              <a:latin typeface="Cambria Math" panose="02040503050406030204" pitchFamily="18" charset="0"/>
                            </a:rPr>
                          </m:ctrlPr>
                        </m:sSubPr>
                        <m:e>
                          <m:r>
                            <a:rPr lang="de-DE" sz="2000" b="1" i="1">
                              <a:latin typeface="Cambria Math" panose="02040503050406030204" pitchFamily="18" charset="0"/>
                            </a:rPr>
                            <m:t>𝒘</m:t>
                          </m:r>
                        </m:e>
                        <m:sub>
                          <m:r>
                            <a:rPr lang="de-DE" sz="2000" b="1" i="0">
                              <a:latin typeface="Cambria Math" panose="02040503050406030204" pitchFamily="18" charset="0"/>
                            </a:rPr>
                            <m:t>𝟐</m:t>
                          </m:r>
                        </m:sub>
                      </m:sSub>
                      <m:sSub>
                        <m:sSubPr>
                          <m:ctrlPr>
                            <a:rPr lang="de-DE" sz="2000" b="1" i="1" smtClean="0">
                              <a:solidFill>
                                <a:schemeClr val="accent1">
                                  <a:lumMod val="75000"/>
                                </a:schemeClr>
                              </a:solidFill>
                              <a:latin typeface="Cambria Math" panose="02040503050406030204" pitchFamily="18" charset="0"/>
                            </a:rPr>
                          </m:ctrlPr>
                        </m:sSubPr>
                        <m:e>
                          <m:r>
                            <a:rPr lang="de-DE" sz="2000" b="1" i="1">
                              <a:solidFill>
                                <a:schemeClr val="accent1">
                                  <a:lumMod val="75000"/>
                                </a:schemeClr>
                              </a:solidFill>
                              <a:latin typeface="Cambria Math" panose="02040503050406030204" pitchFamily="18" charset="0"/>
                            </a:rPr>
                            <m:t>𝒙</m:t>
                          </m:r>
                        </m:e>
                        <m:sub>
                          <m:r>
                            <a:rPr lang="de-DE" sz="2000" b="1" i="0">
                              <a:solidFill>
                                <a:schemeClr val="accent1">
                                  <a:lumMod val="75000"/>
                                </a:schemeClr>
                              </a:solidFill>
                              <a:latin typeface="Cambria Math" panose="02040503050406030204" pitchFamily="18" charset="0"/>
                            </a:rPr>
                            <m:t>𝟐</m:t>
                          </m:r>
                        </m:sub>
                      </m:sSub>
                      <m:r>
                        <a:rPr lang="de-DE" sz="2000" b="1" i="0">
                          <a:latin typeface="Cambria Math" panose="02040503050406030204" pitchFamily="18" charset="0"/>
                        </a:rPr>
                        <m:t>+</m:t>
                      </m:r>
                      <m:r>
                        <a:rPr lang="de-DE" sz="2000" b="1" i="1" smtClean="0">
                          <a:latin typeface="Cambria Math" panose="02040503050406030204" pitchFamily="18" charset="0"/>
                        </a:rPr>
                        <m:t>𝒃</m:t>
                      </m:r>
                    </m:oMath>
                  </m:oMathPara>
                </a14:m>
                <a:endParaRPr lang="de-DE" sz="2000" b="1" dirty="0">
                  <a:latin typeface="Arial Nova" panose="020B0504020202020204" pitchFamily="34" charset="0"/>
                </a:endParaRPr>
              </a:p>
            </p:txBody>
          </p:sp>
        </mc:Choice>
        <mc:Fallback xmlns="">
          <p:sp>
            <p:nvSpPr>
              <p:cNvPr id="98" name="Textfeld 97">
                <a:extLst>
                  <a:ext uri="{FF2B5EF4-FFF2-40B4-BE49-F238E27FC236}">
                    <a16:creationId xmlns:a16="http://schemas.microsoft.com/office/drawing/2014/main" id="{04374886-C59E-42A7-A845-DB8F0154801C}"/>
                  </a:ext>
                </a:extLst>
              </p:cNvPr>
              <p:cNvSpPr txBox="1">
                <a:spLocks noRot="1" noChangeAspect="1" noMove="1" noResize="1" noEditPoints="1" noAdjustHandles="1" noChangeArrowheads="1" noChangeShapeType="1" noTextEdit="1"/>
              </p:cNvSpPr>
              <p:nvPr/>
            </p:nvSpPr>
            <p:spPr>
              <a:xfrm>
                <a:off x="8530513" y="966895"/>
                <a:ext cx="2715508" cy="307777"/>
              </a:xfrm>
              <a:prstGeom prst="rect">
                <a:avLst/>
              </a:prstGeom>
              <a:blipFill>
                <a:blip r:embed="rId30"/>
                <a:stretch>
                  <a:fillRect b="-38000"/>
                </a:stretch>
              </a:blipFill>
            </p:spPr>
            <p:txBody>
              <a:bodyPr/>
              <a:lstStyle/>
              <a:p>
                <a:r>
                  <a:rPr lang="de-DE">
                    <a:noFill/>
                  </a:rPr>
                  <a:t> </a:t>
                </a:r>
              </a:p>
            </p:txBody>
          </p:sp>
        </mc:Fallback>
      </mc:AlternateContent>
      <p:cxnSp>
        <p:nvCxnSpPr>
          <p:cNvPr id="21" name="Gerader Verbinder 20">
            <a:extLst>
              <a:ext uri="{FF2B5EF4-FFF2-40B4-BE49-F238E27FC236}">
                <a16:creationId xmlns:a16="http://schemas.microsoft.com/office/drawing/2014/main" id="{B3748C9F-9E52-484A-A411-09C188B24453}"/>
              </a:ext>
            </a:extLst>
          </p:cNvPr>
          <p:cNvCxnSpPr>
            <a:cxnSpLocks/>
          </p:cNvCxnSpPr>
          <p:nvPr/>
        </p:nvCxnSpPr>
        <p:spPr>
          <a:xfrm flipH="1">
            <a:off x="7308227" y="1013058"/>
            <a:ext cx="9124" cy="5826622"/>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101" name="Gruppieren 100">
            <a:extLst>
              <a:ext uri="{FF2B5EF4-FFF2-40B4-BE49-F238E27FC236}">
                <a16:creationId xmlns:a16="http://schemas.microsoft.com/office/drawing/2014/main" id="{FDD338C5-ADFD-452B-BBCE-B3AE6170C20F}"/>
              </a:ext>
            </a:extLst>
          </p:cNvPr>
          <p:cNvGrpSpPr/>
          <p:nvPr/>
        </p:nvGrpSpPr>
        <p:grpSpPr>
          <a:xfrm>
            <a:off x="8447953" y="5295029"/>
            <a:ext cx="2585469" cy="1358180"/>
            <a:chOff x="4944294" y="3016300"/>
            <a:chExt cx="4556219" cy="2725481"/>
          </a:xfrm>
        </p:grpSpPr>
        <p:sp>
          <p:nvSpPr>
            <p:cNvPr id="102" name="Flussdiagramm: Verbinder 101">
              <a:extLst>
                <a:ext uri="{FF2B5EF4-FFF2-40B4-BE49-F238E27FC236}">
                  <a16:creationId xmlns:a16="http://schemas.microsoft.com/office/drawing/2014/main" id="{220E2A45-62D5-4D50-B6A7-F3A7AD811D35}"/>
                </a:ext>
              </a:extLst>
            </p:cNvPr>
            <p:cNvSpPr/>
            <p:nvPr/>
          </p:nvSpPr>
          <p:spPr>
            <a:xfrm>
              <a:off x="4995756" y="436852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Flussdiagramm: Verbinder 102">
              <a:extLst>
                <a:ext uri="{FF2B5EF4-FFF2-40B4-BE49-F238E27FC236}">
                  <a16:creationId xmlns:a16="http://schemas.microsoft.com/office/drawing/2014/main" id="{ED55A8F1-2E99-46DE-9352-1BF9CA2B3923}"/>
                </a:ext>
              </a:extLst>
            </p:cNvPr>
            <p:cNvSpPr/>
            <p:nvPr/>
          </p:nvSpPr>
          <p:spPr>
            <a:xfrm>
              <a:off x="5096862" y="5106578"/>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Flussdiagramm: Verbinder 103">
              <a:extLst>
                <a:ext uri="{FF2B5EF4-FFF2-40B4-BE49-F238E27FC236}">
                  <a16:creationId xmlns:a16="http://schemas.microsoft.com/office/drawing/2014/main" id="{02F5C324-80CA-4DF1-90FF-A2208C8B7239}"/>
                </a:ext>
              </a:extLst>
            </p:cNvPr>
            <p:cNvSpPr/>
            <p:nvPr/>
          </p:nvSpPr>
          <p:spPr>
            <a:xfrm>
              <a:off x="4944294" y="362978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lussdiagramm: Verbinder 104">
              <a:extLst>
                <a:ext uri="{FF2B5EF4-FFF2-40B4-BE49-F238E27FC236}">
                  <a16:creationId xmlns:a16="http://schemas.microsoft.com/office/drawing/2014/main" id="{AC492EBE-C4F7-49CF-B282-6C1EED060F1E}"/>
                </a:ext>
              </a:extLst>
            </p:cNvPr>
            <p:cNvSpPr/>
            <p:nvPr/>
          </p:nvSpPr>
          <p:spPr>
            <a:xfrm>
              <a:off x="7564296" y="44085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Flussdiagramm: Verbinder 105">
              <a:extLst>
                <a:ext uri="{FF2B5EF4-FFF2-40B4-BE49-F238E27FC236}">
                  <a16:creationId xmlns:a16="http://schemas.microsoft.com/office/drawing/2014/main" id="{AFDB8712-7FD9-4A7E-BCE5-76F25F705032}"/>
                </a:ext>
              </a:extLst>
            </p:cNvPr>
            <p:cNvSpPr/>
            <p:nvPr/>
          </p:nvSpPr>
          <p:spPr>
            <a:xfrm>
              <a:off x="7648212" y="53373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7" name="Flussdiagramm: Verbinder 106">
              <a:extLst>
                <a:ext uri="{FF2B5EF4-FFF2-40B4-BE49-F238E27FC236}">
                  <a16:creationId xmlns:a16="http://schemas.microsoft.com/office/drawing/2014/main" id="{583051CF-EC8D-4AD8-9419-C29902C9A29C}"/>
                </a:ext>
              </a:extLst>
            </p:cNvPr>
            <p:cNvSpPr/>
            <p:nvPr/>
          </p:nvSpPr>
          <p:spPr>
            <a:xfrm>
              <a:off x="7554247" y="3585826"/>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Flussdiagramm: Verbinder 107">
              <a:extLst>
                <a:ext uri="{FF2B5EF4-FFF2-40B4-BE49-F238E27FC236}">
                  <a16:creationId xmlns:a16="http://schemas.microsoft.com/office/drawing/2014/main" id="{51E2002C-7A1C-4E7D-A77A-31C7DDA94A79}"/>
                </a:ext>
              </a:extLst>
            </p:cNvPr>
            <p:cNvSpPr/>
            <p:nvPr/>
          </p:nvSpPr>
          <p:spPr>
            <a:xfrm>
              <a:off x="7596159" y="301630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Flussdiagramm: Verbinder 108">
              <a:extLst>
                <a:ext uri="{FF2B5EF4-FFF2-40B4-BE49-F238E27FC236}">
                  <a16:creationId xmlns:a16="http://schemas.microsoft.com/office/drawing/2014/main" id="{6FF0DF6D-C69F-4A12-BB8B-84063F4DA45F}"/>
                </a:ext>
              </a:extLst>
            </p:cNvPr>
            <p:cNvSpPr/>
            <p:nvPr/>
          </p:nvSpPr>
          <p:spPr>
            <a:xfrm>
              <a:off x="9128670" y="4118209"/>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Flussdiagramm: Verbinder 109">
              <a:extLst>
                <a:ext uri="{FF2B5EF4-FFF2-40B4-BE49-F238E27FC236}">
                  <a16:creationId xmlns:a16="http://schemas.microsoft.com/office/drawing/2014/main" id="{C6F396D7-D983-4271-876D-881BC215CA69}"/>
                </a:ext>
              </a:extLst>
            </p:cNvPr>
            <p:cNvSpPr/>
            <p:nvPr/>
          </p:nvSpPr>
          <p:spPr>
            <a:xfrm>
              <a:off x="9158869" y="4964933"/>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Flussdiagramm: Verbinder 110">
              <a:extLst>
                <a:ext uri="{FF2B5EF4-FFF2-40B4-BE49-F238E27FC236}">
                  <a16:creationId xmlns:a16="http://schemas.microsoft.com/office/drawing/2014/main" id="{E8555C8C-9EAE-4B7D-855B-5D7A58030F60}"/>
                </a:ext>
              </a:extLst>
            </p:cNvPr>
            <p:cNvSpPr/>
            <p:nvPr/>
          </p:nvSpPr>
          <p:spPr>
            <a:xfrm>
              <a:off x="9135364" y="3420746"/>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Flussdiagramm: Verbinder 111">
              <a:extLst>
                <a:ext uri="{FF2B5EF4-FFF2-40B4-BE49-F238E27FC236}">
                  <a16:creationId xmlns:a16="http://schemas.microsoft.com/office/drawing/2014/main" id="{563D44E8-539B-40CC-8399-A3838B816F67}"/>
                </a:ext>
              </a:extLst>
            </p:cNvPr>
            <p:cNvSpPr/>
            <p:nvPr/>
          </p:nvSpPr>
          <p:spPr>
            <a:xfrm>
              <a:off x="6157790" y="4536472"/>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Flussdiagramm: Verbinder 112">
              <a:extLst>
                <a:ext uri="{FF2B5EF4-FFF2-40B4-BE49-F238E27FC236}">
                  <a16:creationId xmlns:a16="http://schemas.microsoft.com/office/drawing/2014/main" id="{A9FFD3F2-C9AD-4CE4-82A4-48AF43F174E4}"/>
                </a:ext>
              </a:extLst>
            </p:cNvPr>
            <p:cNvSpPr/>
            <p:nvPr/>
          </p:nvSpPr>
          <p:spPr>
            <a:xfrm>
              <a:off x="6167839" y="521976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Flussdiagramm: Verbinder 113">
              <a:extLst>
                <a:ext uri="{FF2B5EF4-FFF2-40B4-BE49-F238E27FC236}">
                  <a16:creationId xmlns:a16="http://schemas.microsoft.com/office/drawing/2014/main" id="{909B84A4-5D23-454B-ADA4-DEA215BFFBA9}"/>
                </a:ext>
              </a:extLst>
            </p:cNvPr>
            <p:cNvSpPr/>
            <p:nvPr/>
          </p:nvSpPr>
          <p:spPr>
            <a:xfrm>
              <a:off x="6147741" y="3713763"/>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5" name="Flussdiagramm: Verbinder 114">
              <a:extLst>
                <a:ext uri="{FF2B5EF4-FFF2-40B4-BE49-F238E27FC236}">
                  <a16:creationId xmlns:a16="http://schemas.microsoft.com/office/drawing/2014/main" id="{B6EFC413-E5E4-418B-829D-A328BD24CAAB}"/>
                </a:ext>
              </a:extLst>
            </p:cNvPr>
            <p:cNvSpPr/>
            <p:nvPr/>
          </p:nvSpPr>
          <p:spPr>
            <a:xfrm>
              <a:off x="6137165" y="309327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6" name="Gerade Verbindung mit Pfeil 115">
              <a:extLst>
                <a:ext uri="{FF2B5EF4-FFF2-40B4-BE49-F238E27FC236}">
                  <a16:creationId xmlns:a16="http://schemas.microsoft.com/office/drawing/2014/main" id="{2C624F14-CD25-41CE-8A52-202208EDA2F5}"/>
                </a:ext>
              </a:extLst>
            </p:cNvPr>
            <p:cNvCxnSpPr>
              <a:cxnSpLocks/>
              <a:stCxn id="106" idx="7"/>
              <a:endCxn id="109" idx="3"/>
            </p:cNvCxnSpPr>
            <p:nvPr/>
          </p:nvCxnSpPr>
          <p:spPr>
            <a:xfrm flipV="1">
              <a:off x="7939823" y="4463425"/>
              <a:ext cx="1238880" cy="9331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Gerade Verbindung mit Pfeil 116">
              <a:extLst>
                <a:ext uri="{FF2B5EF4-FFF2-40B4-BE49-F238E27FC236}">
                  <a16:creationId xmlns:a16="http://schemas.microsoft.com/office/drawing/2014/main" id="{59DCDB1B-32D3-4782-8E71-FA28C9266F06}"/>
                </a:ext>
              </a:extLst>
            </p:cNvPr>
            <p:cNvCxnSpPr>
              <a:cxnSpLocks/>
              <a:stCxn id="106" idx="7"/>
              <a:endCxn id="110" idx="2"/>
            </p:cNvCxnSpPr>
            <p:nvPr/>
          </p:nvCxnSpPr>
          <p:spPr>
            <a:xfrm flipV="1">
              <a:off x="7939823" y="5167156"/>
              <a:ext cx="1219046" cy="2294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a:extLst>
                <a:ext uri="{FF2B5EF4-FFF2-40B4-BE49-F238E27FC236}">
                  <a16:creationId xmlns:a16="http://schemas.microsoft.com/office/drawing/2014/main" id="{786BC617-13D4-4BD8-950C-4ECE3AB01046}"/>
                </a:ext>
              </a:extLst>
            </p:cNvPr>
            <p:cNvCxnSpPr>
              <a:cxnSpLocks/>
              <a:stCxn id="112" idx="6"/>
            </p:cNvCxnSpPr>
            <p:nvPr/>
          </p:nvCxnSpPr>
          <p:spPr>
            <a:xfrm flipV="1">
              <a:off x="6499434" y="4665867"/>
              <a:ext cx="1087532" cy="7282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Gerade Verbindung mit Pfeil 118">
              <a:extLst>
                <a:ext uri="{FF2B5EF4-FFF2-40B4-BE49-F238E27FC236}">
                  <a16:creationId xmlns:a16="http://schemas.microsoft.com/office/drawing/2014/main" id="{3EBAD7DF-979F-4727-A275-7B5025682DC5}"/>
                </a:ext>
              </a:extLst>
            </p:cNvPr>
            <p:cNvCxnSpPr>
              <a:cxnSpLocks/>
              <a:stCxn id="114" idx="6"/>
              <a:endCxn id="108" idx="2"/>
            </p:cNvCxnSpPr>
            <p:nvPr/>
          </p:nvCxnSpPr>
          <p:spPr>
            <a:xfrm flipV="1">
              <a:off x="6489385" y="3218523"/>
              <a:ext cx="1106774" cy="6974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Gruppieren 119">
              <a:extLst>
                <a:ext uri="{FF2B5EF4-FFF2-40B4-BE49-F238E27FC236}">
                  <a16:creationId xmlns:a16="http://schemas.microsoft.com/office/drawing/2014/main" id="{AD51CDF8-49F4-4A72-8E01-849664125875}"/>
                </a:ext>
              </a:extLst>
            </p:cNvPr>
            <p:cNvGrpSpPr/>
            <p:nvPr/>
          </p:nvGrpSpPr>
          <p:grpSpPr>
            <a:xfrm>
              <a:off x="5250955" y="3295500"/>
              <a:ext cx="966917" cy="2126483"/>
              <a:chOff x="5250955" y="3295500"/>
              <a:chExt cx="966917" cy="2126483"/>
            </a:xfrm>
          </p:grpSpPr>
          <p:cxnSp>
            <p:nvCxnSpPr>
              <p:cNvPr id="142" name="Gerade Verbindung mit Pfeil 141">
                <a:extLst>
                  <a:ext uri="{FF2B5EF4-FFF2-40B4-BE49-F238E27FC236}">
                    <a16:creationId xmlns:a16="http://schemas.microsoft.com/office/drawing/2014/main" id="{AE54650C-1A47-41F5-81E8-42A9F411F9E1}"/>
                  </a:ext>
                </a:extLst>
              </p:cNvPr>
              <p:cNvCxnSpPr>
                <a:cxnSpLocks/>
                <a:endCxn id="115" idx="2"/>
              </p:cNvCxnSpPr>
              <p:nvPr/>
            </p:nvCxnSpPr>
            <p:spPr>
              <a:xfrm flipV="1">
                <a:off x="5250955" y="3295500"/>
                <a:ext cx="886210" cy="55989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Gerade Verbindung mit Pfeil 142">
                <a:extLst>
                  <a:ext uri="{FF2B5EF4-FFF2-40B4-BE49-F238E27FC236}">
                    <a16:creationId xmlns:a16="http://schemas.microsoft.com/office/drawing/2014/main" id="{220A18AD-E0F9-4C68-A54D-ABEC002EFD46}"/>
                  </a:ext>
                </a:extLst>
              </p:cNvPr>
              <p:cNvCxnSpPr>
                <a:cxnSpLocks/>
                <a:endCxn id="112" idx="1"/>
              </p:cNvCxnSpPr>
              <p:nvPr/>
            </p:nvCxnSpPr>
            <p:spPr>
              <a:xfrm>
                <a:off x="5250955" y="3793423"/>
                <a:ext cx="956868" cy="8022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66D2E0FE-821E-470C-B20B-3861EF351471}"/>
                  </a:ext>
                </a:extLst>
              </p:cNvPr>
              <p:cNvCxnSpPr>
                <a:cxnSpLocks/>
                <a:endCxn id="114" idx="2"/>
              </p:cNvCxnSpPr>
              <p:nvPr/>
            </p:nvCxnSpPr>
            <p:spPr>
              <a:xfrm>
                <a:off x="5303045" y="3842777"/>
                <a:ext cx="844696" cy="732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FB48088F-DB1F-4FEC-9A43-659FDDFC9BB4}"/>
                  </a:ext>
                </a:extLst>
              </p:cNvPr>
              <p:cNvCxnSpPr>
                <a:cxnSpLocks/>
                <a:endCxn id="113" idx="1"/>
              </p:cNvCxnSpPr>
              <p:nvPr/>
            </p:nvCxnSpPr>
            <p:spPr>
              <a:xfrm>
                <a:off x="5347027" y="3881497"/>
                <a:ext cx="870845" cy="139749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7B7C4DC1-2BB5-4113-B346-4E8C2DC53B68}"/>
                  </a:ext>
                </a:extLst>
              </p:cNvPr>
              <p:cNvCxnSpPr>
                <a:cxnSpLocks/>
                <a:endCxn id="115" idx="2"/>
              </p:cNvCxnSpPr>
              <p:nvPr/>
            </p:nvCxnSpPr>
            <p:spPr>
              <a:xfrm flipV="1">
                <a:off x="5313621" y="3295500"/>
                <a:ext cx="823544" cy="12037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Gerade Verbindung mit Pfeil 146">
                <a:extLst>
                  <a:ext uri="{FF2B5EF4-FFF2-40B4-BE49-F238E27FC236}">
                    <a16:creationId xmlns:a16="http://schemas.microsoft.com/office/drawing/2014/main" id="{1FC94C79-D596-4922-BE2D-81B478597293}"/>
                  </a:ext>
                </a:extLst>
              </p:cNvPr>
              <p:cNvCxnSpPr>
                <a:cxnSpLocks/>
                <a:endCxn id="114" idx="2"/>
              </p:cNvCxnSpPr>
              <p:nvPr/>
            </p:nvCxnSpPr>
            <p:spPr>
              <a:xfrm flipV="1">
                <a:off x="5292469" y="3915986"/>
                <a:ext cx="855272" cy="6403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Gerade Verbindung mit Pfeil 147">
                <a:extLst>
                  <a:ext uri="{FF2B5EF4-FFF2-40B4-BE49-F238E27FC236}">
                    <a16:creationId xmlns:a16="http://schemas.microsoft.com/office/drawing/2014/main" id="{23F4E70E-18A2-4839-B2D0-611E5A4F2C84}"/>
                  </a:ext>
                </a:extLst>
              </p:cNvPr>
              <p:cNvCxnSpPr>
                <a:cxnSpLocks/>
                <a:endCxn id="112" idx="2"/>
              </p:cNvCxnSpPr>
              <p:nvPr/>
            </p:nvCxnSpPr>
            <p:spPr>
              <a:xfrm>
                <a:off x="5352625" y="4544300"/>
                <a:ext cx="805165" cy="19439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Gerade Verbindung mit Pfeil 148">
                <a:extLst>
                  <a:ext uri="{FF2B5EF4-FFF2-40B4-BE49-F238E27FC236}">
                    <a16:creationId xmlns:a16="http://schemas.microsoft.com/office/drawing/2014/main" id="{398D0328-C6DC-4BE4-9F96-04B7F08859D5}"/>
                  </a:ext>
                </a:extLst>
              </p:cNvPr>
              <p:cNvCxnSpPr>
                <a:cxnSpLocks/>
                <a:endCxn id="113" idx="2"/>
              </p:cNvCxnSpPr>
              <p:nvPr/>
            </p:nvCxnSpPr>
            <p:spPr>
              <a:xfrm>
                <a:off x="5305942" y="4507884"/>
                <a:ext cx="861897" cy="91409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Gerade Verbindung mit Pfeil 149">
                <a:extLst>
                  <a:ext uri="{FF2B5EF4-FFF2-40B4-BE49-F238E27FC236}">
                    <a16:creationId xmlns:a16="http://schemas.microsoft.com/office/drawing/2014/main" id="{EA69CC60-8F4C-4FD6-913D-61470433E398}"/>
                  </a:ext>
                </a:extLst>
              </p:cNvPr>
              <p:cNvCxnSpPr>
                <a:cxnSpLocks/>
                <a:endCxn id="113" idx="2"/>
              </p:cNvCxnSpPr>
              <p:nvPr/>
            </p:nvCxnSpPr>
            <p:spPr>
              <a:xfrm>
                <a:off x="5398568" y="5354273"/>
                <a:ext cx="769271" cy="677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Gerade Verbindung mit Pfeil 150">
                <a:extLst>
                  <a:ext uri="{FF2B5EF4-FFF2-40B4-BE49-F238E27FC236}">
                    <a16:creationId xmlns:a16="http://schemas.microsoft.com/office/drawing/2014/main" id="{6B4DA982-85CA-4B9D-B464-F2530A272890}"/>
                  </a:ext>
                </a:extLst>
              </p:cNvPr>
              <p:cNvCxnSpPr>
                <a:cxnSpLocks/>
              </p:cNvCxnSpPr>
              <p:nvPr/>
            </p:nvCxnSpPr>
            <p:spPr>
              <a:xfrm flipV="1">
                <a:off x="5393908" y="4743930"/>
                <a:ext cx="658905" cy="5866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Gerade Verbindung mit Pfeil 151">
                <a:extLst>
                  <a:ext uri="{FF2B5EF4-FFF2-40B4-BE49-F238E27FC236}">
                    <a16:creationId xmlns:a16="http://schemas.microsoft.com/office/drawing/2014/main" id="{FC37AB03-CF76-4688-934C-C8D03B22A469}"/>
                  </a:ext>
                </a:extLst>
              </p:cNvPr>
              <p:cNvCxnSpPr>
                <a:cxnSpLocks/>
                <a:endCxn id="114" idx="2"/>
              </p:cNvCxnSpPr>
              <p:nvPr/>
            </p:nvCxnSpPr>
            <p:spPr>
              <a:xfrm flipV="1">
                <a:off x="5372171" y="3915986"/>
                <a:ext cx="775570" cy="140830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Gerade Verbindung mit Pfeil 152">
                <a:extLst>
                  <a:ext uri="{FF2B5EF4-FFF2-40B4-BE49-F238E27FC236}">
                    <a16:creationId xmlns:a16="http://schemas.microsoft.com/office/drawing/2014/main" id="{C0A2D0FF-1811-4330-B2E8-9E0F0098C206}"/>
                  </a:ext>
                </a:extLst>
              </p:cNvPr>
              <p:cNvCxnSpPr>
                <a:cxnSpLocks/>
                <a:endCxn id="115" idx="2"/>
              </p:cNvCxnSpPr>
              <p:nvPr/>
            </p:nvCxnSpPr>
            <p:spPr>
              <a:xfrm flipV="1">
                <a:off x="5378806" y="3295500"/>
                <a:ext cx="758359" cy="19366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Gerade Verbindung mit Pfeil 120">
              <a:extLst>
                <a:ext uri="{FF2B5EF4-FFF2-40B4-BE49-F238E27FC236}">
                  <a16:creationId xmlns:a16="http://schemas.microsoft.com/office/drawing/2014/main" id="{A2E2B1E1-4ADF-439E-A611-B8AF60752487}"/>
                </a:ext>
              </a:extLst>
            </p:cNvPr>
            <p:cNvCxnSpPr>
              <a:cxnSpLocks/>
              <a:stCxn id="112" idx="6"/>
              <a:endCxn id="106" idx="2"/>
            </p:cNvCxnSpPr>
            <p:nvPr/>
          </p:nvCxnSpPr>
          <p:spPr>
            <a:xfrm>
              <a:off x="6499434" y="4738695"/>
              <a:ext cx="1148778" cy="8008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Gerade Verbindung mit Pfeil 121">
              <a:extLst>
                <a:ext uri="{FF2B5EF4-FFF2-40B4-BE49-F238E27FC236}">
                  <a16:creationId xmlns:a16="http://schemas.microsoft.com/office/drawing/2014/main" id="{56847FEC-61A4-4B60-803D-90F887AF53D0}"/>
                </a:ext>
              </a:extLst>
            </p:cNvPr>
            <p:cNvCxnSpPr>
              <a:cxnSpLocks/>
              <a:endCxn id="107" idx="2"/>
            </p:cNvCxnSpPr>
            <p:nvPr/>
          </p:nvCxnSpPr>
          <p:spPr>
            <a:xfrm flipV="1">
              <a:off x="6507894" y="3788049"/>
              <a:ext cx="1046353" cy="89105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Gerade Verbindung mit Pfeil 122">
              <a:extLst>
                <a:ext uri="{FF2B5EF4-FFF2-40B4-BE49-F238E27FC236}">
                  <a16:creationId xmlns:a16="http://schemas.microsoft.com/office/drawing/2014/main" id="{C2B9969D-1327-49EF-802D-6925E754AD80}"/>
                </a:ext>
              </a:extLst>
            </p:cNvPr>
            <p:cNvCxnSpPr>
              <a:cxnSpLocks/>
              <a:stCxn id="113" idx="6"/>
              <a:endCxn id="108" idx="2"/>
            </p:cNvCxnSpPr>
            <p:nvPr/>
          </p:nvCxnSpPr>
          <p:spPr>
            <a:xfrm flipV="1">
              <a:off x="6509483" y="3218523"/>
              <a:ext cx="1086676" cy="22034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Gerade Verbindung mit Pfeil 123">
              <a:extLst>
                <a:ext uri="{FF2B5EF4-FFF2-40B4-BE49-F238E27FC236}">
                  <a16:creationId xmlns:a16="http://schemas.microsoft.com/office/drawing/2014/main" id="{9EDA616D-6903-45A9-A9D5-201338F2A516}"/>
                </a:ext>
              </a:extLst>
            </p:cNvPr>
            <p:cNvCxnSpPr>
              <a:cxnSpLocks/>
              <a:stCxn id="107" idx="6"/>
              <a:endCxn id="111" idx="2"/>
            </p:cNvCxnSpPr>
            <p:nvPr/>
          </p:nvCxnSpPr>
          <p:spPr>
            <a:xfrm flipV="1">
              <a:off x="7895891" y="3622969"/>
              <a:ext cx="1239473" cy="16508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6F01387F-8762-4FD0-B546-45B570782F76}"/>
                </a:ext>
              </a:extLst>
            </p:cNvPr>
            <p:cNvCxnSpPr>
              <a:cxnSpLocks/>
              <a:endCxn id="105" idx="2"/>
            </p:cNvCxnSpPr>
            <p:nvPr/>
          </p:nvCxnSpPr>
          <p:spPr>
            <a:xfrm>
              <a:off x="6509483" y="3931042"/>
              <a:ext cx="1054813" cy="6797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Gerade Verbindung mit Pfeil 125">
              <a:extLst>
                <a:ext uri="{FF2B5EF4-FFF2-40B4-BE49-F238E27FC236}">
                  <a16:creationId xmlns:a16="http://schemas.microsoft.com/office/drawing/2014/main" id="{FEBE020A-4B05-4794-B17D-19FBFE8F4B9E}"/>
                </a:ext>
              </a:extLst>
            </p:cNvPr>
            <p:cNvCxnSpPr>
              <a:cxnSpLocks/>
              <a:stCxn id="108" idx="6"/>
              <a:endCxn id="111" idx="2"/>
            </p:cNvCxnSpPr>
            <p:nvPr/>
          </p:nvCxnSpPr>
          <p:spPr>
            <a:xfrm>
              <a:off x="7937803" y="3218523"/>
              <a:ext cx="1197561" cy="4044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26">
              <a:extLst>
                <a:ext uri="{FF2B5EF4-FFF2-40B4-BE49-F238E27FC236}">
                  <a16:creationId xmlns:a16="http://schemas.microsoft.com/office/drawing/2014/main" id="{F562FB17-AAFE-4C9E-9EDD-E7E9E721E51D}"/>
                </a:ext>
              </a:extLst>
            </p:cNvPr>
            <p:cNvCxnSpPr>
              <a:cxnSpLocks/>
              <a:stCxn id="115" idx="6"/>
              <a:endCxn id="105" idx="2"/>
            </p:cNvCxnSpPr>
            <p:nvPr/>
          </p:nvCxnSpPr>
          <p:spPr>
            <a:xfrm>
              <a:off x="6478809" y="3295500"/>
              <a:ext cx="1085487" cy="131525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1D01E696-AFD6-4CCA-BE84-D282A0E27B5E}"/>
                </a:ext>
              </a:extLst>
            </p:cNvPr>
            <p:cNvCxnSpPr>
              <a:cxnSpLocks/>
              <a:endCxn id="108" idx="2"/>
            </p:cNvCxnSpPr>
            <p:nvPr/>
          </p:nvCxnSpPr>
          <p:spPr>
            <a:xfrm flipV="1">
              <a:off x="6520721" y="3218523"/>
              <a:ext cx="1075438" cy="884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B52B2448-8C2F-4E06-9760-932BCE711223}"/>
                </a:ext>
              </a:extLst>
            </p:cNvPr>
            <p:cNvCxnSpPr>
              <a:cxnSpLocks/>
              <a:stCxn id="114" idx="6"/>
              <a:endCxn id="107" idx="2"/>
            </p:cNvCxnSpPr>
            <p:nvPr/>
          </p:nvCxnSpPr>
          <p:spPr>
            <a:xfrm flipV="1">
              <a:off x="6489385" y="3788049"/>
              <a:ext cx="1064862" cy="1279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FDB96031-C48A-4DAA-98DC-5FF7D7A10AB1}"/>
                </a:ext>
              </a:extLst>
            </p:cNvPr>
            <p:cNvCxnSpPr>
              <a:cxnSpLocks/>
              <a:stCxn id="113" idx="6"/>
              <a:endCxn id="106" idx="2"/>
            </p:cNvCxnSpPr>
            <p:nvPr/>
          </p:nvCxnSpPr>
          <p:spPr>
            <a:xfrm>
              <a:off x="6509483" y="5421983"/>
              <a:ext cx="1138729" cy="1175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C0E103DC-05B2-4964-965B-EB1246CC5001}"/>
                </a:ext>
              </a:extLst>
            </p:cNvPr>
            <p:cNvCxnSpPr>
              <a:cxnSpLocks/>
              <a:stCxn id="113" idx="6"/>
              <a:endCxn id="107" idx="3"/>
            </p:cNvCxnSpPr>
            <p:nvPr/>
          </p:nvCxnSpPr>
          <p:spPr>
            <a:xfrm flipV="1">
              <a:off x="6509483" y="3931042"/>
              <a:ext cx="1094797" cy="14909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a:extLst>
                <a:ext uri="{FF2B5EF4-FFF2-40B4-BE49-F238E27FC236}">
                  <a16:creationId xmlns:a16="http://schemas.microsoft.com/office/drawing/2014/main" id="{4A957369-B108-48EF-893C-55CC8421637B}"/>
                </a:ext>
              </a:extLst>
            </p:cNvPr>
            <p:cNvCxnSpPr>
              <a:cxnSpLocks/>
              <a:stCxn id="115" idx="6"/>
              <a:endCxn id="107" idx="1"/>
            </p:cNvCxnSpPr>
            <p:nvPr/>
          </p:nvCxnSpPr>
          <p:spPr>
            <a:xfrm>
              <a:off x="6478809" y="3295500"/>
              <a:ext cx="1125471" cy="3495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Gerade Verbindung mit Pfeil 132">
              <a:extLst>
                <a:ext uri="{FF2B5EF4-FFF2-40B4-BE49-F238E27FC236}">
                  <a16:creationId xmlns:a16="http://schemas.microsoft.com/office/drawing/2014/main" id="{F43C16A4-251A-420D-B306-AA90A41FCFAC}"/>
                </a:ext>
              </a:extLst>
            </p:cNvPr>
            <p:cNvCxnSpPr>
              <a:cxnSpLocks/>
              <a:endCxn id="110" idx="2"/>
            </p:cNvCxnSpPr>
            <p:nvPr/>
          </p:nvCxnSpPr>
          <p:spPr>
            <a:xfrm>
              <a:off x="7926464" y="4623859"/>
              <a:ext cx="1232405" cy="543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Gerade Verbindung mit Pfeil 133">
              <a:extLst>
                <a:ext uri="{FF2B5EF4-FFF2-40B4-BE49-F238E27FC236}">
                  <a16:creationId xmlns:a16="http://schemas.microsoft.com/office/drawing/2014/main" id="{5E134E40-B647-407D-A231-3FF88955BA1C}"/>
                </a:ext>
              </a:extLst>
            </p:cNvPr>
            <p:cNvCxnSpPr>
              <a:cxnSpLocks/>
              <a:endCxn id="109" idx="2"/>
            </p:cNvCxnSpPr>
            <p:nvPr/>
          </p:nvCxnSpPr>
          <p:spPr>
            <a:xfrm>
              <a:off x="7902585" y="3847416"/>
              <a:ext cx="1226085" cy="4730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Gerade Verbindung mit Pfeil 134">
              <a:extLst>
                <a:ext uri="{FF2B5EF4-FFF2-40B4-BE49-F238E27FC236}">
                  <a16:creationId xmlns:a16="http://schemas.microsoft.com/office/drawing/2014/main" id="{FDB86A52-9FFB-4468-96AA-8F3EB21E1871}"/>
                </a:ext>
              </a:extLst>
            </p:cNvPr>
            <p:cNvCxnSpPr>
              <a:cxnSpLocks/>
              <a:stCxn id="108" idx="6"/>
              <a:endCxn id="109" idx="2"/>
            </p:cNvCxnSpPr>
            <p:nvPr/>
          </p:nvCxnSpPr>
          <p:spPr>
            <a:xfrm>
              <a:off x="7937803" y="3218523"/>
              <a:ext cx="1190867" cy="11019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Gerade Verbindung mit Pfeil 135">
              <a:extLst>
                <a:ext uri="{FF2B5EF4-FFF2-40B4-BE49-F238E27FC236}">
                  <a16:creationId xmlns:a16="http://schemas.microsoft.com/office/drawing/2014/main" id="{AA20BDD7-F365-4009-975F-8D023DD7D1E2}"/>
                </a:ext>
              </a:extLst>
            </p:cNvPr>
            <p:cNvCxnSpPr>
              <a:cxnSpLocks/>
              <a:endCxn id="106" idx="1"/>
            </p:cNvCxnSpPr>
            <p:nvPr/>
          </p:nvCxnSpPr>
          <p:spPr>
            <a:xfrm>
              <a:off x="6493868" y="3953129"/>
              <a:ext cx="1204377" cy="14434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Gerade Verbindung mit Pfeil 136">
              <a:extLst>
                <a:ext uri="{FF2B5EF4-FFF2-40B4-BE49-F238E27FC236}">
                  <a16:creationId xmlns:a16="http://schemas.microsoft.com/office/drawing/2014/main" id="{51270D98-F53A-413A-A4E3-51D42AF8D252}"/>
                </a:ext>
              </a:extLst>
            </p:cNvPr>
            <p:cNvCxnSpPr>
              <a:cxnSpLocks/>
              <a:stCxn id="113" idx="6"/>
              <a:endCxn id="105" idx="3"/>
            </p:cNvCxnSpPr>
            <p:nvPr/>
          </p:nvCxnSpPr>
          <p:spPr>
            <a:xfrm flipV="1">
              <a:off x="6509483" y="4753751"/>
              <a:ext cx="1104846" cy="66823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Gerade Verbindung mit Pfeil 137">
              <a:extLst>
                <a:ext uri="{FF2B5EF4-FFF2-40B4-BE49-F238E27FC236}">
                  <a16:creationId xmlns:a16="http://schemas.microsoft.com/office/drawing/2014/main" id="{C15FC488-84BC-4AE9-909E-830B1C1BC222}"/>
                </a:ext>
              </a:extLst>
            </p:cNvPr>
            <p:cNvCxnSpPr>
              <a:cxnSpLocks/>
              <a:stCxn id="105" idx="6"/>
            </p:cNvCxnSpPr>
            <p:nvPr/>
          </p:nvCxnSpPr>
          <p:spPr>
            <a:xfrm flipV="1">
              <a:off x="7905940" y="4382815"/>
              <a:ext cx="1190867" cy="2279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Gerade Verbindung mit Pfeil 138">
              <a:extLst>
                <a:ext uri="{FF2B5EF4-FFF2-40B4-BE49-F238E27FC236}">
                  <a16:creationId xmlns:a16="http://schemas.microsoft.com/office/drawing/2014/main" id="{46F0D023-15D5-46E5-BC0B-3262862FAFC3}"/>
                </a:ext>
              </a:extLst>
            </p:cNvPr>
            <p:cNvCxnSpPr>
              <a:cxnSpLocks/>
            </p:cNvCxnSpPr>
            <p:nvPr/>
          </p:nvCxnSpPr>
          <p:spPr>
            <a:xfrm>
              <a:off x="7937803" y="3284509"/>
              <a:ext cx="1280858" cy="19116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Gerade Verbindung mit Pfeil 139">
              <a:extLst>
                <a:ext uri="{FF2B5EF4-FFF2-40B4-BE49-F238E27FC236}">
                  <a16:creationId xmlns:a16="http://schemas.microsoft.com/office/drawing/2014/main" id="{F4D998AB-3F7E-4EAF-8B2F-FBAA885A7FB8}"/>
                </a:ext>
              </a:extLst>
            </p:cNvPr>
            <p:cNvCxnSpPr>
              <a:cxnSpLocks/>
              <a:stCxn id="105" idx="6"/>
              <a:endCxn id="111" idx="2"/>
            </p:cNvCxnSpPr>
            <p:nvPr/>
          </p:nvCxnSpPr>
          <p:spPr>
            <a:xfrm flipV="1">
              <a:off x="7905940" y="3622969"/>
              <a:ext cx="1229424" cy="9877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Gerade Verbindung mit Pfeil 140">
              <a:extLst>
                <a:ext uri="{FF2B5EF4-FFF2-40B4-BE49-F238E27FC236}">
                  <a16:creationId xmlns:a16="http://schemas.microsoft.com/office/drawing/2014/main" id="{B70CD3F3-F01A-4118-B86B-11FC4FAAF25C}"/>
                </a:ext>
              </a:extLst>
            </p:cNvPr>
            <p:cNvCxnSpPr>
              <a:cxnSpLocks/>
              <a:stCxn id="106" idx="7"/>
              <a:endCxn id="111" idx="2"/>
            </p:cNvCxnSpPr>
            <p:nvPr/>
          </p:nvCxnSpPr>
          <p:spPr>
            <a:xfrm flipV="1">
              <a:off x="7939823" y="3622969"/>
              <a:ext cx="1195541" cy="177359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26" name="Grafik 25">
            <a:extLst>
              <a:ext uri="{FF2B5EF4-FFF2-40B4-BE49-F238E27FC236}">
                <a16:creationId xmlns:a16="http://schemas.microsoft.com/office/drawing/2014/main" id="{9CF8920D-F80F-41D3-8D86-859493249BD4}"/>
              </a:ext>
            </a:extLst>
          </p:cNvPr>
          <p:cNvPicPr>
            <a:picLocks noChangeAspect="1"/>
          </p:cNvPicPr>
          <p:nvPr/>
        </p:nvPicPr>
        <p:blipFill>
          <a:blip r:embed="rId31"/>
          <a:stretch>
            <a:fillRect/>
          </a:stretch>
        </p:blipFill>
        <p:spPr>
          <a:xfrm>
            <a:off x="4797823" y="4772897"/>
            <a:ext cx="1921060" cy="1800308"/>
          </a:xfrm>
          <a:prstGeom prst="rect">
            <a:avLst/>
          </a:prstGeom>
          <a:ln>
            <a:noFill/>
          </a:ln>
          <a:effectLst>
            <a:outerShdw blurRad="292100" dist="139700" dir="2700000" algn="tl" rotWithShape="0">
              <a:srgbClr val="333333">
                <a:alpha val="65000"/>
              </a:srgbClr>
            </a:outerShdw>
          </a:effectLst>
        </p:spPr>
      </p:pic>
      <p:grpSp>
        <p:nvGrpSpPr>
          <p:cNvPr id="29" name="Gruppieren 28">
            <a:extLst>
              <a:ext uri="{FF2B5EF4-FFF2-40B4-BE49-F238E27FC236}">
                <a16:creationId xmlns:a16="http://schemas.microsoft.com/office/drawing/2014/main" id="{626B9B8C-A1D8-431A-AD4B-445F6A58E820}"/>
              </a:ext>
            </a:extLst>
          </p:cNvPr>
          <p:cNvGrpSpPr/>
          <p:nvPr/>
        </p:nvGrpSpPr>
        <p:grpSpPr>
          <a:xfrm>
            <a:off x="1965772" y="1809320"/>
            <a:ext cx="1257589" cy="2925129"/>
            <a:chOff x="5278149" y="38048"/>
            <a:chExt cx="1257589" cy="1746147"/>
          </a:xfrm>
        </p:grpSpPr>
        <p:sp>
          <p:nvSpPr>
            <p:cNvPr id="27" name="Rechteck: abgerundete Ecken 26">
              <a:extLst>
                <a:ext uri="{FF2B5EF4-FFF2-40B4-BE49-F238E27FC236}">
                  <a16:creationId xmlns:a16="http://schemas.microsoft.com/office/drawing/2014/main" id="{56D4BC14-2FBA-46A7-AF82-395F7C5453CC}"/>
                </a:ext>
              </a:extLst>
            </p:cNvPr>
            <p:cNvSpPr/>
            <p:nvPr/>
          </p:nvSpPr>
          <p:spPr>
            <a:xfrm>
              <a:off x="5318465" y="230087"/>
              <a:ext cx="775321" cy="1554108"/>
            </a:xfrm>
            <a:prstGeom prst="round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4" name="Textfeld 153">
              <a:extLst>
                <a:ext uri="{FF2B5EF4-FFF2-40B4-BE49-F238E27FC236}">
                  <a16:creationId xmlns:a16="http://schemas.microsoft.com/office/drawing/2014/main" id="{C14BD493-1CCE-40D7-B1CE-A9B63AEE013E}"/>
                </a:ext>
              </a:extLst>
            </p:cNvPr>
            <p:cNvSpPr txBox="1"/>
            <p:nvPr/>
          </p:nvSpPr>
          <p:spPr>
            <a:xfrm>
              <a:off x="5278149" y="38048"/>
              <a:ext cx="1257589" cy="220472"/>
            </a:xfrm>
            <a:prstGeom prst="rect">
              <a:avLst/>
            </a:prstGeom>
            <a:noFill/>
          </p:spPr>
          <p:txBody>
            <a:bodyPr wrap="square">
              <a:spAutoFit/>
            </a:bodyPr>
            <a:lstStyle/>
            <a:p>
              <a:r>
                <a:rPr lang="de-DE" b="1" dirty="0"/>
                <a:t>Schicht 2</a:t>
              </a:r>
            </a:p>
          </p:txBody>
        </p:sp>
      </p:grpSp>
      <p:grpSp>
        <p:nvGrpSpPr>
          <p:cNvPr id="156" name="Gruppieren 155">
            <a:extLst>
              <a:ext uri="{FF2B5EF4-FFF2-40B4-BE49-F238E27FC236}">
                <a16:creationId xmlns:a16="http://schemas.microsoft.com/office/drawing/2014/main" id="{67786459-F45C-4649-A3C4-A1B01607FE5B}"/>
              </a:ext>
            </a:extLst>
          </p:cNvPr>
          <p:cNvGrpSpPr/>
          <p:nvPr/>
        </p:nvGrpSpPr>
        <p:grpSpPr>
          <a:xfrm>
            <a:off x="4159934" y="2438469"/>
            <a:ext cx="1734033" cy="1299738"/>
            <a:chOff x="4542578" y="386519"/>
            <a:chExt cx="1750904" cy="1436304"/>
          </a:xfrm>
        </p:grpSpPr>
        <p:grpSp>
          <p:nvGrpSpPr>
            <p:cNvPr id="157" name="Gruppieren 156">
              <a:extLst>
                <a:ext uri="{FF2B5EF4-FFF2-40B4-BE49-F238E27FC236}">
                  <a16:creationId xmlns:a16="http://schemas.microsoft.com/office/drawing/2014/main" id="{37D3896B-6BF4-4AD2-BC0F-5AB866E51AAB}"/>
                </a:ext>
              </a:extLst>
            </p:cNvPr>
            <p:cNvGrpSpPr/>
            <p:nvPr/>
          </p:nvGrpSpPr>
          <p:grpSpPr>
            <a:xfrm>
              <a:off x="4542578" y="386519"/>
              <a:ext cx="1257589" cy="1436304"/>
              <a:chOff x="5276666" y="71725"/>
              <a:chExt cx="1257589" cy="1436304"/>
            </a:xfrm>
          </p:grpSpPr>
          <p:sp>
            <p:nvSpPr>
              <p:cNvPr id="160" name="Rechteck: abgerundete Ecken 159">
                <a:extLst>
                  <a:ext uri="{FF2B5EF4-FFF2-40B4-BE49-F238E27FC236}">
                    <a16:creationId xmlns:a16="http://schemas.microsoft.com/office/drawing/2014/main" id="{D8671A8B-D86E-4701-A937-A62BBCC70356}"/>
                  </a:ext>
                </a:extLst>
              </p:cNvPr>
              <p:cNvSpPr/>
              <p:nvPr/>
            </p:nvSpPr>
            <p:spPr>
              <a:xfrm>
                <a:off x="5391484" y="434248"/>
                <a:ext cx="702301" cy="1073781"/>
              </a:xfrm>
              <a:prstGeom prst="round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Textfeld 160">
                <a:extLst>
                  <a:ext uri="{FF2B5EF4-FFF2-40B4-BE49-F238E27FC236}">
                    <a16:creationId xmlns:a16="http://schemas.microsoft.com/office/drawing/2014/main" id="{206F2A09-816B-4DB9-9E76-11C909C2C080}"/>
                  </a:ext>
                </a:extLst>
              </p:cNvPr>
              <p:cNvSpPr txBox="1"/>
              <p:nvPr/>
            </p:nvSpPr>
            <p:spPr>
              <a:xfrm>
                <a:off x="5276666" y="71725"/>
                <a:ext cx="1257589" cy="369332"/>
              </a:xfrm>
              <a:prstGeom prst="rect">
                <a:avLst/>
              </a:prstGeom>
              <a:noFill/>
            </p:spPr>
            <p:txBody>
              <a:bodyPr wrap="square">
                <a:spAutoFit/>
              </a:bodyPr>
              <a:lstStyle/>
              <a:p>
                <a:r>
                  <a:rPr lang="de-DE" b="1" dirty="0"/>
                  <a:t>Schicht 1</a:t>
                </a:r>
              </a:p>
            </p:txBody>
          </p:sp>
        </p:grpSp>
        <p:cxnSp>
          <p:nvCxnSpPr>
            <p:cNvPr id="158" name="Gerader Verbinder 157">
              <a:extLst>
                <a:ext uri="{FF2B5EF4-FFF2-40B4-BE49-F238E27FC236}">
                  <a16:creationId xmlns:a16="http://schemas.microsoft.com/office/drawing/2014/main" id="{CB137631-9ED9-4FEB-AE5E-B8BD34484BB1}"/>
                </a:ext>
              </a:extLst>
            </p:cNvPr>
            <p:cNvCxnSpPr>
              <a:cxnSpLocks/>
            </p:cNvCxnSpPr>
            <p:nvPr/>
          </p:nvCxnSpPr>
          <p:spPr>
            <a:xfrm>
              <a:off x="5359697" y="1364246"/>
              <a:ext cx="410576" cy="0"/>
            </a:xfrm>
            <a:prstGeom prst="line">
              <a:avLst/>
            </a:prstGeom>
            <a:ln w="222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feld 158">
                  <a:extLst>
                    <a:ext uri="{FF2B5EF4-FFF2-40B4-BE49-F238E27FC236}">
                      <a16:creationId xmlns:a16="http://schemas.microsoft.com/office/drawing/2014/main" id="{2B310B0B-048B-4E4C-A804-5253D442E415}"/>
                    </a:ext>
                  </a:extLst>
                </p:cNvPr>
                <p:cNvSpPr txBox="1"/>
                <p:nvPr/>
              </p:nvSpPr>
              <p:spPr>
                <a:xfrm>
                  <a:off x="5724163" y="1154096"/>
                  <a:ext cx="5693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solidFill>
                                  <a:schemeClr val="accent2">
                                    <a:lumMod val="75000"/>
                                  </a:schemeClr>
                                </a:solidFill>
                                <a:latin typeface="Cambria Math" panose="02040503050406030204" pitchFamily="18" charset="0"/>
                              </a:rPr>
                            </m:ctrlPr>
                          </m:sSubPr>
                          <m:e>
                            <m:r>
                              <a:rPr lang="de-DE" sz="1800" b="1" i="1">
                                <a:solidFill>
                                  <a:schemeClr val="accent2">
                                    <a:lumMod val="75000"/>
                                  </a:schemeClr>
                                </a:solidFill>
                                <a:latin typeface="Cambria Math" panose="02040503050406030204" pitchFamily="18" charset="0"/>
                              </a:rPr>
                              <m:t>𝒚</m:t>
                            </m:r>
                          </m:e>
                          <m:sub>
                            <m:r>
                              <a:rPr lang="de-DE" sz="1800" b="1" i="0" smtClean="0">
                                <a:solidFill>
                                  <a:schemeClr val="accent2">
                                    <a:lumMod val="75000"/>
                                  </a:schemeClr>
                                </a:solidFill>
                                <a:latin typeface="Cambria Math" panose="02040503050406030204" pitchFamily="18" charset="0"/>
                              </a:rPr>
                              <m:t>𝟑</m:t>
                            </m:r>
                          </m:sub>
                        </m:sSub>
                      </m:oMath>
                    </m:oMathPara>
                  </a14:m>
                  <a:endParaRPr lang="de-DE" b="1" dirty="0"/>
                </a:p>
              </p:txBody>
            </p:sp>
          </mc:Choice>
          <mc:Fallback xmlns="">
            <p:sp>
              <p:nvSpPr>
                <p:cNvPr id="159" name="Textfeld 158">
                  <a:extLst>
                    <a:ext uri="{FF2B5EF4-FFF2-40B4-BE49-F238E27FC236}">
                      <a16:creationId xmlns:a16="http://schemas.microsoft.com/office/drawing/2014/main" id="{2B310B0B-048B-4E4C-A804-5253D442E415}"/>
                    </a:ext>
                  </a:extLst>
                </p:cNvPr>
                <p:cNvSpPr txBox="1">
                  <a:spLocks noRot="1" noChangeAspect="1" noMove="1" noResize="1" noEditPoints="1" noAdjustHandles="1" noChangeArrowheads="1" noChangeShapeType="1" noTextEdit="1"/>
                </p:cNvSpPr>
                <p:nvPr/>
              </p:nvSpPr>
              <p:spPr>
                <a:xfrm>
                  <a:off x="5724163" y="1154096"/>
                  <a:ext cx="569319" cy="369332"/>
                </a:xfrm>
                <a:prstGeom prst="rect">
                  <a:avLst/>
                </a:prstGeom>
                <a:blipFill>
                  <a:blip r:embed="rId32"/>
                  <a:stretch>
                    <a:fillRect b="-16364"/>
                  </a:stretch>
                </a:blipFill>
              </p:spPr>
              <p:txBody>
                <a:bodyPr/>
                <a:lstStyle/>
                <a:p>
                  <a:r>
                    <a:rPr lang="de-DE">
                      <a:noFill/>
                    </a:rPr>
                    <a:t> </a:t>
                  </a:r>
                </a:p>
              </p:txBody>
            </p:sp>
          </mc:Fallback>
        </mc:AlternateContent>
      </p:grpSp>
      <p:sp>
        <p:nvSpPr>
          <p:cNvPr id="163" name="Textfeld 162">
            <a:extLst>
              <a:ext uri="{FF2B5EF4-FFF2-40B4-BE49-F238E27FC236}">
                <a16:creationId xmlns:a16="http://schemas.microsoft.com/office/drawing/2014/main" id="{E005A316-6D30-47C7-9DCD-0CC169612592}"/>
              </a:ext>
            </a:extLst>
          </p:cNvPr>
          <p:cNvSpPr txBox="1"/>
          <p:nvPr/>
        </p:nvSpPr>
        <p:spPr>
          <a:xfrm>
            <a:off x="4357197" y="1051189"/>
            <a:ext cx="1649189" cy="646331"/>
          </a:xfrm>
          <a:prstGeom prst="rect">
            <a:avLst/>
          </a:prstGeom>
          <a:solidFill>
            <a:srgbClr val="002060"/>
          </a:solidFill>
        </p:spPr>
        <p:txBody>
          <a:bodyPr wrap="square">
            <a:spAutoFit/>
          </a:bodyPr>
          <a:lstStyle/>
          <a:p>
            <a:r>
              <a:rPr lang="de-DE" b="1" dirty="0">
                <a:solidFill>
                  <a:schemeClr val="bg1"/>
                </a:solidFill>
              </a:rPr>
              <a:t>-</a:t>
            </a:r>
            <a:r>
              <a:rPr lang="de-DE" b="1" dirty="0"/>
              <a:t>-</a:t>
            </a:r>
            <a:r>
              <a:rPr lang="de-DE" b="1" dirty="0">
                <a:solidFill>
                  <a:schemeClr val="bg1"/>
                </a:solidFill>
              </a:rPr>
              <a:t>3 Neuronen</a:t>
            </a:r>
          </a:p>
          <a:p>
            <a:r>
              <a:rPr lang="de-DE" b="1" dirty="0">
                <a:solidFill>
                  <a:schemeClr val="bg1"/>
                </a:solidFill>
              </a:rPr>
              <a:t>-  2 Schicht</a:t>
            </a:r>
          </a:p>
        </p:txBody>
      </p:sp>
      <p:sp>
        <p:nvSpPr>
          <p:cNvPr id="171" name="Foliennummernplatzhalter 170">
            <a:extLst>
              <a:ext uri="{FF2B5EF4-FFF2-40B4-BE49-F238E27FC236}">
                <a16:creationId xmlns:a16="http://schemas.microsoft.com/office/drawing/2014/main" id="{4FBE5CFE-16B0-4B92-ABD3-F016C972556C}"/>
              </a:ext>
            </a:extLst>
          </p:cNvPr>
          <p:cNvSpPr>
            <a:spLocks noGrp="1"/>
          </p:cNvSpPr>
          <p:nvPr>
            <p:ph type="sldNum" sz="quarter" idx="12"/>
          </p:nvPr>
        </p:nvSpPr>
        <p:spPr/>
        <p:txBody>
          <a:bodyPr/>
          <a:lstStyle/>
          <a:p>
            <a:fld id="{F7B85D95-4385-4A8C-B85C-EB91828EDBB4}" type="slidenum">
              <a:rPr lang="de-DE" smtClean="0"/>
              <a:t>9</a:t>
            </a:fld>
            <a:endParaRPr lang="de-DE" dirty="0"/>
          </a:p>
        </p:txBody>
      </p:sp>
      <p:sp>
        <p:nvSpPr>
          <p:cNvPr id="10" name="Datumsplatzhalter 9">
            <a:extLst>
              <a:ext uri="{FF2B5EF4-FFF2-40B4-BE49-F238E27FC236}">
                <a16:creationId xmlns:a16="http://schemas.microsoft.com/office/drawing/2014/main" id="{F0FF573F-4CA9-4EDA-95D1-90352986C9D8}"/>
              </a:ext>
            </a:extLst>
          </p:cNvPr>
          <p:cNvSpPr>
            <a:spLocks noGrp="1"/>
          </p:cNvSpPr>
          <p:nvPr>
            <p:ph type="dt" sz="half" idx="10"/>
          </p:nvPr>
        </p:nvSpPr>
        <p:spPr/>
        <p:txBody>
          <a:bodyPr/>
          <a:lstStyle/>
          <a:p>
            <a:fld id="{94239D1A-EB00-47F1-963E-B16911182C36}" type="datetime1">
              <a:rPr lang="de-DE" smtClean="0"/>
              <a:t>24.04.2022</a:t>
            </a:fld>
            <a:endParaRPr lang="de-DE"/>
          </a:p>
        </p:txBody>
      </p:sp>
    </p:spTree>
    <p:extLst>
      <p:ext uri="{BB962C8B-B14F-4D97-AF65-F5344CB8AC3E}">
        <p14:creationId xmlns:p14="http://schemas.microsoft.com/office/powerpoint/2010/main" val="33109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circle(in)">
                                      <p:cBhvr>
                                        <p:cTn id="7" dur="20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circle(in)">
                                      <p:cBhvr>
                                        <p:cTn id="12" dur="20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circle(in)">
                                      <p:cBhvr>
                                        <p:cTn id="17" dur="2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ppt_w</p:attrName>
                                        </p:attrNameLst>
                                      </p:cBhvr>
                                      <p:tavLst>
                                        <p:tav tm="0">
                                          <p:val>
                                            <p:fltVal val="0"/>
                                          </p:val>
                                        </p:tav>
                                        <p:tav tm="100000">
                                          <p:val>
                                            <p:strVal val="#ppt_w"/>
                                          </p:val>
                                        </p:tav>
                                      </p:tavLst>
                                    </p:anim>
                                    <p:anim calcmode="lin" valueType="num">
                                      <p:cBhvr>
                                        <p:cTn id="31" dur="500" fill="hold"/>
                                        <p:tgtEl>
                                          <p:spTgt spid="38"/>
                                        </p:tgtEl>
                                        <p:attrNameLst>
                                          <p:attrName>ppt_h</p:attrName>
                                        </p:attrNameLst>
                                      </p:cBhvr>
                                      <p:tavLst>
                                        <p:tav tm="0">
                                          <p:val>
                                            <p:fltVal val="0"/>
                                          </p:val>
                                        </p:tav>
                                        <p:tav tm="100000">
                                          <p:val>
                                            <p:strVal val="#ppt_h"/>
                                          </p:val>
                                        </p:tav>
                                      </p:tavLst>
                                    </p:anim>
                                    <p:animEffect transition="in" filter="fade">
                                      <p:cBhvr>
                                        <p:cTn id="32" dur="500"/>
                                        <p:tgtEl>
                                          <p:spTgt spid="3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par>
                                <p:cTn id="38" presetID="53" presetClass="entr" presetSubtype="16"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childTnLst>
                                </p:cTn>
                              </p:par>
                              <p:par>
                                <p:cTn id="43" presetID="53" presetClass="entr" presetSubtype="16"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p:cTn id="45" dur="500" fill="hold"/>
                                        <p:tgtEl>
                                          <p:spTgt spid="39"/>
                                        </p:tgtEl>
                                        <p:attrNameLst>
                                          <p:attrName>ppt_w</p:attrName>
                                        </p:attrNameLst>
                                      </p:cBhvr>
                                      <p:tavLst>
                                        <p:tav tm="0">
                                          <p:val>
                                            <p:fltVal val="0"/>
                                          </p:val>
                                        </p:tav>
                                        <p:tav tm="100000">
                                          <p:val>
                                            <p:strVal val="#ppt_w"/>
                                          </p:val>
                                        </p:tav>
                                      </p:tavLst>
                                    </p:anim>
                                    <p:anim calcmode="lin" valueType="num">
                                      <p:cBhvr>
                                        <p:cTn id="46" dur="500" fill="hold"/>
                                        <p:tgtEl>
                                          <p:spTgt spid="39"/>
                                        </p:tgtEl>
                                        <p:attrNameLst>
                                          <p:attrName>ppt_h</p:attrName>
                                        </p:attrNameLst>
                                      </p:cBhvr>
                                      <p:tavLst>
                                        <p:tav tm="0">
                                          <p:val>
                                            <p:fltVal val="0"/>
                                          </p:val>
                                        </p:tav>
                                        <p:tav tm="100000">
                                          <p:val>
                                            <p:strVal val="#ppt_h"/>
                                          </p:val>
                                        </p:tav>
                                      </p:tavLst>
                                    </p:anim>
                                    <p:animEffect transition="in" filter="fade">
                                      <p:cBhvr>
                                        <p:cTn id="47" dur="500"/>
                                        <p:tgtEl>
                                          <p:spTgt spid="3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p:cTn id="50" dur="500" fill="hold"/>
                                        <p:tgtEl>
                                          <p:spTgt spid="34"/>
                                        </p:tgtEl>
                                        <p:attrNameLst>
                                          <p:attrName>ppt_w</p:attrName>
                                        </p:attrNameLst>
                                      </p:cBhvr>
                                      <p:tavLst>
                                        <p:tav tm="0">
                                          <p:val>
                                            <p:fltVal val="0"/>
                                          </p:val>
                                        </p:tav>
                                        <p:tav tm="100000">
                                          <p:val>
                                            <p:strVal val="#ppt_w"/>
                                          </p:val>
                                        </p:tav>
                                      </p:tavLst>
                                    </p:anim>
                                    <p:anim calcmode="lin" valueType="num">
                                      <p:cBhvr>
                                        <p:cTn id="51" dur="500" fill="hold"/>
                                        <p:tgtEl>
                                          <p:spTgt spid="34"/>
                                        </p:tgtEl>
                                        <p:attrNameLst>
                                          <p:attrName>ppt_h</p:attrName>
                                        </p:attrNameLst>
                                      </p:cBhvr>
                                      <p:tavLst>
                                        <p:tav tm="0">
                                          <p:val>
                                            <p:fltVal val="0"/>
                                          </p:val>
                                        </p:tav>
                                        <p:tav tm="100000">
                                          <p:val>
                                            <p:strVal val="#ppt_h"/>
                                          </p:val>
                                        </p:tav>
                                      </p:tavLst>
                                    </p:anim>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par>
                                <p:cTn id="60" presetID="53" presetClass="entr" presetSubtype="16"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500" fill="hold"/>
                                        <p:tgtEl>
                                          <p:spTgt spid="7"/>
                                        </p:tgtEl>
                                        <p:attrNameLst>
                                          <p:attrName>ppt_w</p:attrName>
                                        </p:attrNameLst>
                                      </p:cBhvr>
                                      <p:tavLst>
                                        <p:tav tm="0">
                                          <p:val>
                                            <p:fltVal val="0"/>
                                          </p:val>
                                        </p:tav>
                                        <p:tav tm="100000">
                                          <p:val>
                                            <p:strVal val="#ppt_w"/>
                                          </p:val>
                                        </p:tav>
                                      </p:tavLst>
                                    </p:anim>
                                    <p:anim calcmode="lin" valueType="num">
                                      <p:cBhvr>
                                        <p:cTn id="63" dur="500" fill="hold"/>
                                        <p:tgtEl>
                                          <p:spTgt spid="7"/>
                                        </p:tgtEl>
                                        <p:attrNameLst>
                                          <p:attrName>ppt_h</p:attrName>
                                        </p:attrNameLst>
                                      </p:cBhvr>
                                      <p:tavLst>
                                        <p:tav tm="0">
                                          <p:val>
                                            <p:fltVal val="0"/>
                                          </p:val>
                                        </p:tav>
                                        <p:tav tm="100000">
                                          <p:val>
                                            <p:strVal val="#ppt_h"/>
                                          </p:val>
                                        </p:tav>
                                      </p:tavLst>
                                    </p:anim>
                                    <p:animEffect transition="in" filter="fade">
                                      <p:cBhvr>
                                        <p:cTn id="64" dur="500"/>
                                        <p:tgtEl>
                                          <p:spTgt spid="7"/>
                                        </p:tgtEl>
                                      </p:cBhvr>
                                    </p:animEffect>
                                  </p:childTnLst>
                                </p:cTn>
                              </p:par>
                              <p:par>
                                <p:cTn id="65" presetID="53" presetClass="entr" presetSubtype="16"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nodeType="with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Effect transition="in" filter="fade">
                                      <p:cBhvr>
                                        <p:cTn id="74" dur="50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barn(inVertical)">
                                      <p:cBhvr>
                                        <p:cTn id="79" dur="500"/>
                                        <p:tgtEl>
                                          <p:spTgt spid="44"/>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barn(inVertical)">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p:cTn id="87" dur="500" fill="hold"/>
                                        <p:tgtEl>
                                          <p:spTgt spid="15"/>
                                        </p:tgtEl>
                                        <p:attrNameLst>
                                          <p:attrName>ppt_w</p:attrName>
                                        </p:attrNameLst>
                                      </p:cBhvr>
                                      <p:tavLst>
                                        <p:tav tm="0">
                                          <p:val>
                                            <p:fltVal val="0"/>
                                          </p:val>
                                        </p:tav>
                                        <p:tav tm="100000">
                                          <p:val>
                                            <p:strVal val="#ppt_w"/>
                                          </p:val>
                                        </p:tav>
                                      </p:tavLst>
                                    </p:anim>
                                    <p:anim calcmode="lin" valueType="num">
                                      <p:cBhvr>
                                        <p:cTn id="88" dur="500" fill="hold"/>
                                        <p:tgtEl>
                                          <p:spTgt spid="15"/>
                                        </p:tgtEl>
                                        <p:attrNameLst>
                                          <p:attrName>ppt_h</p:attrName>
                                        </p:attrNameLst>
                                      </p:cBhvr>
                                      <p:tavLst>
                                        <p:tav tm="0">
                                          <p:val>
                                            <p:fltVal val="0"/>
                                          </p:val>
                                        </p:tav>
                                        <p:tav tm="100000">
                                          <p:val>
                                            <p:strVal val="#ppt_h"/>
                                          </p:val>
                                        </p:tav>
                                      </p:tavLst>
                                    </p:anim>
                                    <p:animEffect transition="in" filter="fade">
                                      <p:cBhvr>
                                        <p:cTn id="89" dur="500"/>
                                        <p:tgtEl>
                                          <p:spTgt spid="15"/>
                                        </p:tgtEl>
                                      </p:cBhvr>
                                    </p:animEffect>
                                  </p:childTnLst>
                                </p:cTn>
                              </p:par>
                              <p:par>
                                <p:cTn id="90" presetID="53" presetClass="entr" presetSubtype="16" fill="hold"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Effect transition="in" filter="fade">
                                      <p:cBhvr>
                                        <p:cTn id="94" dur="500"/>
                                        <p:tgtEl>
                                          <p:spTgt spid="31"/>
                                        </p:tgtEl>
                                      </p:cBhvr>
                                    </p:animEffect>
                                  </p:childTnLst>
                                </p:cTn>
                              </p:par>
                              <p:par>
                                <p:cTn id="95" presetID="53" presetClass="entr" presetSubtype="16" fill="hold" nodeType="withEffect">
                                  <p:stCondLst>
                                    <p:cond delay="0"/>
                                  </p:stCondLst>
                                  <p:childTnLst>
                                    <p:set>
                                      <p:cBhvr>
                                        <p:cTn id="96" dur="1" fill="hold">
                                          <p:stCondLst>
                                            <p:cond delay="0"/>
                                          </p:stCondLst>
                                        </p:cTn>
                                        <p:tgtEl>
                                          <p:spTgt spid="8"/>
                                        </p:tgtEl>
                                        <p:attrNameLst>
                                          <p:attrName>style.visibility</p:attrName>
                                        </p:attrNameLst>
                                      </p:cBhvr>
                                      <p:to>
                                        <p:strVal val="visible"/>
                                      </p:to>
                                    </p:set>
                                    <p:anim calcmode="lin" valueType="num">
                                      <p:cBhvr>
                                        <p:cTn id="97" dur="500" fill="hold"/>
                                        <p:tgtEl>
                                          <p:spTgt spid="8"/>
                                        </p:tgtEl>
                                        <p:attrNameLst>
                                          <p:attrName>ppt_w</p:attrName>
                                        </p:attrNameLst>
                                      </p:cBhvr>
                                      <p:tavLst>
                                        <p:tav tm="0">
                                          <p:val>
                                            <p:fltVal val="0"/>
                                          </p:val>
                                        </p:tav>
                                        <p:tav tm="100000">
                                          <p:val>
                                            <p:strVal val="#ppt_w"/>
                                          </p:val>
                                        </p:tav>
                                      </p:tavLst>
                                    </p:anim>
                                    <p:anim calcmode="lin" valueType="num">
                                      <p:cBhvr>
                                        <p:cTn id="98" dur="500" fill="hold"/>
                                        <p:tgtEl>
                                          <p:spTgt spid="8"/>
                                        </p:tgtEl>
                                        <p:attrNameLst>
                                          <p:attrName>ppt_h</p:attrName>
                                        </p:attrNameLst>
                                      </p:cBhvr>
                                      <p:tavLst>
                                        <p:tav tm="0">
                                          <p:val>
                                            <p:fltVal val="0"/>
                                          </p:val>
                                        </p:tav>
                                        <p:tav tm="100000">
                                          <p:val>
                                            <p:strVal val="#ppt_h"/>
                                          </p:val>
                                        </p:tav>
                                      </p:tavLst>
                                    </p:anim>
                                    <p:animEffect transition="in" filter="fade">
                                      <p:cBhvr>
                                        <p:cTn id="99" dur="500"/>
                                        <p:tgtEl>
                                          <p:spTgt spid="8"/>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500" fill="hold"/>
                                        <p:tgtEl>
                                          <p:spTgt spid="26"/>
                                        </p:tgtEl>
                                        <p:attrNameLst>
                                          <p:attrName>ppt_x</p:attrName>
                                        </p:attrNameLst>
                                      </p:cBhvr>
                                      <p:tavLst>
                                        <p:tav tm="0">
                                          <p:val>
                                            <p:strVal val="#ppt_x"/>
                                          </p:val>
                                        </p:tav>
                                        <p:tav tm="100000">
                                          <p:val>
                                            <p:strVal val="#ppt_x"/>
                                          </p:val>
                                        </p:tav>
                                      </p:tavLst>
                                    </p:anim>
                                    <p:anim calcmode="lin" valueType="num">
                                      <p:cBhvr additive="base">
                                        <p:cTn id="10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6" presetClass="entr" presetSubtype="0" fill="hold" grpId="0" nodeType="clickEffect">
                                  <p:stCondLst>
                                    <p:cond delay="0"/>
                                  </p:stCondLst>
                                  <p:childTnLst>
                                    <p:set>
                                      <p:cBhvr>
                                        <p:cTn id="109" dur="1" fill="hold">
                                          <p:stCondLst>
                                            <p:cond delay="0"/>
                                          </p:stCondLst>
                                        </p:cTn>
                                        <p:tgtEl>
                                          <p:spTgt spid="163"/>
                                        </p:tgtEl>
                                        <p:attrNameLst>
                                          <p:attrName>style.visibility</p:attrName>
                                        </p:attrNameLst>
                                      </p:cBhvr>
                                      <p:to>
                                        <p:strVal val="visible"/>
                                      </p:to>
                                    </p:set>
                                    <p:animEffect transition="in" filter="wipe(down)">
                                      <p:cBhvr>
                                        <p:cTn id="110" dur="580">
                                          <p:stCondLst>
                                            <p:cond delay="0"/>
                                          </p:stCondLst>
                                        </p:cTn>
                                        <p:tgtEl>
                                          <p:spTgt spid="163"/>
                                        </p:tgtEl>
                                      </p:cBhvr>
                                    </p:animEffect>
                                    <p:anim calcmode="lin" valueType="num">
                                      <p:cBhvr>
                                        <p:cTn id="111" dur="1822" tmFilter="0,0; 0.14,0.36; 0.43,0.73; 0.71,0.91; 1.0,1.0">
                                          <p:stCondLst>
                                            <p:cond delay="0"/>
                                          </p:stCondLst>
                                        </p:cTn>
                                        <p:tgtEl>
                                          <p:spTgt spid="163"/>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163"/>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163"/>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163"/>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163"/>
                                        </p:tgtEl>
                                        <p:attrNameLst>
                                          <p:attrName>ppt_y</p:attrName>
                                        </p:attrNameLst>
                                      </p:cBhvr>
                                      <p:tavLst>
                                        <p:tav tm="0" fmla="#ppt_y-sin(pi*$)/81">
                                          <p:val>
                                            <p:fltVal val="0"/>
                                          </p:val>
                                        </p:tav>
                                        <p:tav tm="100000">
                                          <p:val>
                                            <p:fltVal val="1"/>
                                          </p:val>
                                        </p:tav>
                                      </p:tavLst>
                                    </p:anim>
                                    <p:animScale>
                                      <p:cBhvr>
                                        <p:cTn id="116" dur="26">
                                          <p:stCondLst>
                                            <p:cond delay="650"/>
                                          </p:stCondLst>
                                        </p:cTn>
                                        <p:tgtEl>
                                          <p:spTgt spid="163"/>
                                        </p:tgtEl>
                                      </p:cBhvr>
                                      <p:to x="100000" y="60000"/>
                                    </p:animScale>
                                    <p:animScale>
                                      <p:cBhvr>
                                        <p:cTn id="117" dur="166" decel="50000">
                                          <p:stCondLst>
                                            <p:cond delay="676"/>
                                          </p:stCondLst>
                                        </p:cTn>
                                        <p:tgtEl>
                                          <p:spTgt spid="163"/>
                                        </p:tgtEl>
                                      </p:cBhvr>
                                      <p:to x="100000" y="100000"/>
                                    </p:animScale>
                                    <p:animScale>
                                      <p:cBhvr>
                                        <p:cTn id="118" dur="26">
                                          <p:stCondLst>
                                            <p:cond delay="1312"/>
                                          </p:stCondLst>
                                        </p:cTn>
                                        <p:tgtEl>
                                          <p:spTgt spid="163"/>
                                        </p:tgtEl>
                                      </p:cBhvr>
                                      <p:to x="100000" y="80000"/>
                                    </p:animScale>
                                    <p:animScale>
                                      <p:cBhvr>
                                        <p:cTn id="119" dur="166" decel="50000">
                                          <p:stCondLst>
                                            <p:cond delay="1338"/>
                                          </p:stCondLst>
                                        </p:cTn>
                                        <p:tgtEl>
                                          <p:spTgt spid="163"/>
                                        </p:tgtEl>
                                      </p:cBhvr>
                                      <p:to x="100000" y="100000"/>
                                    </p:animScale>
                                    <p:animScale>
                                      <p:cBhvr>
                                        <p:cTn id="120" dur="26">
                                          <p:stCondLst>
                                            <p:cond delay="1642"/>
                                          </p:stCondLst>
                                        </p:cTn>
                                        <p:tgtEl>
                                          <p:spTgt spid="163"/>
                                        </p:tgtEl>
                                      </p:cBhvr>
                                      <p:to x="100000" y="90000"/>
                                    </p:animScale>
                                    <p:animScale>
                                      <p:cBhvr>
                                        <p:cTn id="121" dur="166" decel="50000">
                                          <p:stCondLst>
                                            <p:cond delay="1668"/>
                                          </p:stCondLst>
                                        </p:cTn>
                                        <p:tgtEl>
                                          <p:spTgt spid="163"/>
                                        </p:tgtEl>
                                      </p:cBhvr>
                                      <p:to x="100000" y="100000"/>
                                    </p:animScale>
                                    <p:animScale>
                                      <p:cBhvr>
                                        <p:cTn id="122" dur="26">
                                          <p:stCondLst>
                                            <p:cond delay="1808"/>
                                          </p:stCondLst>
                                        </p:cTn>
                                        <p:tgtEl>
                                          <p:spTgt spid="163"/>
                                        </p:tgtEl>
                                      </p:cBhvr>
                                      <p:to x="100000" y="95000"/>
                                    </p:animScale>
                                    <p:animScale>
                                      <p:cBhvr>
                                        <p:cTn id="123" dur="166" decel="50000">
                                          <p:stCondLst>
                                            <p:cond delay="1834"/>
                                          </p:stCondLst>
                                        </p:cTn>
                                        <p:tgtEl>
                                          <p:spTgt spid="163"/>
                                        </p:tgtEl>
                                      </p:cBhvr>
                                      <p:to x="100000" y="100000"/>
                                    </p:animScale>
                                  </p:childTnLst>
                                </p:cTn>
                              </p:par>
                              <p:par>
                                <p:cTn id="124" presetID="26" presetClass="entr" presetSubtype="0" fill="hold"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wipe(down)">
                                      <p:cBhvr>
                                        <p:cTn id="126" dur="580">
                                          <p:stCondLst>
                                            <p:cond delay="0"/>
                                          </p:stCondLst>
                                        </p:cTn>
                                        <p:tgtEl>
                                          <p:spTgt spid="29"/>
                                        </p:tgtEl>
                                      </p:cBhvr>
                                    </p:animEffect>
                                    <p:anim calcmode="lin" valueType="num">
                                      <p:cBhvr>
                                        <p:cTn id="127"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32" dur="26">
                                          <p:stCondLst>
                                            <p:cond delay="650"/>
                                          </p:stCondLst>
                                        </p:cTn>
                                        <p:tgtEl>
                                          <p:spTgt spid="29"/>
                                        </p:tgtEl>
                                      </p:cBhvr>
                                      <p:to x="100000" y="60000"/>
                                    </p:animScale>
                                    <p:animScale>
                                      <p:cBhvr>
                                        <p:cTn id="133" dur="166" decel="50000">
                                          <p:stCondLst>
                                            <p:cond delay="676"/>
                                          </p:stCondLst>
                                        </p:cTn>
                                        <p:tgtEl>
                                          <p:spTgt spid="29"/>
                                        </p:tgtEl>
                                      </p:cBhvr>
                                      <p:to x="100000" y="100000"/>
                                    </p:animScale>
                                    <p:animScale>
                                      <p:cBhvr>
                                        <p:cTn id="134" dur="26">
                                          <p:stCondLst>
                                            <p:cond delay="1312"/>
                                          </p:stCondLst>
                                        </p:cTn>
                                        <p:tgtEl>
                                          <p:spTgt spid="29"/>
                                        </p:tgtEl>
                                      </p:cBhvr>
                                      <p:to x="100000" y="80000"/>
                                    </p:animScale>
                                    <p:animScale>
                                      <p:cBhvr>
                                        <p:cTn id="135" dur="166" decel="50000">
                                          <p:stCondLst>
                                            <p:cond delay="1338"/>
                                          </p:stCondLst>
                                        </p:cTn>
                                        <p:tgtEl>
                                          <p:spTgt spid="29"/>
                                        </p:tgtEl>
                                      </p:cBhvr>
                                      <p:to x="100000" y="100000"/>
                                    </p:animScale>
                                    <p:animScale>
                                      <p:cBhvr>
                                        <p:cTn id="136" dur="26">
                                          <p:stCondLst>
                                            <p:cond delay="1642"/>
                                          </p:stCondLst>
                                        </p:cTn>
                                        <p:tgtEl>
                                          <p:spTgt spid="29"/>
                                        </p:tgtEl>
                                      </p:cBhvr>
                                      <p:to x="100000" y="90000"/>
                                    </p:animScale>
                                    <p:animScale>
                                      <p:cBhvr>
                                        <p:cTn id="137" dur="166" decel="50000">
                                          <p:stCondLst>
                                            <p:cond delay="1668"/>
                                          </p:stCondLst>
                                        </p:cTn>
                                        <p:tgtEl>
                                          <p:spTgt spid="29"/>
                                        </p:tgtEl>
                                      </p:cBhvr>
                                      <p:to x="100000" y="100000"/>
                                    </p:animScale>
                                    <p:animScale>
                                      <p:cBhvr>
                                        <p:cTn id="138" dur="26">
                                          <p:stCondLst>
                                            <p:cond delay="1808"/>
                                          </p:stCondLst>
                                        </p:cTn>
                                        <p:tgtEl>
                                          <p:spTgt spid="29"/>
                                        </p:tgtEl>
                                      </p:cBhvr>
                                      <p:to x="100000" y="95000"/>
                                    </p:animScale>
                                    <p:animScale>
                                      <p:cBhvr>
                                        <p:cTn id="139" dur="166" decel="50000">
                                          <p:stCondLst>
                                            <p:cond delay="1834"/>
                                          </p:stCondLst>
                                        </p:cTn>
                                        <p:tgtEl>
                                          <p:spTgt spid="29"/>
                                        </p:tgtEl>
                                      </p:cBhvr>
                                      <p:to x="100000" y="100000"/>
                                    </p:animScale>
                                  </p:childTnLst>
                                </p:cTn>
                              </p:par>
                              <p:par>
                                <p:cTn id="140" presetID="26" presetClass="entr" presetSubtype="0" fill="hold" nodeType="withEffect">
                                  <p:stCondLst>
                                    <p:cond delay="0"/>
                                  </p:stCondLst>
                                  <p:childTnLst>
                                    <p:set>
                                      <p:cBhvr>
                                        <p:cTn id="141" dur="1" fill="hold">
                                          <p:stCondLst>
                                            <p:cond delay="0"/>
                                          </p:stCondLst>
                                        </p:cTn>
                                        <p:tgtEl>
                                          <p:spTgt spid="156"/>
                                        </p:tgtEl>
                                        <p:attrNameLst>
                                          <p:attrName>style.visibility</p:attrName>
                                        </p:attrNameLst>
                                      </p:cBhvr>
                                      <p:to>
                                        <p:strVal val="visible"/>
                                      </p:to>
                                    </p:set>
                                    <p:animEffect transition="in" filter="wipe(down)">
                                      <p:cBhvr>
                                        <p:cTn id="142" dur="580">
                                          <p:stCondLst>
                                            <p:cond delay="0"/>
                                          </p:stCondLst>
                                        </p:cTn>
                                        <p:tgtEl>
                                          <p:spTgt spid="156"/>
                                        </p:tgtEl>
                                      </p:cBhvr>
                                    </p:animEffect>
                                    <p:anim calcmode="lin" valueType="num">
                                      <p:cBhvr>
                                        <p:cTn id="143" dur="1822" tmFilter="0,0; 0.14,0.36; 0.43,0.73; 0.71,0.91; 1.0,1.0">
                                          <p:stCondLst>
                                            <p:cond delay="0"/>
                                          </p:stCondLst>
                                        </p:cTn>
                                        <p:tgtEl>
                                          <p:spTgt spid="156"/>
                                        </p:tgtEl>
                                        <p:attrNameLst>
                                          <p:attrName>ppt_x</p:attrName>
                                        </p:attrNameLst>
                                      </p:cBhvr>
                                      <p:tavLst>
                                        <p:tav tm="0">
                                          <p:val>
                                            <p:strVal val="#ppt_x-0.25"/>
                                          </p:val>
                                        </p:tav>
                                        <p:tav tm="100000">
                                          <p:val>
                                            <p:strVal val="#ppt_x"/>
                                          </p:val>
                                        </p:tav>
                                      </p:tavLst>
                                    </p:anim>
                                    <p:anim calcmode="lin" valueType="num">
                                      <p:cBhvr>
                                        <p:cTn id="144" dur="664" tmFilter="0.0,0.0; 0.25,0.07; 0.50,0.2; 0.75,0.467; 1.0,1.0">
                                          <p:stCondLst>
                                            <p:cond delay="0"/>
                                          </p:stCondLst>
                                        </p:cTn>
                                        <p:tgtEl>
                                          <p:spTgt spid="156"/>
                                        </p:tgtEl>
                                        <p:attrNameLst>
                                          <p:attrName>ppt_y</p:attrName>
                                        </p:attrNameLst>
                                      </p:cBhvr>
                                      <p:tavLst>
                                        <p:tav tm="0" fmla="#ppt_y-sin(pi*$)/3">
                                          <p:val>
                                            <p:fltVal val="0.5"/>
                                          </p:val>
                                        </p:tav>
                                        <p:tav tm="100000">
                                          <p:val>
                                            <p:fltVal val="1"/>
                                          </p:val>
                                        </p:tav>
                                      </p:tavLst>
                                    </p:anim>
                                    <p:anim calcmode="lin" valueType="num">
                                      <p:cBhvr>
                                        <p:cTn id="145" dur="664" tmFilter="0, 0; 0.125,0.2665; 0.25,0.4; 0.375,0.465; 0.5,0.5;  0.625,0.535; 0.75,0.6; 0.875,0.7335; 1,1">
                                          <p:stCondLst>
                                            <p:cond delay="664"/>
                                          </p:stCondLst>
                                        </p:cTn>
                                        <p:tgtEl>
                                          <p:spTgt spid="156"/>
                                        </p:tgtEl>
                                        <p:attrNameLst>
                                          <p:attrName>ppt_y</p:attrName>
                                        </p:attrNameLst>
                                      </p:cBhvr>
                                      <p:tavLst>
                                        <p:tav tm="0" fmla="#ppt_y-sin(pi*$)/9">
                                          <p:val>
                                            <p:fltVal val="0"/>
                                          </p:val>
                                        </p:tav>
                                        <p:tav tm="100000">
                                          <p:val>
                                            <p:fltVal val="1"/>
                                          </p:val>
                                        </p:tav>
                                      </p:tavLst>
                                    </p:anim>
                                    <p:anim calcmode="lin" valueType="num">
                                      <p:cBhvr>
                                        <p:cTn id="146" dur="332" tmFilter="0, 0; 0.125,0.2665; 0.25,0.4; 0.375,0.465; 0.5,0.5;  0.625,0.535; 0.75,0.6; 0.875,0.7335; 1,1">
                                          <p:stCondLst>
                                            <p:cond delay="1324"/>
                                          </p:stCondLst>
                                        </p:cTn>
                                        <p:tgtEl>
                                          <p:spTgt spid="156"/>
                                        </p:tgtEl>
                                        <p:attrNameLst>
                                          <p:attrName>ppt_y</p:attrName>
                                        </p:attrNameLst>
                                      </p:cBhvr>
                                      <p:tavLst>
                                        <p:tav tm="0" fmla="#ppt_y-sin(pi*$)/27">
                                          <p:val>
                                            <p:fltVal val="0"/>
                                          </p:val>
                                        </p:tav>
                                        <p:tav tm="100000">
                                          <p:val>
                                            <p:fltVal val="1"/>
                                          </p:val>
                                        </p:tav>
                                      </p:tavLst>
                                    </p:anim>
                                    <p:anim calcmode="lin" valueType="num">
                                      <p:cBhvr>
                                        <p:cTn id="147" dur="164" tmFilter="0, 0; 0.125,0.2665; 0.25,0.4; 0.375,0.465; 0.5,0.5;  0.625,0.535; 0.75,0.6; 0.875,0.7335; 1,1">
                                          <p:stCondLst>
                                            <p:cond delay="1656"/>
                                          </p:stCondLst>
                                        </p:cTn>
                                        <p:tgtEl>
                                          <p:spTgt spid="156"/>
                                        </p:tgtEl>
                                        <p:attrNameLst>
                                          <p:attrName>ppt_y</p:attrName>
                                        </p:attrNameLst>
                                      </p:cBhvr>
                                      <p:tavLst>
                                        <p:tav tm="0" fmla="#ppt_y-sin(pi*$)/81">
                                          <p:val>
                                            <p:fltVal val="0"/>
                                          </p:val>
                                        </p:tav>
                                        <p:tav tm="100000">
                                          <p:val>
                                            <p:fltVal val="1"/>
                                          </p:val>
                                        </p:tav>
                                      </p:tavLst>
                                    </p:anim>
                                    <p:animScale>
                                      <p:cBhvr>
                                        <p:cTn id="148" dur="26">
                                          <p:stCondLst>
                                            <p:cond delay="650"/>
                                          </p:stCondLst>
                                        </p:cTn>
                                        <p:tgtEl>
                                          <p:spTgt spid="156"/>
                                        </p:tgtEl>
                                      </p:cBhvr>
                                      <p:to x="100000" y="60000"/>
                                    </p:animScale>
                                    <p:animScale>
                                      <p:cBhvr>
                                        <p:cTn id="149" dur="166" decel="50000">
                                          <p:stCondLst>
                                            <p:cond delay="676"/>
                                          </p:stCondLst>
                                        </p:cTn>
                                        <p:tgtEl>
                                          <p:spTgt spid="156"/>
                                        </p:tgtEl>
                                      </p:cBhvr>
                                      <p:to x="100000" y="100000"/>
                                    </p:animScale>
                                    <p:animScale>
                                      <p:cBhvr>
                                        <p:cTn id="150" dur="26">
                                          <p:stCondLst>
                                            <p:cond delay="1312"/>
                                          </p:stCondLst>
                                        </p:cTn>
                                        <p:tgtEl>
                                          <p:spTgt spid="156"/>
                                        </p:tgtEl>
                                      </p:cBhvr>
                                      <p:to x="100000" y="80000"/>
                                    </p:animScale>
                                    <p:animScale>
                                      <p:cBhvr>
                                        <p:cTn id="151" dur="166" decel="50000">
                                          <p:stCondLst>
                                            <p:cond delay="1338"/>
                                          </p:stCondLst>
                                        </p:cTn>
                                        <p:tgtEl>
                                          <p:spTgt spid="156"/>
                                        </p:tgtEl>
                                      </p:cBhvr>
                                      <p:to x="100000" y="100000"/>
                                    </p:animScale>
                                    <p:animScale>
                                      <p:cBhvr>
                                        <p:cTn id="152" dur="26">
                                          <p:stCondLst>
                                            <p:cond delay="1642"/>
                                          </p:stCondLst>
                                        </p:cTn>
                                        <p:tgtEl>
                                          <p:spTgt spid="156"/>
                                        </p:tgtEl>
                                      </p:cBhvr>
                                      <p:to x="100000" y="90000"/>
                                    </p:animScale>
                                    <p:animScale>
                                      <p:cBhvr>
                                        <p:cTn id="153" dur="166" decel="50000">
                                          <p:stCondLst>
                                            <p:cond delay="1668"/>
                                          </p:stCondLst>
                                        </p:cTn>
                                        <p:tgtEl>
                                          <p:spTgt spid="156"/>
                                        </p:tgtEl>
                                      </p:cBhvr>
                                      <p:to x="100000" y="100000"/>
                                    </p:animScale>
                                    <p:animScale>
                                      <p:cBhvr>
                                        <p:cTn id="154" dur="26">
                                          <p:stCondLst>
                                            <p:cond delay="1808"/>
                                          </p:stCondLst>
                                        </p:cTn>
                                        <p:tgtEl>
                                          <p:spTgt spid="156"/>
                                        </p:tgtEl>
                                      </p:cBhvr>
                                      <p:to x="100000" y="95000"/>
                                    </p:animScale>
                                    <p:animScale>
                                      <p:cBhvr>
                                        <p:cTn id="155" dur="166" decel="50000">
                                          <p:stCondLst>
                                            <p:cond delay="1834"/>
                                          </p:stCondLst>
                                        </p:cTn>
                                        <p:tgtEl>
                                          <p:spTgt spid="1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2" grpId="0" animBg="1"/>
      <p:bldP spid="3" grpId="0" animBg="1"/>
      <p:bldP spid="4" grpId="0" animBg="1"/>
      <p:bldP spid="6" grpId="0"/>
      <p:bldP spid="34" grpId="0"/>
      <p:bldP spid="38" grpId="0"/>
      <p:bldP spid="44" grpId="0"/>
      <p:bldP spid="47" grpId="0"/>
      <p:bldP spid="163" grpId="0" animBg="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7183</Words>
  <Application>Microsoft Office PowerPoint</Application>
  <PresentationFormat>Breitbild</PresentationFormat>
  <Paragraphs>844</Paragraphs>
  <Slides>33</Slides>
  <Notes>27</Notes>
  <HiddenSlides>4</HiddenSlides>
  <MMClips>0</MMClips>
  <ScaleCrop>false</ScaleCrop>
  <HeadingPairs>
    <vt:vector size="6" baseType="variant">
      <vt:variant>
        <vt:lpstr>Verwendete Schriftarten</vt:lpstr>
      </vt:variant>
      <vt:variant>
        <vt:i4>20</vt:i4>
      </vt:variant>
      <vt:variant>
        <vt:lpstr>Design</vt:lpstr>
      </vt:variant>
      <vt:variant>
        <vt:i4>1</vt:i4>
      </vt:variant>
      <vt:variant>
        <vt:lpstr>Folientitel</vt:lpstr>
      </vt:variant>
      <vt:variant>
        <vt:i4>33</vt:i4>
      </vt:variant>
    </vt:vector>
  </HeadingPairs>
  <TitlesOfParts>
    <vt:vector size="54" baseType="lpstr">
      <vt:lpstr>Amasis MT Pro</vt:lpstr>
      <vt:lpstr>Arial</vt:lpstr>
      <vt:lpstr>Arial</vt:lpstr>
      <vt:lpstr>Arial Nova</vt:lpstr>
      <vt:lpstr>Arial Nova Light</vt:lpstr>
      <vt:lpstr>ArialMT</vt:lpstr>
      <vt:lpstr>Calibri</vt:lpstr>
      <vt:lpstr>Calibri Light</vt:lpstr>
      <vt:lpstr>Cambria Math</vt:lpstr>
      <vt:lpstr>charter</vt:lpstr>
      <vt:lpstr>CMR10</vt:lpstr>
      <vt:lpstr>Google Sans</vt:lpstr>
      <vt:lpstr>NimbusRomNo9L-Regu</vt:lpstr>
      <vt:lpstr>Noto Sans</vt:lpstr>
      <vt:lpstr>Open Sans</vt:lpstr>
      <vt:lpstr>Roboto</vt:lpstr>
      <vt:lpstr>Roboto Slab</vt:lpstr>
      <vt:lpstr>Ubuntu</vt:lpstr>
      <vt:lpstr>urw-din</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Convolutional Neural Networks (CNN / ConvNets)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Aboudou K. Kounalesse</dc:creator>
  <cp:lastModifiedBy>Koffitse Aboudou</cp:lastModifiedBy>
  <cp:revision>67</cp:revision>
  <dcterms:created xsi:type="dcterms:W3CDTF">2021-09-05T05:37:29Z</dcterms:created>
  <dcterms:modified xsi:type="dcterms:W3CDTF">2022-04-24T15:44:17Z</dcterms:modified>
</cp:coreProperties>
</file>